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Lst>
  <p:sldSz cx="18288000" cy="10287000"/>
  <p:notesSz cx="6858000" cy="9144000"/>
  <p:embeddedFontLst>
    <p:embeddedFont>
      <p:font typeface="Aloja" panose="020B0604020202020204" charset="0"/>
      <p:regular r:id="rId89"/>
    </p:embeddedFont>
    <p:embeddedFont>
      <p:font typeface="Bobby Jones Condensed Soft" panose="020B0604020202020204" charset="0"/>
      <p:regular r:id="rId90"/>
    </p:embeddedFont>
    <p:embeddedFont>
      <p:font typeface="Open Sans" panose="020B0606030504020204" pitchFamily="34" charset="0"/>
      <p:regular r:id="rId91"/>
      <p:bold r:id="rId92"/>
      <p:italic r:id="rId93"/>
      <p:boldItalic r:id="rId94"/>
    </p:embeddedFont>
    <p:embeddedFont>
      <p:font typeface="Open Sans Bold" panose="020B0806030504020204" pitchFamily="34" charset="0"/>
      <p:regular r:id="rId95"/>
      <p:bold r:id="rId96"/>
    </p:embeddedFont>
    <p:embeddedFont>
      <p:font typeface="Open Sans Bold Italics" panose="020B0604020202020204" charset="0"/>
      <p:regular r:id="rId97"/>
    </p:embeddedFont>
    <p:embeddedFont>
      <p:font typeface="Open Sans Italics" panose="020B0604020202020204" charset="0"/>
      <p:regular r:id="rId98"/>
    </p:embeddedFont>
    <p:embeddedFont>
      <p:font typeface="Open Sans Light" panose="020B0306030504020204" pitchFamily="34" charset="0"/>
      <p:regular r:id="rId99"/>
      <p:italic r:id="rId100"/>
    </p:embeddedFont>
    <p:embeddedFont>
      <p:font typeface="Roboto Condensed" panose="02000000000000000000" pitchFamily="2" charset="0"/>
      <p:regular r:id="rId101"/>
      <p:bold r:id="rId102"/>
      <p:italic r:id="rId103"/>
      <p:boldItalic r:id="rId104"/>
    </p:embeddedFont>
    <p:embeddedFont>
      <p:font typeface="Roboto Condensed Bold" panose="02000000000000000000" pitchFamily="2" charset="0"/>
      <p:regular r:id="rId105"/>
      <p:bold r:id="rId106"/>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C8A5EAA-D4DF-C7B2-69C0-88909FAF777E}" v="1357" dt="2025-11-16T22:29:27.246"/>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22" autoAdjust="0"/>
  </p:normalViewPr>
  <p:slideViewPr>
    <p:cSldViewPr>
      <p:cViewPr varScale="1">
        <p:scale>
          <a:sx n="39" d="100"/>
          <a:sy n="39" d="100"/>
        </p:scale>
        <p:origin x="1242"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font" Target="fonts/font1.fntdata"/><Relationship Id="rId112" Type="http://schemas.microsoft.com/office/2015/10/relationships/revisionInfo" Target="revisionInfo.xml"/><Relationship Id="rId16" Type="http://schemas.openxmlformats.org/officeDocument/2006/relationships/slide" Target="slides/slide15.xml"/><Relationship Id="rId107" Type="http://schemas.openxmlformats.org/officeDocument/2006/relationships/presProps" Target="presProps.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font" Target="fonts/font14.fntdata"/><Relationship Id="rId5" Type="http://schemas.openxmlformats.org/officeDocument/2006/relationships/slide" Target="slides/slide4.xml"/><Relationship Id="rId90" Type="http://schemas.openxmlformats.org/officeDocument/2006/relationships/font" Target="fonts/font2.fntdata"/><Relationship Id="rId95" Type="http://schemas.openxmlformats.org/officeDocument/2006/relationships/font" Target="fonts/font7.fntdata"/><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font" Target="fonts/font15.fntdata"/><Relationship Id="rId108" Type="http://schemas.openxmlformats.org/officeDocument/2006/relationships/viewProps" Target="viewProps.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font" Target="fonts/font3.fntdata"/><Relationship Id="rId96"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font" Target="fonts/font18.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font" Target="fonts/font6.fntdata"/><Relationship Id="rId99" Type="http://schemas.openxmlformats.org/officeDocument/2006/relationships/font" Target="fonts/font11.fntdata"/><Relationship Id="rId101" Type="http://schemas.openxmlformats.org/officeDocument/2006/relationships/font" Target="fonts/font13.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theme" Target="theme/theme1.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font" Target="fonts/font9.fntdata"/><Relationship Id="rId104" Type="http://schemas.openxmlformats.org/officeDocument/2006/relationships/font" Target="fonts/font16.fntdata"/><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font" Target="fonts/font4.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font" Target="fonts/font12.fntdata"/><Relationship Id="rId105" Type="http://schemas.openxmlformats.org/officeDocument/2006/relationships/font" Target="fonts/font17.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font" Target="fonts/font5.fntdata"/><Relationship Id="rId98" Type="http://schemas.openxmlformats.org/officeDocument/2006/relationships/font" Target="fonts/font10.fntdata"/><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RYZHEVSKA, Oleksandra" userId="S::stryzhevskao@who.int::7390fdbd-f713-4b5c-94a0-4ca859e69a14" providerId="AD" clId="Web-{E7F4FE33-0D77-2089-F32F-48D12A06F6D8}"/>
    <pc:docChg chg="modSld">
      <pc:chgData name="STRYZHEVSKA, Oleksandra" userId="S::stryzhevskao@who.int::7390fdbd-f713-4b5c-94a0-4ca859e69a14" providerId="AD" clId="Web-{E7F4FE33-0D77-2089-F32F-48D12A06F6D8}" dt="2025-11-11T09:30:54.520" v="0" actId="20577"/>
      <pc:docMkLst>
        <pc:docMk/>
      </pc:docMkLst>
      <pc:sldChg chg="modSp">
        <pc:chgData name="STRYZHEVSKA, Oleksandra" userId="S::stryzhevskao@who.int::7390fdbd-f713-4b5c-94a0-4ca859e69a14" providerId="AD" clId="Web-{E7F4FE33-0D77-2089-F32F-48D12A06F6D8}" dt="2025-11-11T09:30:54.520" v="0" actId="20577"/>
        <pc:sldMkLst>
          <pc:docMk/>
          <pc:sldMk cId="0" sldId="256"/>
        </pc:sldMkLst>
        <pc:spChg chg="mod">
          <ac:chgData name="STRYZHEVSKA, Oleksandra" userId="S::stryzhevskao@who.int::7390fdbd-f713-4b5c-94a0-4ca859e69a14" providerId="AD" clId="Web-{E7F4FE33-0D77-2089-F32F-48D12A06F6D8}" dt="2025-11-11T09:30:54.520" v="0" actId="20577"/>
          <ac:spMkLst>
            <pc:docMk/>
            <pc:sldMk cId="0" sldId="256"/>
            <ac:spMk id="2" creationId="{00000000-0000-0000-0000-000000000000}"/>
          </ac:spMkLst>
        </pc:spChg>
      </pc:sldChg>
    </pc:docChg>
  </pc:docChgLst>
  <pc:docChgLst>
    <pc:chgData name="Дмитро Мирошниченко" userId="4930ebb016779c4e" providerId="LiveId" clId="{A6FA0784-6F84-4639-B8DD-2BEC413B0C4C}"/>
    <pc:docChg chg="undo custSel delSld modSld">
      <pc:chgData name="Дмитро Мирошниченко" userId="4930ebb016779c4e" providerId="LiveId" clId="{A6FA0784-6F84-4639-B8DD-2BEC413B0C4C}" dt="2025-10-31T10:07:13.997" v="547"/>
      <pc:docMkLst>
        <pc:docMk/>
      </pc:docMkLst>
      <pc:sldChg chg="modSp mod">
        <pc:chgData name="Дмитро Мирошниченко" userId="4930ebb016779c4e" providerId="LiveId" clId="{A6FA0784-6F84-4639-B8DD-2BEC413B0C4C}" dt="2025-10-31T09:56:36.719" v="445" actId="1076"/>
        <pc:sldMkLst>
          <pc:docMk/>
          <pc:sldMk cId="0" sldId="257"/>
        </pc:sldMkLst>
        <pc:spChg chg="mod">
          <ac:chgData name="Дмитро Мирошниченко" userId="4930ebb016779c4e" providerId="LiveId" clId="{A6FA0784-6F84-4639-B8DD-2BEC413B0C4C}" dt="2025-10-31T09:56:36.719" v="445" actId="1076"/>
          <ac:spMkLst>
            <pc:docMk/>
            <pc:sldMk cId="0" sldId="257"/>
            <ac:spMk id="4" creationId="{00000000-0000-0000-0000-000000000000}"/>
          </ac:spMkLst>
        </pc:spChg>
      </pc:sldChg>
      <pc:sldChg chg="modSp mod">
        <pc:chgData name="Дмитро Мирошниченко" userId="4930ebb016779c4e" providerId="LiveId" clId="{A6FA0784-6F84-4639-B8DD-2BEC413B0C4C}" dt="2025-10-31T09:56:47.929" v="448" actId="1076"/>
        <pc:sldMkLst>
          <pc:docMk/>
          <pc:sldMk cId="0" sldId="259"/>
        </pc:sldMkLst>
        <pc:spChg chg="mod">
          <ac:chgData name="Дмитро Мирошниченко" userId="4930ebb016779c4e" providerId="LiveId" clId="{A6FA0784-6F84-4639-B8DD-2BEC413B0C4C}" dt="2025-10-31T09:56:44.826" v="447" actId="404"/>
          <ac:spMkLst>
            <pc:docMk/>
            <pc:sldMk cId="0" sldId="259"/>
            <ac:spMk id="2" creationId="{00000000-0000-0000-0000-000000000000}"/>
          </ac:spMkLst>
        </pc:spChg>
        <pc:spChg chg="mod">
          <ac:chgData name="Дмитро Мирошниченко" userId="4930ebb016779c4e" providerId="LiveId" clId="{A6FA0784-6F84-4639-B8DD-2BEC413B0C4C}" dt="2025-10-31T09:56:47.929" v="448" actId="1076"/>
          <ac:spMkLst>
            <pc:docMk/>
            <pc:sldMk cId="0" sldId="259"/>
            <ac:spMk id="5" creationId="{00000000-0000-0000-0000-000000000000}"/>
          </ac:spMkLst>
        </pc:spChg>
      </pc:sldChg>
      <pc:sldChg chg="modSp mod">
        <pc:chgData name="Дмитро Мирошниченко" userId="4930ebb016779c4e" providerId="LiveId" clId="{A6FA0784-6F84-4639-B8DD-2BEC413B0C4C}" dt="2025-10-31T09:57:02.436" v="451" actId="404"/>
        <pc:sldMkLst>
          <pc:docMk/>
          <pc:sldMk cId="0" sldId="260"/>
        </pc:sldMkLst>
        <pc:spChg chg="mod">
          <ac:chgData name="Дмитро Мирошниченко" userId="4930ebb016779c4e" providerId="LiveId" clId="{A6FA0784-6F84-4639-B8DD-2BEC413B0C4C}" dt="2025-10-31T09:57:02.436" v="451" actId="404"/>
          <ac:spMkLst>
            <pc:docMk/>
            <pc:sldMk cId="0" sldId="260"/>
            <ac:spMk id="4" creationId="{00000000-0000-0000-0000-000000000000}"/>
          </ac:spMkLst>
        </pc:spChg>
      </pc:sldChg>
      <pc:sldChg chg="modSp mod">
        <pc:chgData name="Дмитро Мирошниченко" userId="4930ebb016779c4e" providerId="LiveId" clId="{A6FA0784-6F84-4639-B8DD-2BEC413B0C4C}" dt="2025-10-31T09:57:30.513" v="456" actId="948"/>
        <pc:sldMkLst>
          <pc:docMk/>
          <pc:sldMk cId="0" sldId="262"/>
        </pc:sldMkLst>
        <pc:spChg chg="mod">
          <ac:chgData name="Дмитро Мирошниченко" userId="4930ebb016779c4e" providerId="LiveId" clId="{A6FA0784-6F84-4639-B8DD-2BEC413B0C4C}" dt="2025-10-31T09:57:30.513" v="456" actId="948"/>
          <ac:spMkLst>
            <pc:docMk/>
            <pc:sldMk cId="0" sldId="262"/>
            <ac:spMk id="11" creationId="{00000000-0000-0000-0000-000000000000}"/>
          </ac:spMkLst>
        </pc:spChg>
        <pc:spChg chg="mod">
          <ac:chgData name="Дмитро Мирошниченко" userId="4930ebb016779c4e" providerId="LiveId" clId="{A6FA0784-6F84-4639-B8DD-2BEC413B0C4C}" dt="2025-10-31T09:57:20.968" v="455" actId="403"/>
          <ac:spMkLst>
            <pc:docMk/>
            <pc:sldMk cId="0" sldId="262"/>
            <ac:spMk id="12" creationId="{00000000-0000-0000-0000-000000000000}"/>
          </ac:spMkLst>
        </pc:spChg>
      </pc:sldChg>
      <pc:sldChg chg="modSp mod">
        <pc:chgData name="Дмитро Мирошниченко" userId="4930ebb016779c4e" providerId="LiveId" clId="{A6FA0784-6F84-4639-B8DD-2BEC413B0C4C}" dt="2025-10-31T09:57:41.189" v="459" actId="1076"/>
        <pc:sldMkLst>
          <pc:docMk/>
          <pc:sldMk cId="0" sldId="263"/>
        </pc:sldMkLst>
        <pc:spChg chg="mod">
          <ac:chgData name="Дмитро Мирошниченко" userId="4930ebb016779c4e" providerId="LiveId" clId="{A6FA0784-6F84-4639-B8DD-2BEC413B0C4C}" dt="2025-10-31T09:57:41.189" v="459" actId="1076"/>
          <ac:spMkLst>
            <pc:docMk/>
            <pc:sldMk cId="0" sldId="263"/>
            <ac:spMk id="2" creationId="{00000000-0000-0000-0000-000000000000}"/>
          </ac:spMkLst>
        </pc:spChg>
      </pc:sldChg>
      <pc:sldChg chg="modSp mod">
        <pc:chgData name="Дмитро Мирошниченко" userId="4930ebb016779c4e" providerId="LiveId" clId="{A6FA0784-6F84-4639-B8DD-2BEC413B0C4C}" dt="2025-10-31T09:58:09.836" v="465" actId="404"/>
        <pc:sldMkLst>
          <pc:docMk/>
          <pc:sldMk cId="0" sldId="264"/>
        </pc:sldMkLst>
        <pc:spChg chg="mod">
          <ac:chgData name="Дмитро Мирошниченко" userId="4930ebb016779c4e" providerId="LiveId" clId="{A6FA0784-6F84-4639-B8DD-2BEC413B0C4C}" dt="2025-10-31T09:58:09.836" v="465" actId="404"/>
          <ac:spMkLst>
            <pc:docMk/>
            <pc:sldMk cId="0" sldId="264"/>
            <ac:spMk id="3" creationId="{00000000-0000-0000-0000-000000000000}"/>
          </ac:spMkLst>
        </pc:spChg>
        <pc:spChg chg="mod">
          <ac:chgData name="Дмитро Мирошниченко" userId="4930ebb016779c4e" providerId="LiveId" clId="{A6FA0784-6F84-4639-B8DD-2BEC413B0C4C}" dt="2025-10-31T09:58:00.342" v="463" actId="404"/>
          <ac:spMkLst>
            <pc:docMk/>
            <pc:sldMk cId="0" sldId="264"/>
            <ac:spMk id="5" creationId="{00000000-0000-0000-0000-000000000000}"/>
          </ac:spMkLst>
        </pc:spChg>
        <pc:spChg chg="mod">
          <ac:chgData name="Дмитро Мирошниченко" userId="4930ebb016779c4e" providerId="LiveId" clId="{A6FA0784-6F84-4639-B8DD-2BEC413B0C4C}" dt="2025-10-31T09:58:03.901" v="464" actId="404"/>
          <ac:spMkLst>
            <pc:docMk/>
            <pc:sldMk cId="0" sldId="264"/>
            <ac:spMk id="6" creationId="{00000000-0000-0000-0000-000000000000}"/>
          </ac:spMkLst>
        </pc:spChg>
      </pc:sldChg>
      <pc:sldChg chg="modSp mod">
        <pc:chgData name="Дмитро Мирошниченко" userId="4930ebb016779c4e" providerId="LiveId" clId="{A6FA0784-6F84-4639-B8DD-2BEC413B0C4C}" dt="2025-10-31T09:58:17.095" v="466" actId="403"/>
        <pc:sldMkLst>
          <pc:docMk/>
          <pc:sldMk cId="0" sldId="265"/>
        </pc:sldMkLst>
        <pc:spChg chg="mod">
          <ac:chgData name="Дмитро Мирошниченко" userId="4930ebb016779c4e" providerId="LiveId" clId="{A6FA0784-6F84-4639-B8DD-2BEC413B0C4C}" dt="2025-10-31T09:58:17.095" v="466" actId="403"/>
          <ac:spMkLst>
            <pc:docMk/>
            <pc:sldMk cId="0" sldId="265"/>
            <ac:spMk id="3" creationId="{00000000-0000-0000-0000-000000000000}"/>
          </ac:spMkLst>
        </pc:spChg>
      </pc:sldChg>
      <pc:sldChg chg="modSp mod">
        <pc:chgData name="Дмитро Мирошниченко" userId="4930ebb016779c4e" providerId="LiveId" clId="{A6FA0784-6F84-4639-B8DD-2BEC413B0C4C}" dt="2025-10-31T09:58:29.729" v="468" actId="123"/>
        <pc:sldMkLst>
          <pc:docMk/>
          <pc:sldMk cId="0" sldId="266"/>
        </pc:sldMkLst>
        <pc:spChg chg="mod">
          <ac:chgData name="Дмитро Мирошниченко" userId="4930ebb016779c4e" providerId="LiveId" clId="{A6FA0784-6F84-4639-B8DD-2BEC413B0C4C}" dt="2025-10-31T09:58:29.729" v="468" actId="123"/>
          <ac:spMkLst>
            <pc:docMk/>
            <pc:sldMk cId="0" sldId="266"/>
            <ac:spMk id="3" creationId="{00000000-0000-0000-0000-000000000000}"/>
          </ac:spMkLst>
        </pc:spChg>
        <pc:spChg chg="mod">
          <ac:chgData name="Дмитро Мирошниченко" userId="4930ebb016779c4e" providerId="LiveId" clId="{A6FA0784-6F84-4639-B8DD-2BEC413B0C4C}" dt="2025-10-31T09:58:25.881" v="467" actId="123"/>
          <ac:spMkLst>
            <pc:docMk/>
            <pc:sldMk cId="0" sldId="266"/>
            <ac:spMk id="4" creationId="{00000000-0000-0000-0000-000000000000}"/>
          </ac:spMkLst>
        </pc:spChg>
      </pc:sldChg>
      <pc:sldChg chg="modSp mod">
        <pc:chgData name="Дмитро Мирошниченко" userId="4930ebb016779c4e" providerId="LiveId" clId="{A6FA0784-6F84-4639-B8DD-2BEC413B0C4C}" dt="2025-10-31T09:58:41.338" v="470" actId="123"/>
        <pc:sldMkLst>
          <pc:docMk/>
          <pc:sldMk cId="0" sldId="267"/>
        </pc:sldMkLst>
        <pc:spChg chg="mod">
          <ac:chgData name="Дмитро Мирошниченко" userId="4930ebb016779c4e" providerId="LiveId" clId="{A6FA0784-6F84-4639-B8DD-2BEC413B0C4C}" dt="2025-10-31T09:58:34.994" v="469" actId="123"/>
          <ac:spMkLst>
            <pc:docMk/>
            <pc:sldMk cId="0" sldId="267"/>
            <ac:spMk id="3" creationId="{00000000-0000-0000-0000-000000000000}"/>
          </ac:spMkLst>
        </pc:spChg>
        <pc:spChg chg="mod">
          <ac:chgData name="Дмитро Мирошниченко" userId="4930ebb016779c4e" providerId="LiveId" clId="{A6FA0784-6F84-4639-B8DD-2BEC413B0C4C}" dt="2025-10-31T09:58:41.338" v="470" actId="123"/>
          <ac:spMkLst>
            <pc:docMk/>
            <pc:sldMk cId="0" sldId="267"/>
            <ac:spMk id="4" creationId="{00000000-0000-0000-0000-000000000000}"/>
          </ac:spMkLst>
        </pc:spChg>
      </pc:sldChg>
      <pc:sldChg chg="modSp mod">
        <pc:chgData name="Дмитро Мирошниченко" userId="4930ebb016779c4e" providerId="LiveId" clId="{A6FA0784-6F84-4639-B8DD-2BEC413B0C4C}" dt="2025-10-31T09:58:46.565" v="471" actId="123"/>
        <pc:sldMkLst>
          <pc:docMk/>
          <pc:sldMk cId="0" sldId="268"/>
        </pc:sldMkLst>
        <pc:spChg chg="mod">
          <ac:chgData name="Дмитро Мирошниченко" userId="4930ebb016779c4e" providerId="LiveId" clId="{A6FA0784-6F84-4639-B8DD-2BEC413B0C4C}" dt="2025-10-31T09:58:46.565" v="471" actId="123"/>
          <ac:spMkLst>
            <pc:docMk/>
            <pc:sldMk cId="0" sldId="268"/>
            <ac:spMk id="3" creationId="{00000000-0000-0000-0000-000000000000}"/>
          </ac:spMkLst>
        </pc:spChg>
      </pc:sldChg>
      <pc:sldChg chg="modSp mod">
        <pc:chgData name="Дмитро Мирошниченко" userId="4930ebb016779c4e" providerId="LiveId" clId="{A6FA0784-6F84-4639-B8DD-2BEC413B0C4C}" dt="2025-10-31T09:59:00.579" v="476" actId="1076"/>
        <pc:sldMkLst>
          <pc:docMk/>
          <pc:sldMk cId="0" sldId="269"/>
        </pc:sldMkLst>
        <pc:spChg chg="mod">
          <ac:chgData name="Дмитро Мирошниченко" userId="4930ebb016779c4e" providerId="LiveId" clId="{A6FA0784-6F84-4639-B8DD-2BEC413B0C4C}" dt="2025-10-31T09:59:00.579" v="476" actId="1076"/>
          <ac:spMkLst>
            <pc:docMk/>
            <pc:sldMk cId="0" sldId="269"/>
            <ac:spMk id="5" creationId="{00000000-0000-0000-0000-000000000000}"/>
          </ac:spMkLst>
        </pc:spChg>
      </pc:sldChg>
      <pc:sldChg chg="modSp mod">
        <pc:chgData name="Дмитро Мирошниченко" userId="4930ebb016779c4e" providerId="LiveId" clId="{A6FA0784-6F84-4639-B8DD-2BEC413B0C4C}" dt="2025-10-31T09:59:09.565" v="477" actId="123"/>
        <pc:sldMkLst>
          <pc:docMk/>
          <pc:sldMk cId="0" sldId="271"/>
        </pc:sldMkLst>
        <pc:spChg chg="mod">
          <ac:chgData name="Дмитро Мирошниченко" userId="4930ebb016779c4e" providerId="LiveId" clId="{A6FA0784-6F84-4639-B8DD-2BEC413B0C4C}" dt="2025-10-31T09:59:09.565" v="477" actId="123"/>
          <ac:spMkLst>
            <pc:docMk/>
            <pc:sldMk cId="0" sldId="271"/>
            <ac:spMk id="6" creationId="{00000000-0000-0000-0000-000000000000}"/>
          </ac:spMkLst>
        </pc:spChg>
      </pc:sldChg>
      <pc:sldChg chg="modSp mod">
        <pc:chgData name="Дмитро Мирошниченко" userId="4930ebb016779c4e" providerId="LiveId" clId="{A6FA0784-6F84-4639-B8DD-2BEC413B0C4C}" dt="2025-10-31T09:59:18.354" v="478" actId="14100"/>
        <pc:sldMkLst>
          <pc:docMk/>
          <pc:sldMk cId="0" sldId="272"/>
        </pc:sldMkLst>
        <pc:spChg chg="mod">
          <ac:chgData name="Дмитро Мирошниченко" userId="4930ebb016779c4e" providerId="LiveId" clId="{A6FA0784-6F84-4639-B8DD-2BEC413B0C4C}" dt="2025-10-31T09:59:18.354" v="478" actId="14100"/>
          <ac:spMkLst>
            <pc:docMk/>
            <pc:sldMk cId="0" sldId="272"/>
            <ac:spMk id="2" creationId="{00000000-0000-0000-0000-000000000000}"/>
          </ac:spMkLst>
        </pc:spChg>
      </pc:sldChg>
      <pc:sldChg chg="modSp mod">
        <pc:chgData name="Дмитро Мирошниченко" userId="4930ebb016779c4e" providerId="LiveId" clId="{A6FA0784-6F84-4639-B8DD-2BEC413B0C4C}" dt="2025-10-31T09:59:24.042" v="479" actId="1076"/>
        <pc:sldMkLst>
          <pc:docMk/>
          <pc:sldMk cId="0" sldId="273"/>
        </pc:sldMkLst>
        <pc:spChg chg="mod">
          <ac:chgData name="Дмитро Мирошниченко" userId="4930ebb016779c4e" providerId="LiveId" clId="{A6FA0784-6F84-4639-B8DD-2BEC413B0C4C}" dt="2025-10-31T09:59:24.042" v="479" actId="1076"/>
          <ac:spMkLst>
            <pc:docMk/>
            <pc:sldMk cId="0" sldId="273"/>
            <ac:spMk id="6" creationId="{00000000-0000-0000-0000-000000000000}"/>
          </ac:spMkLst>
        </pc:spChg>
      </pc:sldChg>
      <pc:sldChg chg="modSp mod">
        <pc:chgData name="Дмитро Мирошниченко" userId="4930ebb016779c4e" providerId="LiveId" clId="{A6FA0784-6F84-4639-B8DD-2BEC413B0C4C}" dt="2025-10-31T09:59:31.769" v="481" actId="403"/>
        <pc:sldMkLst>
          <pc:docMk/>
          <pc:sldMk cId="0" sldId="274"/>
        </pc:sldMkLst>
        <pc:spChg chg="mod">
          <ac:chgData name="Дмитро Мирошниченко" userId="4930ebb016779c4e" providerId="LiveId" clId="{A6FA0784-6F84-4639-B8DD-2BEC413B0C4C}" dt="2025-10-31T09:59:31.769" v="481" actId="403"/>
          <ac:spMkLst>
            <pc:docMk/>
            <pc:sldMk cId="0" sldId="274"/>
            <ac:spMk id="2" creationId="{00000000-0000-0000-0000-000000000000}"/>
          </ac:spMkLst>
        </pc:spChg>
      </pc:sldChg>
      <pc:sldChg chg="modSp mod">
        <pc:chgData name="Дмитро Мирошниченко" userId="4930ebb016779c4e" providerId="LiveId" clId="{A6FA0784-6F84-4639-B8DD-2BEC413B0C4C}" dt="2025-10-31T10:00:04.690" v="488" actId="123"/>
        <pc:sldMkLst>
          <pc:docMk/>
          <pc:sldMk cId="0" sldId="276"/>
        </pc:sldMkLst>
        <pc:spChg chg="mod">
          <ac:chgData name="Дмитро Мирошниченко" userId="4930ebb016779c4e" providerId="LiveId" clId="{A6FA0784-6F84-4639-B8DD-2BEC413B0C4C}" dt="2025-10-31T10:00:04.690" v="488" actId="123"/>
          <ac:spMkLst>
            <pc:docMk/>
            <pc:sldMk cId="0" sldId="276"/>
            <ac:spMk id="3" creationId="{00000000-0000-0000-0000-000000000000}"/>
          </ac:spMkLst>
        </pc:spChg>
      </pc:sldChg>
      <pc:sldChg chg="modSp mod">
        <pc:chgData name="Дмитро Мирошниченко" userId="4930ebb016779c4e" providerId="LiveId" clId="{A6FA0784-6F84-4639-B8DD-2BEC413B0C4C}" dt="2025-10-31T10:00:29.743" v="492" actId="123"/>
        <pc:sldMkLst>
          <pc:docMk/>
          <pc:sldMk cId="0" sldId="277"/>
        </pc:sldMkLst>
        <pc:spChg chg="mod">
          <ac:chgData name="Дмитро Мирошниченко" userId="4930ebb016779c4e" providerId="LiveId" clId="{A6FA0784-6F84-4639-B8DD-2BEC413B0C4C}" dt="2025-10-31T10:00:29.743" v="492" actId="123"/>
          <ac:spMkLst>
            <pc:docMk/>
            <pc:sldMk cId="0" sldId="277"/>
            <ac:spMk id="3" creationId="{00000000-0000-0000-0000-000000000000}"/>
          </ac:spMkLst>
        </pc:spChg>
      </pc:sldChg>
      <pc:sldChg chg="modSp mod">
        <pc:chgData name="Дмитро Мирошниченко" userId="4930ebb016779c4e" providerId="LiveId" clId="{A6FA0784-6F84-4639-B8DD-2BEC413B0C4C}" dt="2025-10-31T10:00:37.420" v="493" actId="123"/>
        <pc:sldMkLst>
          <pc:docMk/>
          <pc:sldMk cId="0" sldId="279"/>
        </pc:sldMkLst>
        <pc:spChg chg="mod">
          <ac:chgData name="Дмитро Мирошниченко" userId="4930ebb016779c4e" providerId="LiveId" clId="{A6FA0784-6F84-4639-B8DD-2BEC413B0C4C}" dt="2025-10-31T10:00:37.420" v="493" actId="123"/>
          <ac:spMkLst>
            <pc:docMk/>
            <pc:sldMk cId="0" sldId="279"/>
            <ac:spMk id="10" creationId="{00000000-0000-0000-0000-000000000000}"/>
          </ac:spMkLst>
        </pc:spChg>
      </pc:sldChg>
      <pc:sldChg chg="modSp mod">
        <pc:chgData name="Дмитро Мирошниченко" userId="4930ebb016779c4e" providerId="LiveId" clId="{A6FA0784-6F84-4639-B8DD-2BEC413B0C4C}" dt="2025-10-31T10:00:43.359" v="494" actId="123"/>
        <pc:sldMkLst>
          <pc:docMk/>
          <pc:sldMk cId="0" sldId="280"/>
        </pc:sldMkLst>
        <pc:spChg chg="mod">
          <ac:chgData name="Дмитро Мирошниченко" userId="4930ebb016779c4e" providerId="LiveId" clId="{A6FA0784-6F84-4639-B8DD-2BEC413B0C4C}" dt="2025-10-31T10:00:43.359" v="494" actId="123"/>
          <ac:spMkLst>
            <pc:docMk/>
            <pc:sldMk cId="0" sldId="280"/>
            <ac:spMk id="10" creationId="{00000000-0000-0000-0000-000000000000}"/>
          </ac:spMkLst>
        </pc:spChg>
      </pc:sldChg>
      <pc:sldChg chg="modSp mod">
        <pc:chgData name="Дмитро Мирошниченко" userId="4930ebb016779c4e" providerId="LiveId" clId="{A6FA0784-6F84-4639-B8DD-2BEC413B0C4C}" dt="2025-10-31T10:01:02.556" v="497" actId="948"/>
        <pc:sldMkLst>
          <pc:docMk/>
          <pc:sldMk cId="0" sldId="282"/>
        </pc:sldMkLst>
        <pc:spChg chg="mod">
          <ac:chgData name="Дмитро Мирошниченко" userId="4930ebb016779c4e" providerId="LiveId" clId="{A6FA0784-6F84-4639-B8DD-2BEC413B0C4C}" dt="2025-10-31T10:01:02.556" v="497" actId="948"/>
          <ac:spMkLst>
            <pc:docMk/>
            <pc:sldMk cId="0" sldId="282"/>
            <ac:spMk id="2" creationId="{00000000-0000-0000-0000-000000000000}"/>
          </ac:spMkLst>
        </pc:spChg>
      </pc:sldChg>
      <pc:sldChg chg="modSp mod">
        <pc:chgData name="Дмитро Мирошниченко" userId="4930ebb016779c4e" providerId="LiveId" clId="{A6FA0784-6F84-4639-B8DD-2BEC413B0C4C}" dt="2025-10-31T10:01:09.438" v="498" actId="123"/>
        <pc:sldMkLst>
          <pc:docMk/>
          <pc:sldMk cId="0" sldId="283"/>
        </pc:sldMkLst>
        <pc:spChg chg="mod">
          <ac:chgData name="Дмитро Мирошниченко" userId="4930ebb016779c4e" providerId="LiveId" clId="{A6FA0784-6F84-4639-B8DD-2BEC413B0C4C}" dt="2025-10-31T10:01:09.438" v="498" actId="123"/>
          <ac:spMkLst>
            <pc:docMk/>
            <pc:sldMk cId="0" sldId="283"/>
            <ac:spMk id="3" creationId="{00000000-0000-0000-0000-000000000000}"/>
          </ac:spMkLst>
        </pc:spChg>
      </pc:sldChg>
      <pc:sldChg chg="modSp mod">
        <pc:chgData name="Дмитро Мирошниченко" userId="4930ebb016779c4e" providerId="LiveId" clId="{A6FA0784-6F84-4639-B8DD-2BEC413B0C4C}" dt="2025-10-31T10:01:13.714" v="499" actId="123"/>
        <pc:sldMkLst>
          <pc:docMk/>
          <pc:sldMk cId="0" sldId="284"/>
        </pc:sldMkLst>
        <pc:spChg chg="mod">
          <ac:chgData name="Дмитро Мирошниченко" userId="4930ebb016779c4e" providerId="LiveId" clId="{A6FA0784-6F84-4639-B8DD-2BEC413B0C4C}" dt="2025-10-31T10:01:13.714" v="499" actId="123"/>
          <ac:spMkLst>
            <pc:docMk/>
            <pc:sldMk cId="0" sldId="284"/>
            <ac:spMk id="3" creationId="{00000000-0000-0000-0000-000000000000}"/>
          </ac:spMkLst>
        </pc:spChg>
      </pc:sldChg>
      <pc:sldChg chg="modSp mod">
        <pc:chgData name="Дмитро Мирошниченко" userId="4930ebb016779c4e" providerId="LiveId" clId="{A6FA0784-6F84-4639-B8DD-2BEC413B0C4C}" dt="2025-10-31T10:01:20.894" v="500" actId="123"/>
        <pc:sldMkLst>
          <pc:docMk/>
          <pc:sldMk cId="0" sldId="286"/>
        </pc:sldMkLst>
        <pc:spChg chg="mod">
          <ac:chgData name="Дмитро Мирошниченко" userId="4930ebb016779c4e" providerId="LiveId" clId="{A6FA0784-6F84-4639-B8DD-2BEC413B0C4C}" dt="2025-10-31T10:01:20.894" v="500" actId="123"/>
          <ac:spMkLst>
            <pc:docMk/>
            <pc:sldMk cId="0" sldId="286"/>
            <ac:spMk id="6" creationId="{00000000-0000-0000-0000-000000000000}"/>
          </ac:spMkLst>
        </pc:spChg>
      </pc:sldChg>
      <pc:sldChg chg="modSp mod">
        <pc:chgData name="Дмитро Мирошниченко" userId="4930ebb016779c4e" providerId="LiveId" clId="{A6FA0784-6F84-4639-B8DD-2BEC413B0C4C}" dt="2025-10-31T10:01:25.196" v="501" actId="123"/>
        <pc:sldMkLst>
          <pc:docMk/>
          <pc:sldMk cId="0" sldId="287"/>
        </pc:sldMkLst>
        <pc:spChg chg="mod">
          <ac:chgData name="Дмитро Мирошниченко" userId="4930ebb016779c4e" providerId="LiveId" clId="{A6FA0784-6F84-4639-B8DD-2BEC413B0C4C}" dt="2025-10-31T10:01:25.196" v="501" actId="123"/>
          <ac:spMkLst>
            <pc:docMk/>
            <pc:sldMk cId="0" sldId="287"/>
            <ac:spMk id="6" creationId="{00000000-0000-0000-0000-000000000000}"/>
          </ac:spMkLst>
        </pc:spChg>
      </pc:sldChg>
      <pc:sldChg chg="modSp mod">
        <pc:chgData name="Дмитро Мирошниченко" userId="4930ebb016779c4e" providerId="LiveId" clId="{A6FA0784-6F84-4639-B8DD-2BEC413B0C4C}" dt="2025-10-31T10:01:30.277" v="502" actId="123"/>
        <pc:sldMkLst>
          <pc:docMk/>
          <pc:sldMk cId="0" sldId="288"/>
        </pc:sldMkLst>
        <pc:spChg chg="mod">
          <ac:chgData name="Дмитро Мирошниченко" userId="4930ebb016779c4e" providerId="LiveId" clId="{A6FA0784-6F84-4639-B8DD-2BEC413B0C4C}" dt="2025-10-31T10:01:30.277" v="502" actId="123"/>
          <ac:spMkLst>
            <pc:docMk/>
            <pc:sldMk cId="0" sldId="288"/>
            <ac:spMk id="6" creationId="{00000000-0000-0000-0000-000000000000}"/>
          </ac:spMkLst>
        </pc:spChg>
      </pc:sldChg>
      <pc:sldChg chg="modSp mod">
        <pc:chgData name="Дмитро Мирошниченко" userId="4930ebb016779c4e" providerId="LiveId" clId="{A6FA0784-6F84-4639-B8DD-2BEC413B0C4C}" dt="2025-10-31T10:01:39.859" v="504" actId="123"/>
        <pc:sldMkLst>
          <pc:docMk/>
          <pc:sldMk cId="0" sldId="290"/>
        </pc:sldMkLst>
        <pc:spChg chg="mod">
          <ac:chgData name="Дмитро Мирошниченко" userId="4930ebb016779c4e" providerId="LiveId" clId="{A6FA0784-6F84-4639-B8DD-2BEC413B0C4C}" dt="2025-10-31T10:01:39.859" v="504" actId="123"/>
          <ac:spMkLst>
            <pc:docMk/>
            <pc:sldMk cId="0" sldId="290"/>
            <ac:spMk id="6" creationId="{00000000-0000-0000-0000-000000000000}"/>
          </ac:spMkLst>
        </pc:spChg>
      </pc:sldChg>
      <pc:sldChg chg="modSp mod">
        <pc:chgData name="Дмитро Мирошниченко" userId="4930ebb016779c4e" providerId="LiveId" clId="{A6FA0784-6F84-4639-B8DD-2BEC413B0C4C}" dt="2025-10-31T10:01:53.364" v="505" actId="123"/>
        <pc:sldMkLst>
          <pc:docMk/>
          <pc:sldMk cId="0" sldId="291"/>
        </pc:sldMkLst>
        <pc:spChg chg="mod">
          <ac:chgData name="Дмитро Мирошниченко" userId="4930ebb016779c4e" providerId="LiveId" clId="{A6FA0784-6F84-4639-B8DD-2BEC413B0C4C}" dt="2025-10-31T10:01:53.364" v="505" actId="123"/>
          <ac:spMkLst>
            <pc:docMk/>
            <pc:sldMk cId="0" sldId="291"/>
            <ac:spMk id="6" creationId="{00000000-0000-0000-0000-000000000000}"/>
          </ac:spMkLst>
        </pc:spChg>
      </pc:sldChg>
      <pc:sldChg chg="modSp mod">
        <pc:chgData name="Дмитро Мирошниченко" userId="4930ebb016779c4e" providerId="LiveId" clId="{A6FA0784-6F84-4639-B8DD-2BEC413B0C4C}" dt="2025-10-31T10:02:00.083" v="506" actId="123"/>
        <pc:sldMkLst>
          <pc:docMk/>
          <pc:sldMk cId="0" sldId="293"/>
        </pc:sldMkLst>
        <pc:spChg chg="mod">
          <ac:chgData name="Дмитро Мирошниченко" userId="4930ebb016779c4e" providerId="LiveId" clId="{A6FA0784-6F84-4639-B8DD-2BEC413B0C4C}" dt="2025-10-31T10:02:00.083" v="506" actId="123"/>
          <ac:spMkLst>
            <pc:docMk/>
            <pc:sldMk cId="0" sldId="293"/>
            <ac:spMk id="8" creationId="{00000000-0000-0000-0000-000000000000}"/>
          </ac:spMkLst>
        </pc:spChg>
      </pc:sldChg>
      <pc:sldChg chg="modSp mod">
        <pc:chgData name="Дмитро Мирошниченко" userId="4930ebb016779c4e" providerId="LiveId" clId="{A6FA0784-6F84-4639-B8DD-2BEC413B0C4C}" dt="2025-10-31T10:02:25.973" v="511" actId="948"/>
        <pc:sldMkLst>
          <pc:docMk/>
          <pc:sldMk cId="0" sldId="297"/>
        </pc:sldMkLst>
        <pc:spChg chg="mod">
          <ac:chgData name="Дмитро Мирошниченко" userId="4930ebb016779c4e" providerId="LiveId" clId="{A6FA0784-6F84-4639-B8DD-2BEC413B0C4C}" dt="2025-10-31T10:02:18.316" v="510" actId="1076"/>
          <ac:spMkLst>
            <pc:docMk/>
            <pc:sldMk cId="0" sldId="297"/>
            <ac:spMk id="9" creationId="{00000000-0000-0000-0000-000000000000}"/>
          </ac:spMkLst>
        </pc:spChg>
        <pc:spChg chg="mod">
          <ac:chgData name="Дмитро Мирошниченко" userId="4930ebb016779c4e" providerId="LiveId" clId="{A6FA0784-6F84-4639-B8DD-2BEC413B0C4C}" dt="2025-10-31T10:02:25.973" v="511" actId="948"/>
          <ac:spMkLst>
            <pc:docMk/>
            <pc:sldMk cId="0" sldId="297"/>
            <ac:spMk id="10" creationId="{00000000-0000-0000-0000-000000000000}"/>
          </ac:spMkLst>
        </pc:spChg>
      </pc:sldChg>
      <pc:sldChg chg="modSp mod">
        <pc:chgData name="Дмитро Мирошниченко" userId="4930ebb016779c4e" providerId="LiveId" clId="{A6FA0784-6F84-4639-B8DD-2BEC413B0C4C}" dt="2025-10-31T10:02:51.323" v="512" actId="948"/>
        <pc:sldMkLst>
          <pc:docMk/>
          <pc:sldMk cId="0" sldId="303"/>
        </pc:sldMkLst>
        <pc:spChg chg="mod">
          <ac:chgData name="Дмитро Мирошниченко" userId="4930ebb016779c4e" providerId="LiveId" clId="{A6FA0784-6F84-4639-B8DD-2BEC413B0C4C}" dt="2025-10-31T10:02:51.323" v="512" actId="948"/>
          <ac:spMkLst>
            <pc:docMk/>
            <pc:sldMk cId="0" sldId="303"/>
            <ac:spMk id="6" creationId="{00000000-0000-0000-0000-000000000000}"/>
          </ac:spMkLst>
        </pc:spChg>
      </pc:sldChg>
      <pc:sldChg chg="modSp mod">
        <pc:chgData name="Дмитро Мирошниченко" userId="4930ebb016779c4e" providerId="LiveId" clId="{A6FA0784-6F84-4639-B8DD-2BEC413B0C4C}" dt="2025-10-31T10:03:07.417" v="515" actId="1076"/>
        <pc:sldMkLst>
          <pc:docMk/>
          <pc:sldMk cId="0" sldId="304"/>
        </pc:sldMkLst>
        <pc:spChg chg="mod">
          <ac:chgData name="Дмитро Мирошниченко" userId="4930ebb016779c4e" providerId="LiveId" clId="{A6FA0784-6F84-4639-B8DD-2BEC413B0C4C}" dt="2025-10-31T10:03:05.077" v="514" actId="1076"/>
          <ac:spMkLst>
            <pc:docMk/>
            <pc:sldMk cId="0" sldId="304"/>
            <ac:spMk id="6" creationId="{00000000-0000-0000-0000-000000000000}"/>
          </ac:spMkLst>
        </pc:spChg>
        <pc:spChg chg="mod">
          <ac:chgData name="Дмитро Мирошниченко" userId="4930ebb016779c4e" providerId="LiveId" clId="{A6FA0784-6F84-4639-B8DD-2BEC413B0C4C}" dt="2025-10-31T10:03:07.417" v="515" actId="1076"/>
          <ac:spMkLst>
            <pc:docMk/>
            <pc:sldMk cId="0" sldId="304"/>
            <ac:spMk id="7" creationId="{00000000-0000-0000-0000-000000000000}"/>
          </ac:spMkLst>
        </pc:spChg>
      </pc:sldChg>
      <pc:sldChg chg="modSp mod">
        <pc:chgData name="Дмитро Мирошниченко" userId="4930ebb016779c4e" providerId="LiveId" clId="{A6FA0784-6F84-4639-B8DD-2BEC413B0C4C}" dt="2025-10-31T10:03:27.024" v="518" actId="948"/>
        <pc:sldMkLst>
          <pc:docMk/>
          <pc:sldMk cId="0" sldId="308"/>
        </pc:sldMkLst>
        <pc:spChg chg="mod">
          <ac:chgData name="Дмитро Мирошниченко" userId="4930ebb016779c4e" providerId="LiveId" clId="{A6FA0784-6F84-4639-B8DD-2BEC413B0C4C}" dt="2025-10-31T10:03:27.024" v="518" actId="948"/>
          <ac:spMkLst>
            <pc:docMk/>
            <pc:sldMk cId="0" sldId="308"/>
            <ac:spMk id="6" creationId="{00000000-0000-0000-0000-000000000000}"/>
          </ac:spMkLst>
        </pc:spChg>
      </pc:sldChg>
      <pc:sldChg chg="modSp mod">
        <pc:chgData name="Дмитро Мирошниченко" userId="4930ebb016779c4e" providerId="LiveId" clId="{A6FA0784-6F84-4639-B8DD-2BEC413B0C4C}" dt="2025-10-31T10:03:35.414" v="519" actId="948"/>
        <pc:sldMkLst>
          <pc:docMk/>
          <pc:sldMk cId="0" sldId="309"/>
        </pc:sldMkLst>
        <pc:spChg chg="mod">
          <ac:chgData name="Дмитро Мирошниченко" userId="4930ebb016779c4e" providerId="LiveId" clId="{A6FA0784-6F84-4639-B8DD-2BEC413B0C4C}" dt="2025-10-31T10:03:35.414" v="519" actId="948"/>
          <ac:spMkLst>
            <pc:docMk/>
            <pc:sldMk cId="0" sldId="309"/>
            <ac:spMk id="6" creationId="{00000000-0000-0000-0000-000000000000}"/>
          </ac:spMkLst>
        </pc:spChg>
      </pc:sldChg>
      <pc:sldChg chg="modSp mod">
        <pc:chgData name="Дмитро Мирошниченко" userId="4930ebb016779c4e" providerId="LiveId" clId="{A6FA0784-6F84-4639-B8DD-2BEC413B0C4C}" dt="2025-10-31T10:03:39.919" v="520" actId="123"/>
        <pc:sldMkLst>
          <pc:docMk/>
          <pc:sldMk cId="0" sldId="311"/>
        </pc:sldMkLst>
        <pc:spChg chg="mod">
          <ac:chgData name="Дмитро Мирошниченко" userId="4930ebb016779c4e" providerId="LiveId" clId="{A6FA0784-6F84-4639-B8DD-2BEC413B0C4C}" dt="2025-10-31T10:03:39.919" v="520" actId="123"/>
          <ac:spMkLst>
            <pc:docMk/>
            <pc:sldMk cId="0" sldId="311"/>
            <ac:spMk id="6" creationId="{00000000-0000-0000-0000-000000000000}"/>
          </ac:spMkLst>
        </pc:spChg>
      </pc:sldChg>
      <pc:sldChg chg="modSp mod">
        <pc:chgData name="Дмитро Мирошниченко" userId="4930ebb016779c4e" providerId="LiveId" clId="{A6FA0784-6F84-4639-B8DD-2BEC413B0C4C}" dt="2025-10-31T10:03:44.248" v="521" actId="123"/>
        <pc:sldMkLst>
          <pc:docMk/>
          <pc:sldMk cId="0" sldId="313"/>
        </pc:sldMkLst>
        <pc:spChg chg="mod">
          <ac:chgData name="Дмитро Мирошниченко" userId="4930ebb016779c4e" providerId="LiveId" clId="{A6FA0784-6F84-4639-B8DD-2BEC413B0C4C}" dt="2025-10-31T10:03:44.248" v="521" actId="123"/>
          <ac:spMkLst>
            <pc:docMk/>
            <pc:sldMk cId="0" sldId="313"/>
            <ac:spMk id="7" creationId="{00000000-0000-0000-0000-000000000000}"/>
          </ac:spMkLst>
        </pc:spChg>
      </pc:sldChg>
      <pc:sldChg chg="modSp mod">
        <pc:chgData name="Дмитро Мирошниченко" userId="4930ebb016779c4e" providerId="LiveId" clId="{A6FA0784-6F84-4639-B8DD-2BEC413B0C4C}" dt="2025-10-31T10:03:55.791" v="522" actId="123"/>
        <pc:sldMkLst>
          <pc:docMk/>
          <pc:sldMk cId="0" sldId="318"/>
        </pc:sldMkLst>
        <pc:spChg chg="mod">
          <ac:chgData name="Дмитро Мирошниченко" userId="4930ebb016779c4e" providerId="LiveId" clId="{A6FA0784-6F84-4639-B8DD-2BEC413B0C4C}" dt="2025-10-31T10:03:55.791" v="522" actId="123"/>
          <ac:spMkLst>
            <pc:docMk/>
            <pc:sldMk cId="0" sldId="318"/>
            <ac:spMk id="9" creationId="{00000000-0000-0000-0000-000000000000}"/>
          </ac:spMkLst>
        </pc:spChg>
      </pc:sldChg>
      <pc:sldChg chg="modSp mod">
        <pc:chgData name="Дмитро Мирошниченко" userId="4930ebb016779c4e" providerId="LiveId" clId="{A6FA0784-6F84-4639-B8DD-2BEC413B0C4C}" dt="2025-10-31T10:04:01.366" v="524" actId="1076"/>
        <pc:sldMkLst>
          <pc:docMk/>
          <pc:sldMk cId="0" sldId="319"/>
        </pc:sldMkLst>
        <pc:spChg chg="mod">
          <ac:chgData name="Дмитро Мирошниченко" userId="4930ebb016779c4e" providerId="LiveId" clId="{A6FA0784-6F84-4639-B8DD-2BEC413B0C4C}" dt="2025-10-31T10:04:01.366" v="524" actId="1076"/>
          <ac:spMkLst>
            <pc:docMk/>
            <pc:sldMk cId="0" sldId="319"/>
            <ac:spMk id="9" creationId="{00000000-0000-0000-0000-000000000000}"/>
          </ac:spMkLst>
        </pc:spChg>
      </pc:sldChg>
      <pc:sldChg chg="modSp mod">
        <pc:chgData name="Дмитро Мирошниченко" userId="4930ebb016779c4e" providerId="LiveId" clId="{A6FA0784-6F84-4639-B8DD-2BEC413B0C4C}" dt="2025-10-31T10:04:06.323" v="525" actId="123"/>
        <pc:sldMkLst>
          <pc:docMk/>
          <pc:sldMk cId="0" sldId="320"/>
        </pc:sldMkLst>
        <pc:spChg chg="mod">
          <ac:chgData name="Дмитро Мирошниченко" userId="4930ebb016779c4e" providerId="LiveId" clId="{A6FA0784-6F84-4639-B8DD-2BEC413B0C4C}" dt="2025-10-31T10:04:06.323" v="525" actId="123"/>
          <ac:spMkLst>
            <pc:docMk/>
            <pc:sldMk cId="0" sldId="320"/>
            <ac:spMk id="11" creationId="{00000000-0000-0000-0000-000000000000}"/>
          </ac:spMkLst>
        </pc:spChg>
      </pc:sldChg>
      <pc:sldChg chg="modSp mod">
        <pc:chgData name="Дмитро Мирошниченко" userId="4930ebb016779c4e" providerId="LiveId" clId="{A6FA0784-6F84-4639-B8DD-2BEC413B0C4C}" dt="2025-10-31T10:04:17.322" v="527" actId="948"/>
        <pc:sldMkLst>
          <pc:docMk/>
          <pc:sldMk cId="0" sldId="322"/>
        </pc:sldMkLst>
        <pc:spChg chg="mod">
          <ac:chgData name="Дмитро Мирошниченко" userId="4930ebb016779c4e" providerId="LiveId" clId="{A6FA0784-6F84-4639-B8DD-2BEC413B0C4C}" dt="2025-10-31T10:04:17.322" v="527" actId="948"/>
          <ac:spMkLst>
            <pc:docMk/>
            <pc:sldMk cId="0" sldId="322"/>
            <ac:spMk id="3" creationId="{00000000-0000-0000-0000-000000000000}"/>
          </ac:spMkLst>
        </pc:spChg>
      </pc:sldChg>
      <pc:sldChg chg="modSp mod">
        <pc:chgData name="Дмитро Мирошниченко" userId="4930ebb016779c4e" providerId="LiveId" clId="{A6FA0784-6F84-4639-B8DD-2BEC413B0C4C}" dt="2025-10-31T10:04:23.523" v="528" actId="123"/>
        <pc:sldMkLst>
          <pc:docMk/>
          <pc:sldMk cId="0" sldId="323"/>
        </pc:sldMkLst>
        <pc:spChg chg="mod">
          <ac:chgData name="Дмитро Мирошниченко" userId="4930ebb016779c4e" providerId="LiveId" clId="{A6FA0784-6F84-4639-B8DD-2BEC413B0C4C}" dt="2025-10-31T10:04:23.523" v="528" actId="123"/>
          <ac:spMkLst>
            <pc:docMk/>
            <pc:sldMk cId="0" sldId="323"/>
            <ac:spMk id="2" creationId="{00000000-0000-0000-0000-000000000000}"/>
          </ac:spMkLst>
        </pc:spChg>
      </pc:sldChg>
      <pc:sldChg chg="modSp mod">
        <pc:chgData name="Дмитро Мирошниченко" userId="4930ebb016779c4e" providerId="LiveId" clId="{A6FA0784-6F84-4639-B8DD-2BEC413B0C4C}" dt="2025-10-31T10:04:33.883" v="531" actId="123"/>
        <pc:sldMkLst>
          <pc:docMk/>
          <pc:sldMk cId="0" sldId="324"/>
        </pc:sldMkLst>
        <pc:spChg chg="mod">
          <ac:chgData name="Дмитро Мирошниченко" userId="4930ebb016779c4e" providerId="LiveId" clId="{A6FA0784-6F84-4639-B8DD-2BEC413B0C4C}" dt="2025-10-31T10:04:33.883" v="531" actId="123"/>
          <ac:spMkLst>
            <pc:docMk/>
            <pc:sldMk cId="0" sldId="324"/>
            <ac:spMk id="3" creationId="{00000000-0000-0000-0000-000000000000}"/>
          </ac:spMkLst>
        </pc:spChg>
        <pc:spChg chg="mod">
          <ac:chgData name="Дмитро Мирошниченко" userId="4930ebb016779c4e" providerId="LiveId" clId="{A6FA0784-6F84-4639-B8DD-2BEC413B0C4C}" dt="2025-10-31T10:04:28.726" v="529" actId="123"/>
          <ac:spMkLst>
            <pc:docMk/>
            <pc:sldMk cId="0" sldId="324"/>
            <ac:spMk id="4" creationId="{00000000-0000-0000-0000-000000000000}"/>
          </ac:spMkLst>
        </pc:spChg>
      </pc:sldChg>
      <pc:sldChg chg="modSp mod">
        <pc:chgData name="Дмитро Мирошниченко" userId="4930ebb016779c4e" providerId="LiveId" clId="{A6FA0784-6F84-4639-B8DD-2BEC413B0C4C}" dt="2025-10-31T10:04:38.712" v="532" actId="123"/>
        <pc:sldMkLst>
          <pc:docMk/>
          <pc:sldMk cId="0" sldId="325"/>
        </pc:sldMkLst>
        <pc:spChg chg="mod">
          <ac:chgData name="Дмитро Мирошниченко" userId="4930ebb016779c4e" providerId="LiveId" clId="{A6FA0784-6F84-4639-B8DD-2BEC413B0C4C}" dt="2025-10-31T10:04:38.712" v="532" actId="123"/>
          <ac:spMkLst>
            <pc:docMk/>
            <pc:sldMk cId="0" sldId="325"/>
            <ac:spMk id="6" creationId="{00000000-0000-0000-0000-000000000000}"/>
          </ac:spMkLst>
        </pc:spChg>
      </pc:sldChg>
      <pc:sldChg chg="modSp mod">
        <pc:chgData name="Дмитро Мирошниченко" userId="4930ebb016779c4e" providerId="LiveId" clId="{A6FA0784-6F84-4639-B8DD-2BEC413B0C4C}" dt="2025-10-31T10:04:42.449" v="533" actId="123"/>
        <pc:sldMkLst>
          <pc:docMk/>
          <pc:sldMk cId="0" sldId="326"/>
        </pc:sldMkLst>
        <pc:spChg chg="mod">
          <ac:chgData name="Дмитро Мирошниченко" userId="4930ebb016779c4e" providerId="LiveId" clId="{A6FA0784-6F84-4639-B8DD-2BEC413B0C4C}" dt="2025-10-31T10:04:42.449" v="533" actId="123"/>
          <ac:spMkLst>
            <pc:docMk/>
            <pc:sldMk cId="0" sldId="326"/>
            <ac:spMk id="6" creationId="{00000000-0000-0000-0000-000000000000}"/>
          </ac:spMkLst>
        </pc:spChg>
      </pc:sldChg>
      <pc:sldChg chg="modSp mod">
        <pc:chgData name="Дмитро Мирошниченко" userId="4930ebb016779c4e" providerId="LiveId" clId="{A6FA0784-6F84-4639-B8DD-2BEC413B0C4C}" dt="2025-10-31T10:04:46.662" v="534" actId="123"/>
        <pc:sldMkLst>
          <pc:docMk/>
          <pc:sldMk cId="0" sldId="327"/>
        </pc:sldMkLst>
        <pc:spChg chg="mod">
          <ac:chgData name="Дмитро Мирошниченко" userId="4930ebb016779c4e" providerId="LiveId" clId="{A6FA0784-6F84-4639-B8DD-2BEC413B0C4C}" dt="2025-10-31T10:04:46.662" v="534" actId="123"/>
          <ac:spMkLst>
            <pc:docMk/>
            <pc:sldMk cId="0" sldId="327"/>
            <ac:spMk id="2" creationId="{00000000-0000-0000-0000-000000000000}"/>
          </ac:spMkLst>
        </pc:spChg>
      </pc:sldChg>
      <pc:sldChg chg="modSp mod">
        <pc:chgData name="Дмитро Мирошниченко" userId="4930ebb016779c4e" providerId="LiveId" clId="{A6FA0784-6F84-4639-B8DD-2BEC413B0C4C}" dt="2025-10-31T10:04:52.289" v="535" actId="123"/>
        <pc:sldMkLst>
          <pc:docMk/>
          <pc:sldMk cId="0" sldId="329"/>
        </pc:sldMkLst>
        <pc:spChg chg="mod">
          <ac:chgData name="Дмитро Мирошниченко" userId="4930ebb016779c4e" providerId="LiveId" clId="{A6FA0784-6F84-4639-B8DD-2BEC413B0C4C}" dt="2025-10-31T10:04:52.289" v="535" actId="123"/>
          <ac:spMkLst>
            <pc:docMk/>
            <pc:sldMk cId="0" sldId="329"/>
            <ac:spMk id="4" creationId="{00000000-0000-0000-0000-000000000000}"/>
          </ac:spMkLst>
        </pc:spChg>
      </pc:sldChg>
      <pc:sldChg chg="modSp mod">
        <pc:chgData name="Дмитро Мирошниченко" userId="4930ebb016779c4e" providerId="LiveId" clId="{A6FA0784-6F84-4639-B8DD-2BEC413B0C4C}" dt="2025-10-31T10:04:58.192" v="536" actId="123"/>
        <pc:sldMkLst>
          <pc:docMk/>
          <pc:sldMk cId="0" sldId="330"/>
        </pc:sldMkLst>
        <pc:spChg chg="mod">
          <ac:chgData name="Дмитро Мирошниченко" userId="4930ebb016779c4e" providerId="LiveId" clId="{A6FA0784-6F84-4639-B8DD-2BEC413B0C4C}" dt="2025-10-31T10:04:58.192" v="536" actId="123"/>
          <ac:spMkLst>
            <pc:docMk/>
            <pc:sldMk cId="0" sldId="330"/>
            <ac:spMk id="2" creationId="{00000000-0000-0000-0000-000000000000}"/>
          </ac:spMkLst>
        </pc:spChg>
      </pc:sldChg>
      <pc:sldChg chg="modSp mod">
        <pc:chgData name="Дмитро Мирошниченко" userId="4930ebb016779c4e" providerId="LiveId" clId="{A6FA0784-6F84-4639-B8DD-2BEC413B0C4C}" dt="2025-10-31T10:05:45.581" v="537" actId="123"/>
        <pc:sldMkLst>
          <pc:docMk/>
          <pc:sldMk cId="0" sldId="333"/>
        </pc:sldMkLst>
        <pc:spChg chg="mod">
          <ac:chgData name="Дмитро Мирошниченко" userId="4930ebb016779c4e" providerId="LiveId" clId="{A6FA0784-6F84-4639-B8DD-2BEC413B0C4C}" dt="2025-10-31T10:05:45.581" v="537" actId="123"/>
          <ac:spMkLst>
            <pc:docMk/>
            <pc:sldMk cId="0" sldId="333"/>
            <ac:spMk id="6" creationId="{00000000-0000-0000-0000-000000000000}"/>
          </ac:spMkLst>
        </pc:spChg>
      </pc:sldChg>
      <pc:sldChg chg="modSp mod">
        <pc:chgData name="Дмитро Мирошниченко" userId="4930ebb016779c4e" providerId="LiveId" clId="{A6FA0784-6F84-4639-B8DD-2BEC413B0C4C}" dt="2025-10-31T10:05:57.235" v="539" actId="123"/>
        <pc:sldMkLst>
          <pc:docMk/>
          <pc:sldMk cId="0" sldId="334"/>
        </pc:sldMkLst>
        <pc:spChg chg="mod">
          <ac:chgData name="Дмитро Мирошниченко" userId="4930ebb016779c4e" providerId="LiveId" clId="{A6FA0784-6F84-4639-B8DD-2BEC413B0C4C}" dt="2025-10-31T10:05:57.235" v="539" actId="123"/>
          <ac:spMkLst>
            <pc:docMk/>
            <pc:sldMk cId="0" sldId="334"/>
            <ac:spMk id="6" creationId="{00000000-0000-0000-0000-000000000000}"/>
          </ac:spMkLst>
        </pc:spChg>
      </pc:sldChg>
      <pc:sldChg chg="modSp mod">
        <pc:chgData name="Дмитро Мирошниченко" userId="4930ebb016779c4e" providerId="LiveId" clId="{A6FA0784-6F84-4639-B8DD-2BEC413B0C4C}" dt="2025-10-31T10:06:05.238" v="540" actId="123"/>
        <pc:sldMkLst>
          <pc:docMk/>
          <pc:sldMk cId="0" sldId="335"/>
        </pc:sldMkLst>
        <pc:spChg chg="mod">
          <ac:chgData name="Дмитро Мирошниченко" userId="4930ebb016779c4e" providerId="LiveId" clId="{A6FA0784-6F84-4639-B8DD-2BEC413B0C4C}" dt="2025-10-31T10:06:05.238" v="540" actId="123"/>
          <ac:spMkLst>
            <pc:docMk/>
            <pc:sldMk cId="0" sldId="335"/>
            <ac:spMk id="6" creationId="{00000000-0000-0000-0000-000000000000}"/>
          </ac:spMkLst>
        </pc:spChg>
      </pc:sldChg>
      <pc:sldChg chg="modSp mod">
        <pc:chgData name="Дмитро Мирошниченко" userId="4930ebb016779c4e" providerId="LiveId" clId="{A6FA0784-6F84-4639-B8DD-2BEC413B0C4C}" dt="2025-10-31T10:06:10.082" v="541" actId="123"/>
        <pc:sldMkLst>
          <pc:docMk/>
          <pc:sldMk cId="0" sldId="336"/>
        </pc:sldMkLst>
        <pc:spChg chg="mod">
          <ac:chgData name="Дмитро Мирошниченко" userId="4930ebb016779c4e" providerId="LiveId" clId="{A6FA0784-6F84-4639-B8DD-2BEC413B0C4C}" dt="2025-10-31T10:06:10.082" v="541" actId="123"/>
          <ac:spMkLst>
            <pc:docMk/>
            <pc:sldMk cId="0" sldId="336"/>
            <ac:spMk id="6" creationId="{00000000-0000-0000-0000-000000000000}"/>
          </ac:spMkLst>
        </pc:spChg>
      </pc:sldChg>
      <pc:sldChg chg="modSp mod">
        <pc:chgData name="Дмитро Мирошниченко" userId="4930ebb016779c4e" providerId="LiveId" clId="{A6FA0784-6F84-4639-B8DD-2BEC413B0C4C}" dt="2025-10-31T10:06:14.778" v="542" actId="123"/>
        <pc:sldMkLst>
          <pc:docMk/>
          <pc:sldMk cId="0" sldId="337"/>
        </pc:sldMkLst>
        <pc:spChg chg="mod">
          <ac:chgData name="Дмитро Мирошниченко" userId="4930ebb016779c4e" providerId="LiveId" clId="{A6FA0784-6F84-4639-B8DD-2BEC413B0C4C}" dt="2025-10-31T10:06:14.778" v="542" actId="123"/>
          <ac:spMkLst>
            <pc:docMk/>
            <pc:sldMk cId="0" sldId="337"/>
            <ac:spMk id="6" creationId="{00000000-0000-0000-0000-000000000000}"/>
          </ac:spMkLst>
        </pc:spChg>
      </pc:sldChg>
      <pc:sldChg chg="modSp mod">
        <pc:chgData name="Дмитро Мирошниченко" userId="4930ebb016779c4e" providerId="LiveId" clId="{A6FA0784-6F84-4639-B8DD-2BEC413B0C4C}" dt="2025-10-31T10:06:23.832" v="543" actId="123"/>
        <pc:sldMkLst>
          <pc:docMk/>
          <pc:sldMk cId="0" sldId="339"/>
        </pc:sldMkLst>
        <pc:spChg chg="mod">
          <ac:chgData name="Дмитро Мирошниченко" userId="4930ebb016779c4e" providerId="LiveId" clId="{A6FA0784-6F84-4639-B8DD-2BEC413B0C4C}" dt="2025-10-31T10:06:23.832" v="543" actId="123"/>
          <ac:spMkLst>
            <pc:docMk/>
            <pc:sldMk cId="0" sldId="339"/>
            <ac:spMk id="6" creationId="{00000000-0000-0000-0000-000000000000}"/>
          </ac:spMkLst>
        </pc:spChg>
      </pc:sldChg>
      <pc:sldChg chg="modSp mod">
        <pc:chgData name="Дмитро Мирошниченко" userId="4930ebb016779c4e" providerId="LiveId" clId="{A6FA0784-6F84-4639-B8DD-2BEC413B0C4C}" dt="2025-10-31T10:06:41.600" v="546" actId="1076"/>
        <pc:sldMkLst>
          <pc:docMk/>
          <pc:sldMk cId="0" sldId="341"/>
        </pc:sldMkLst>
        <pc:spChg chg="mod">
          <ac:chgData name="Дмитро Мирошниченко" userId="4930ebb016779c4e" providerId="LiveId" clId="{A6FA0784-6F84-4639-B8DD-2BEC413B0C4C}" dt="2025-10-31T10:06:39.270" v="545" actId="1076"/>
          <ac:spMkLst>
            <pc:docMk/>
            <pc:sldMk cId="0" sldId="341"/>
            <ac:spMk id="2" creationId="{00000000-0000-0000-0000-000000000000}"/>
          </ac:spMkLst>
        </pc:spChg>
        <pc:spChg chg="mod">
          <ac:chgData name="Дмитро Мирошниченко" userId="4930ebb016779c4e" providerId="LiveId" clId="{A6FA0784-6F84-4639-B8DD-2BEC413B0C4C}" dt="2025-10-31T10:06:41.600" v="546" actId="1076"/>
          <ac:spMkLst>
            <pc:docMk/>
            <pc:sldMk cId="0" sldId="341"/>
            <ac:spMk id="3" creationId="{00000000-0000-0000-0000-000000000000}"/>
          </ac:spMkLst>
        </pc:spChg>
        <pc:spChg chg="mod">
          <ac:chgData name="Дмитро Мирошниченко" userId="4930ebb016779c4e" providerId="LiveId" clId="{A6FA0784-6F84-4639-B8DD-2BEC413B0C4C}" dt="2025-10-31T10:06:36.448" v="544" actId="1076"/>
          <ac:spMkLst>
            <pc:docMk/>
            <pc:sldMk cId="0" sldId="341"/>
            <ac:spMk id="11" creationId="{00000000-0000-0000-0000-000000000000}"/>
          </ac:spMkLst>
        </pc:spChg>
      </pc:sldChg>
      <pc:sldChg chg="modSp mod">
        <pc:chgData name="Дмитро Мирошниченко" userId="4930ebb016779c4e" providerId="LiveId" clId="{A6FA0784-6F84-4639-B8DD-2BEC413B0C4C}" dt="2025-10-31T10:07:13.997" v="547"/>
        <pc:sldMkLst>
          <pc:docMk/>
          <pc:sldMk cId="0" sldId="342"/>
        </pc:sldMkLst>
        <pc:spChg chg="mod">
          <ac:chgData name="Дмитро Мирошниченко" userId="4930ebb016779c4e" providerId="LiveId" clId="{A6FA0784-6F84-4639-B8DD-2BEC413B0C4C}" dt="2025-10-31T10:07:13.997" v="547"/>
          <ac:spMkLst>
            <pc:docMk/>
            <pc:sldMk cId="0" sldId="342"/>
            <ac:spMk id="9" creationId="{00000000-0000-0000-0000-000000000000}"/>
          </ac:spMkLst>
        </pc:spChg>
      </pc:sldChg>
    </pc:docChg>
  </pc:docChgLst>
  <pc:docChgLst>
    <pc:chgData name="STRYZHEVSKA, Oleksandra" userId="S::stryzhevskao@who.int::7390fdbd-f713-4b5c-94a0-4ca859e69a14" providerId="AD" clId="Web-{4C8A5EAA-D4DF-C7B2-69C0-88909FAF777E}"/>
    <pc:docChg chg="modSld">
      <pc:chgData name="STRYZHEVSKA, Oleksandra" userId="S::stryzhevskao@who.int::7390fdbd-f713-4b5c-94a0-4ca859e69a14" providerId="AD" clId="Web-{4C8A5EAA-D4DF-C7B2-69C0-88909FAF777E}" dt="2025-11-16T22:29:27.246" v="681" actId="20577"/>
      <pc:docMkLst>
        <pc:docMk/>
      </pc:docMkLst>
      <pc:sldChg chg="modSp">
        <pc:chgData name="STRYZHEVSKA, Oleksandra" userId="S::stryzhevskao@who.int::7390fdbd-f713-4b5c-94a0-4ca859e69a14" providerId="AD" clId="Web-{4C8A5EAA-D4DF-C7B2-69C0-88909FAF777E}" dt="2025-11-16T20:48:53.031" v="26" actId="20577"/>
        <pc:sldMkLst>
          <pc:docMk/>
          <pc:sldMk cId="0" sldId="257"/>
        </pc:sldMkLst>
        <pc:spChg chg="mod">
          <ac:chgData name="STRYZHEVSKA, Oleksandra" userId="S::stryzhevskao@who.int::7390fdbd-f713-4b5c-94a0-4ca859e69a14" providerId="AD" clId="Web-{4C8A5EAA-D4DF-C7B2-69C0-88909FAF777E}" dt="2025-11-16T20:48:53.031" v="26" actId="20577"/>
          <ac:spMkLst>
            <pc:docMk/>
            <pc:sldMk cId="0" sldId="257"/>
            <ac:spMk id="4" creationId="{00000000-0000-0000-0000-000000000000}"/>
          </ac:spMkLst>
        </pc:spChg>
      </pc:sldChg>
      <pc:sldChg chg="modSp">
        <pc:chgData name="STRYZHEVSKA, Oleksandra" userId="S::stryzhevskao@who.int::7390fdbd-f713-4b5c-94a0-4ca859e69a14" providerId="AD" clId="Web-{4C8A5EAA-D4DF-C7B2-69C0-88909FAF777E}" dt="2025-11-16T20:54:04.709" v="40" actId="20577"/>
        <pc:sldMkLst>
          <pc:docMk/>
          <pc:sldMk cId="0" sldId="262"/>
        </pc:sldMkLst>
        <pc:spChg chg="mod">
          <ac:chgData name="STRYZHEVSKA, Oleksandra" userId="S::stryzhevskao@who.int::7390fdbd-f713-4b5c-94a0-4ca859e69a14" providerId="AD" clId="Web-{4C8A5EAA-D4DF-C7B2-69C0-88909FAF777E}" dt="2025-11-16T20:54:04.709" v="40" actId="20577"/>
          <ac:spMkLst>
            <pc:docMk/>
            <pc:sldMk cId="0" sldId="262"/>
            <ac:spMk id="12" creationId="{00000000-0000-0000-0000-000000000000}"/>
          </ac:spMkLst>
        </pc:spChg>
      </pc:sldChg>
      <pc:sldChg chg="modSp">
        <pc:chgData name="STRYZHEVSKA, Oleksandra" userId="S::stryzhevskao@who.int::7390fdbd-f713-4b5c-94a0-4ca859e69a14" providerId="AD" clId="Web-{4C8A5EAA-D4DF-C7B2-69C0-88909FAF777E}" dt="2025-11-16T20:54:27.646" v="46" actId="20577"/>
        <pc:sldMkLst>
          <pc:docMk/>
          <pc:sldMk cId="0" sldId="263"/>
        </pc:sldMkLst>
        <pc:spChg chg="mod">
          <ac:chgData name="STRYZHEVSKA, Oleksandra" userId="S::stryzhevskao@who.int::7390fdbd-f713-4b5c-94a0-4ca859e69a14" providerId="AD" clId="Web-{4C8A5EAA-D4DF-C7B2-69C0-88909FAF777E}" dt="2025-11-16T20:54:27.646" v="46" actId="20577"/>
          <ac:spMkLst>
            <pc:docMk/>
            <pc:sldMk cId="0" sldId="263"/>
            <ac:spMk id="2" creationId="{00000000-0000-0000-0000-000000000000}"/>
          </ac:spMkLst>
        </pc:spChg>
      </pc:sldChg>
      <pc:sldChg chg="modSp">
        <pc:chgData name="STRYZHEVSKA, Oleksandra" userId="S::stryzhevskao@who.int::7390fdbd-f713-4b5c-94a0-4ca859e69a14" providerId="AD" clId="Web-{4C8A5EAA-D4DF-C7B2-69C0-88909FAF777E}" dt="2025-11-16T20:57:17.287" v="65" actId="20577"/>
        <pc:sldMkLst>
          <pc:docMk/>
          <pc:sldMk cId="0" sldId="264"/>
        </pc:sldMkLst>
        <pc:spChg chg="mod">
          <ac:chgData name="STRYZHEVSKA, Oleksandra" userId="S::stryzhevskao@who.int::7390fdbd-f713-4b5c-94a0-4ca859e69a14" providerId="AD" clId="Web-{4C8A5EAA-D4DF-C7B2-69C0-88909FAF777E}" dt="2025-11-16T20:55:38.459" v="60" actId="20577"/>
          <ac:spMkLst>
            <pc:docMk/>
            <pc:sldMk cId="0" sldId="264"/>
            <ac:spMk id="5" creationId="{00000000-0000-0000-0000-000000000000}"/>
          </ac:spMkLst>
        </pc:spChg>
        <pc:spChg chg="mod">
          <ac:chgData name="STRYZHEVSKA, Oleksandra" userId="S::stryzhevskao@who.int::7390fdbd-f713-4b5c-94a0-4ca859e69a14" providerId="AD" clId="Web-{4C8A5EAA-D4DF-C7B2-69C0-88909FAF777E}" dt="2025-11-16T20:57:17.287" v="65" actId="20577"/>
          <ac:spMkLst>
            <pc:docMk/>
            <pc:sldMk cId="0" sldId="264"/>
            <ac:spMk id="6" creationId="{00000000-0000-0000-0000-000000000000}"/>
          </ac:spMkLst>
        </pc:spChg>
      </pc:sldChg>
      <pc:sldChg chg="modSp">
        <pc:chgData name="STRYZHEVSKA, Oleksandra" userId="S::stryzhevskao@who.int::7390fdbd-f713-4b5c-94a0-4ca859e69a14" providerId="AD" clId="Web-{4C8A5EAA-D4DF-C7B2-69C0-88909FAF777E}" dt="2025-11-16T20:58:49.303" v="68" actId="20577"/>
        <pc:sldMkLst>
          <pc:docMk/>
          <pc:sldMk cId="0" sldId="266"/>
        </pc:sldMkLst>
        <pc:spChg chg="mod">
          <ac:chgData name="STRYZHEVSKA, Oleksandra" userId="S::stryzhevskao@who.int::7390fdbd-f713-4b5c-94a0-4ca859e69a14" providerId="AD" clId="Web-{4C8A5EAA-D4DF-C7B2-69C0-88909FAF777E}" dt="2025-11-16T20:58:49.303" v="68" actId="20577"/>
          <ac:spMkLst>
            <pc:docMk/>
            <pc:sldMk cId="0" sldId="266"/>
            <ac:spMk id="3" creationId="{00000000-0000-0000-0000-000000000000}"/>
          </ac:spMkLst>
        </pc:spChg>
      </pc:sldChg>
      <pc:sldChg chg="modSp">
        <pc:chgData name="STRYZHEVSKA, Oleksandra" userId="S::stryzhevskao@who.int::7390fdbd-f713-4b5c-94a0-4ca859e69a14" providerId="AD" clId="Web-{4C8A5EAA-D4DF-C7B2-69C0-88909FAF777E}" dt="2025-11-16T21:03:08.869" v="124" actId="20577"/>
        <pc:sldMkLst>
          <pc:docMk/>
          <pc:sldMk cId="0" sldId="267"/>
        </pc:sldMkLst>
        <pc:spChg chg="mod">
          <ac:chgData name="STRYZHEVSKA, Oleksandra" userId="S::stryzhevskao@who.int::7390fdbd-f713-4b5c-94a0-4ca859e69a14" providerId="AD" clId="Web-{4C8A5EAA-D4DF-C7B2-69C0-88909FAF777E}" dt="2025-11-16T21:00:16.648" v="86" actId="20577"/>
          <ac:spMkLst>
            <pc:docMk/>
            <pc:sldMk cId="0" sldId="267"/>
            <ac:spMk id="3" creationId="{00000000-0000-0000-0000-000000000000}"/>
          </ac:spMkLst>
        </pc:spChg>
        <pc:spChg chg="mod">
          <ac:chgData name="STRYZHEVSKA, Oleksandra" userId="S::stryzhevskao@who.int::7390fdbd-f713-4b5c-94a0-4ca859e69a14" providerId="AD" clId="Web-{4C8A5EAA-D4DF-C7B2-69C0-88909FAF777E}" dt="2025-11-16T21:03:08.869" v="124" actId="20577"/>
          <ac:spMkLst>
            <pc:docMk/>
            <pc:sldMk cId="0" sldId="267"/>
            <ac:spMk id="4" creationId="{00000000-0000-0000-0000-000000000000}"/>
          </ac:spMkLst>
        </pc:spChg>
      </pc:sldChg>
      <pc:sldChg chg="modSp">
        <pc:chgData name="STRYZHEVSKA, Oleksandra" userId="S::stryzhevskao@who.int::7390fdbd-f713-4b5c-94a0-4ca859e69a14" providerId="AD" clId="Web-{4C8A5EAA-D4DF-C7B2-69C0-88909FAF777E}" dt="2025-11-16T21:04:00.776" v="131" actId="20577"/>
        <pc:sldMkLst>
          <pc:docMk/>
          <pc:sldMk cId="0" sldId="268"/>
        </pc:sldMkLst>
        <pc:spChg chg="mod">
          <ac:chgData name="STRYZHEVSKA, Oleksandra" userId="S::stryzhevskao@who.int::7390fdbd-f713-4b5c-94a0-4ca859e69a14" providerId="AD" clId="Web-{4C8A5EAA-D4DF-C7B2-69C0-88909FAF777E}" dt="2025-11-16T21:04:00.776" v="131" actId="20577"/>
          <ac:spMkLst>
            <pc:docMk/>
            <pc:sldMk cId="0" sldId="268"/>
            <ac:spMk id="3" creationId="{00000000-0000-0000-0000-000000000000}"/>
          </ac:spMkLst>
        </pc:spChg>
      </pc:sldChg>
      <pc:sldChg chg="modSp">
        <pc:chgData name="STRYZHEVSKA, Oleksandra" userId="S::stryzhevskao@who.int::7390fdbd-f713-4b5c-94a0-4ca859e69a14" providerId="AD" clId="Web-{4C8A5EAA-D4DF-C7B2-69C0-88909FAF777E}" dt="2025-11-16T21:04:24.713" v="137" actId="20577"/>
        <pc:sldMkLst>
          <pc:docMk/>
          <pc:sldMk cId="0" sldId="269"/>
        </pc:sldMkLst>
        <pc:spChg chg="mod">
          <ac:chgData name="STRYZHEVSKA, Oleksandra" userId="S::stryzhevskao@who.int::7390fdbd-f713-4b5c-94a0-4ca859e69a14" providerId="AD" clId="Web-{4C8A5EAA-D4DF-C7B2-69C0-88909FAF777E}" dt="2025-11-16T21:04:24.713" v="137" actId="20577"/>
          <ac:spMkLst>
            <pc:docMk/>
            <pc:sldMk cId="0" sldId="269"/>
            <ac:spMk id="5" creationId="{00000000-0000-0000-0000-000000000000}"/>
          </ac:spMkLst>
        </pc:spChg>
      </pc:sldChg>
      <pc:sldChg chg="modSp">
        <pc:chgData name="STRYZHEVSKA, Oleksandra" userId="S::stryzhevskao@who.int::7390fdbd-f713-4b5c-94a0-4ca859e69a14" providerId="AD" clId="Web-{4C8A5EAA-D4DF-C7B2-69C0-88909FAF777E}" dt="2025-11-16T21:06:57.136" v="152" actId="20577"/>
        <pc:sldMkLst>
          <pc:docMk/>
          <pc:sldMk cId="0" sldId="270"/>
        </pc:sldMkLst>
        <pc:spChg chg="mod">
          <ac:chgData name="STRYZHEVSKA, Oleksandra" userId="S::stryzhevskao@who.int::7390fdbd-f713-4b5c-94a0-4ca859e69a14" providerId="AD" clId="Web-{4C8A5EAA-D4DF-C7B2-69C0-88909FAF777E}" dt="2025-11-16T21:06:57.136" v="152" actId="20577"/>
          <ac:spMkLst>
            <pc:docMk/>
            <pc:sldMk cId="0" sldId="270"/>
            <ac:spMk id="6" creationId="{00000000-0000-0000-0000-000000000000}"/>
          </ac:spMkLst>
        </pc:spChg>
      </pc:sldChg>
      <pc:sldChg chg="modSp">
        <pc:chgData name="STRYZHEVSKA, Oleksandra" userId="S::stryzhevskao@who.int::7390fdbd-f713-4b5c-94a0-4ca859e69a14" providerId="AD" clId="Web-{4C8A5EAA-D4DF-C7B2-69C0-88909FAF777E}" dt="2025-11-16T21:08:58.871" v="163" actId="20577"/>
        <pc:sldMkLst>
          <pc:docMk/>
          <pc:sldMk cId="0" sldId="271"/>
        </pc:sldMkLst>
        <pc:spChg chg="mod">
          <ac:chgData name="STRYZHEVSKA, Oleksandra" userId="S::stryzhevskao@who.int::7390fdbd-f713-4b5c-94a0-4ca859e69a14" providerId="AD" clId="Web-{4C8A5EAA-D4DF-C7B2-69C0-88909FAF777E}" dt="2025-11-16T21:08:45.012" v="159" actId="20577"/>
          <ac:spMkLst>
            <pc:docMk/>
            <pc:sldMk cId="0" sldId="271"/>
            <ac:spMk id="5" creationId="{00000000-0000-0000-0000-000000000000}"/>
          </ac:spMkLst>
        </pc:spChg>
        <pc:spChg chg="mod">
          <ac:chgData name="STRYZHEVSKA, Oleksandra" userId="S::stryzhevskao@who.int::7390fdbd-f713-4b5c-94a0-4ca859e69a14" providerId="AD" clId="Web-{4C8A5EAA-D4DF-C7B2-69C0-88909FAF777E}" dt="2025-11-16T21:08:58.871" v="163" actId="20577"/>
          <ac:spMkLst>
            <pc:docMk/>
            <pc:sldMk cId="0" sldId="271"/>
            <ac:spMk id="6" creationId="{00000000-0000-0000-0000-000000000000}"/>
          </ac:spMkLst>
        </pc:spChg>
      </pc:sldChg>
      <pc:sldChg chg="modSp">
        <pc:chgData name="STRYZHEVSKA, Oleksandra" userId="S::stryzhevskao@who.int::7390fdbd-f713-4b5c-94a0-4ca859e69a14" providerId="AD" clId="Web-{4C8A5EAA-D4DF-C7B2-69C0-88909FAF777E}" dt="2025-11-16T21:10:17.559" v="170" actId="20577"/>
        <pc:sldMkLst>
          <pc:docMk/>
          <pc:sldMk cId="0" sldId="273"/>
        </pc:sldMkLst>
        <pc:spChg chg="mod">
          <ac:chgData name="STRYZHEVSKA, Oleksandra" userId="S::stryzhevskao@who.int::7390fdbd-f713-4b5c-94a0-4ca859e69a14" providerId="AD" clId="Web-{4C8A5EAA-D4DF-C7B2-69C0-88909FAF777E}" dt="2025-11-16T21:10:17.559" v="170" actId="20577"/>
          <ac:spMkLst>
            <pc:docMk/>
            <pc:sldMk cId="0" sldId="273"/>
            <ac:spMk id="6" creationId="{00000000-0000-0000-0000-000000000000}"/>
          </ac:spMkLst>
        </pc:spChg>
      </pc:sldChg>
      <pc:sldChg chg="modSp">
        <pc:chgData name="STRYZHEVSKA, Oleksandra" userId="S::stryzhevskao@who.int::7390fdbd-f713-4b5c-94a0-4ca859e69a14" providerId="AD" clId="Web-{4C8A5EAA-D4DF-C7B2-69C0-88909FAF777E}" dt="2025-11-16T21:11:25.184" v="177" actId="20577"/>
        <pc:sldMkLst>
          <pc:docMk/>
          <pc:sldMk cId="0" sldId="274"/>
        </pc:sldMkLst>
        <pc:spChg chg="mod">
          <ac:chgData name="STRYZHEVSKA, Oleksandra" userId="S::stryzhevskao@who.int::7390fdbd-f713-4b5c-94a0-4ca859e69a14" providerId="AD" clId="Web-{4C8A5EAA-D4DF-C7B2-69C0-88909FAF777E}" dt="2025-11-16T21:11:25.184" v="177" actId="20577"/>
          <ac:spMkLst>
            <pc:docMk/>
            <pc:sldMk cId="0" sldId="274"/>
            <ac:spMk id="3" creationId="{00000000-0000-0000-0000-000000000000}"/>
          </ac:spMkLst>
        </pc:spChg>
      </pc:sldChg>
      <pc:sldChg chg="modSp">
        <pc:chgData name="STRYZHEVSKA, Oleksandra" userId="S::stryzhevskao@who.int::7390fdbd-f713-4b5c-94a0-4ca859e69a14" providerId="AD" clId="Web-{4C8A5EAA-D4DF-C7B2-69C0-88909FAF777E}" dt="2025-11-16T21:13:15.450" v="201" actId="20577"/>
        <pc:sldMkLst>
          <pc:docMk/>
          <pc:sldMk cId="0" sldId="276"/>
        </pc:sldMkLst>
        <pc:spChg chg="mod">
          <ac:chgData name="STRYZHEVSKA, Oleksandra" userId="S::stryzhevskao@who.int::7390fdbd-f713-4b5c-94a0-4ca859e69a14" providerId="AD" clId="Web-{4C8A5EAA-D4DF-C7B2-69C0-88909FAF777E}" dt="2025-11-16T21:13:15.450" v="201" actId="20577"/>
          <ac:spMkLst>
            <pc:docMk/>
            <pc:sldMk cId="0" sldId="276"/>
            <ac:spMk id="3" creationId="{00000000-0000-0000-0000-000000000000}"/>
          </ac:spMkLst>
        </pc:spChg>
      </pc:sldChg>
      <pc:sldChg chg="modSp">
        <pc:chgData name="STRYZHEVSKA, Oleksandra" userId="S::stryzhevskao@who.int::7390fdbd-f713-4b5c-94a0-4ca859e69a14" providerId="AD" clId="Web-{4C8A5EAA-D4DF-C7B2-69C0-88909FAF777E}" dt="2025-11-16T21:16:44.482" v="232" actId="20577"/>
        <pc:sldMkLst>
          <pc:docMk/>
          <pc:sldMk cId="0" sldId="277"/>
        </pc:sldMkLst>
        <pc:spChg chg="mod">
          <ac:chgData name="STRYZHEVSKA, Oleksandra" userId="S::stryzhevskao@who.int::7390fdbd-f713-4b5c-94a0-4ca859e69a14" providerId="AD" clId="Web-{4C8A5EAA-D4DF-C7B2-69C0-88909FAF777E}" dt="2025-11-16T21:16:44.482" v="232" actId="20577"/>
          <ac:spMkLst>
            <pc:docMk/>
            <pc:sldMk cId="0" sldId="277"/>
            <ac:spMk id="3" creationId="{00000000-0000-0000-0000-000000000000}"/>
          </ac:spMkLst>
        </pc:spChg>
      </pc:sldChg>
      <pc:sldChg chg="modSp">
        <pc:chgData name="STRYZHEVSKA, Oleksandra" userId="S::stryzhevskao@who.int::7390fdbd-f713-4b5c-94a0-4ca859e69a14" providerId="AD" clId="Web-{4C8A5EAA-D4DF-C7B2-69C0-88909FAF777E}" dt="2025-11-16T21:18:59.953" v="258" actId="20577"/>
        <pc:sldMkLst>
          <pc:docMk/>
          <pc:sldMk cId="0" sldId="280"/>
        </pc:sldMkLst>
        <pc:spChg chg="mod">
          <ac:chgData name="STRYZHEVSKA, Oleksandra" userId="S::stryzhevskao@who.int::7390fdbd-f713-4b5c-94a0-4ca859e69a14" providerId="AD" clId="Web-{4C8A5EAA-D4DF-C7B2-69C0-88909FAF777E}" dt="2025-11-16T21:18:59.953" v="258" actId="20577"/>
          <ac:spMkLst>
            <pc:docMk/>
            <pc:sldMk cId="0" sldId="280"/>
            <ac:spMk id="10" creationId="{00000000-0000-0000-0000-000000000000}"/>
          </ac:spMkLst>
        </pc:spChg>
      </pc:sldChg>
      <pc:sldChg chg="modSp">
        <pc:chgData name="STRYZHEVSKA, Oleksandra" userId="S::stryzhevskao@who.int::7390fdbd-f713-4b5c-94a0-4ca859e69a14" providerId="AD" clId="Web-{4C8A5EAA-D4DF-C7B2-69C0-88909FAF777E}" dt="2025-11-16T21:22:38.189" v="272" actId="20577"/>
        <pc:sldMkLst>
          <pc:docMk/>
          <pc:sldMk cId="0" sldId="281"/>
        </pc:sldMkLst>
        <pc:spChg chg="mod">
          <ac:chgData name="STRYZHEVSKA, Oleksandra" userId="S::stryzhevskao@who.int::7390fdbd-f713-4b5c-94a0-4ca859e69a14" providerId="AD" clId="Web-{4C8A5EAA-D4DF-C7B2-69C0-88909FAF777E}" dt="2025-11-16T21:22:38.189" v="272" actId="20577"/>
          <ac:spMkLst>
            <pc:docMk/>
            <pc:sldMk cId="0" sldId="281"/>
            <ac:spMk id="3" creationId="{00000000-0000-0000-0000-000000000000}"/>
          </ac:spMkLst>
        </pc:spChg>
      </pc:sldChg>
      <pc:sldChg chg="modSp">
        <pc:chgData name="STRYZHEVSKA, Oleksandra" userId="S::stryzhevskao@who.int::7390fdbd-f713-4b5c-94a0-4ca859e69a14" providerId="AD" clId="Web-{4C8A5EAA-D4DF-C7B2-69C0-88909FAF777E}" dt="2025-11-16T21:23:54.237" v="282" actId="20577"/>
        <pc:sldMkLst>
          <pc:docMk/>
          <pc:sldMk cId="0" sldId="282"/>
        </pc:sldMkLst>
        <pc:spChg chg="mod">
          <ac:chgData name="STRYZHEVSKA, Oleksandra" userId="S::stryzhevskao@who.int::7390fdbd-f713-4b5c-94a0-4ca859e69a14" providerId="AD" clId="Web-{4C8A5EAA-D4DF-C7B2-69C0-88909FAF777E}" dt="2025-11-16T21:23:54.237" v="282" actId="20577"/>
          <ac:spMkLst>
            <pc:docMk/>
            <pc:sldMk cId="0" sldId="282"/>
            <ac:spMk id="2" creationId="{00000000-0000-0000-0000-000000000000}"/>
          </ac:spMkLst>
        </pc:spChg>
      </pc:sldChg>
      <pc:sldChg chg="modSp">
        <pc:chgData name="STRYZHEVSKA, Oleksandra" userId="S::stryzhevskao@who.int::7390fdbd-f713-4b5c-94a0-4ca859e69a14" providerId="AD" clId="Web-{4C8A5EAA-D4DF-C7B2-69C0-88909FAF777E}" dt="2025-11-16T21:29:21.925" v="318" actId="20577"/>
        <pc:sldMkLst>
          <pc:docMk/>
          <pc:sldMk cId="0" sldId="285"/>
        </pc:sldMkLst>
        <pc:spChg chg="mod">
          <ac:chgData name="STRYZHEVSKA, Oleksandra" userId="S::stryzhevskao@who.int::7390fdbd-f713-4b5c-94a0-4ca859e69a14" providerId="AD" clId="Web-{4C8A5EAA-D4DF-C7B2-69C0-88909FAF777E}" dt="2025-11-16T21:29:21.925" v="318" actId="20577"/>
          <ac:spMkLst>
            <pc:docMk/>
            <pc:sldMk cId="0" sldId="285"/>
            <ac:spMk id="5" creationId="{00000000-0000-0000-0000-000000000000}"/>
          </ac:spMkLst>
        </pc:spChg>
      </pc:sldChg>
      <pc:sldChg chg="modSp">
        <pc:chgData name="STRYZHEVSKA, Oleksandra" userId="S::stryzhevskao@who.int::7390fdbd-f713-4b5c-94a0-4ca859e69a14" providerId="AD" clId="Web-{4C8A5EAA-D4DF-C7B2-69C0-88909FAF777E}" dt="2025-11-16T21:28:52.082" v="307" actId="20577"/>
        <pc:sldMkLst>
          <pc:docMk/>
          <pc:sldMk cId="0" sldId="288"/>
        </pc:sldMkLst>
        <pc:spChg chg="mod">
          <ac:chgData name="STRYZHEVSKA, Oleksandra" userId="S::stryzhevskao@who.int::7390fdbd-f713-4b5c-94a0-4ca859e69a14" providerId="AD" clId="Web-{4C8A5EAA-D4DF-C7B2-69C0-88909FAF777E}" dt="2025-11-16T21:28:52.082" v="307" actId="20577"/>
          <ac:spMkLst>
            <pc:docMk/>
            <pc:sldMk cId="0" sldId="288"/>
            <ac:spMk id="6" creationId="{00000000-0000-0000-0000-000000000000}"/>
          </ac:spMkLst>
        </pc:spChg>
      </pc:sldChg>
      <pc:sldChg chg="modSp">
        <pc:chgData name="STRYZHEVSKA, Oleksandra" userId="S::stryzhevskao@who.int::7390fdbd-f713-4b5c-94a0-4ca859e69a14" providerId="AD" clId="Web-{4C8A5EAA-D4DF-C7B2-69C0-88909FAF777E}" dt="2025-11-16T21:32:18.910" v="348" actId="20577"/>
        <pc:sldMkLst>
          <pc:docMk/>
          <pc:sldMk cId="0" sldId="290"/>
        </pc:sldMkLst>
        <pc:spChg chg="mod">
          <ac:chgData name="STRYZHEVSKA, Oleksandra" userId="S::stryzhevskao@who.int::7390fdbd-f713-4b5c-94a0-4ca859e69a14" providerId="AD" clId="Web-{4C8A5EAA-D4DF-C7B2-69C0-88909FAF777E}" dt="2025-11-16T21:32:18.910" v="348" actId="20577"/>
          <ac:spMkLst>
            <pc:docMk/>
            <pc:sldMk cId="0" sldId="290"/>
            <ac:spMk id="6" creationId="{00000000-0000-0000-0000-000000000000}"/>
          </ac:spMkLst>
        </pc:spChg>
      </pc:sldChg>
      <pc:sldChg chg="modSp">
        <pc:chgData name="STRYZHEVSKA, Oleksandra" userId="S::stryzhevskao@who.int::7390fdbd-f713-4b5c-94a0-4ca859e69a14" providerId="AD" clId="Web-{4C8A5EAA-D4DF-C7B2-69C0-88909FAF777E}" dt="2025-11-16T21:33:08.817" v="365" actId="20577"/>
        <pc:sldMkLst>
          <pc:docMk/>
          <pc:sldMk cId="0" sldId="291"/>
        </pc:sldMkLst>
        <pc:spChg chg="mod">
          <ac:chgData name="STRYZHEVSKA, Oleksandra" userId="S::stryzhevskao@who.int::7390fdbd-f713-4b5c-94a0-4ca859e69a14" providerId="AD" clId="Web-{4C8A5EAA-D4DF-C7B2-69C0-88909FAF777E}" dt="2025-11-16T21:33:08.817" v="365" actId="20577"/>
          <ac:spMkLst>
            <pc:docMk/>
            <pc:sldMk cId="0" sldId="291"/>
            <ac:spMk id="6" creationId="{00000000-0000-0000-0000-000000000000}"/>
          </ac:spMkLst>
        </pc:spChg>
      </pc:sldChg>
      <pc:sldChg chg="modSp">
        <pc:chgData name="STRYZHEVSKA, Oleksandra" userId="S::stryzhevskao@who.int::7390fdbd-f713-4b5c-94a0-4ca859e69a14" providerId="AD" clId="Web-{4C8A5EAA-D4DF-C7B2-69C0-88909FAF777E}" dt="2025-11-16T21:33:43.832" v="369" actId="20577"/>
        <pc:sldMkLst>
          <pc:docMk/>
          <pc:sldMk cId="0" sldId="292"/>
        </pc:sldMkLst>
        <pc:spChg chg="mod">
          <ac:chgData name="STRYZHEVSKA, Oleksandra" userId="S::stryzhevskao@who.int::7390fdbd-f713-4b5c-94a0-4ca859e69a14" providerId="AD" clId="Web-{4C8A5EAA-D4DF-C7B2-69C0-88909FAF777E}" dt="2025-11-16T21:33:43.832" v="369" actId="20577"/>
          <ac:spMkLst>
            <pc:docMk/>
            <pc:sldMk cId="0" sldId="292"/>
            <ac:spMk id="2" creationId="{00000000-0000-0000-0000-000000000000}"/>
          </ac:spMkLst>
        </pc:spChg>
      </pc:sldChg>
      <pc:sldChg chg="modSp">
        <pc:chgData name="STRYZHEVSKA, Oleksandra" userId="S::stryzhevskao@who.int::7390fdbd-f713-4b5c-94a0-4ca859e69a14" providerId="AD" clId="Web-{4C8A5EAA-D4DF-C7B2-69C0-88909FAF777E}" dt="2025-11-16T21:36:35.226" v="386" actId="20577"/>
        <pc:sldMkLst>
          <pc:docMk/>
          <pc:sldMk cId="0" sldId="293"/>
        </pc:sldMkLst>
        <pc:spChg chg="mod">
          <ac:chgData name="STRYZHEVSKA, Oleksandra" userId="S::stryzhevskao@who.int::7390fdbd-f713-4b5c-94a0-4ca859e69a14" providerId="AD" clId="Web-{4C8A5EAA-D4DF-C7B2-69C0-88909FAF777E}" dt="2025-11-16T21:36:35.226" v="386" actId="20577"/>
          <ac:spMkLst>
            <pc:docMk/>
            <pc:sldMk cId="0" sldId="293"/>
            <ac:spMk id="8" creationId="{00000000-0000-0000-0000-000000000000}"/>
          </ac:spMkLst>
        </pc:spChg>
      </pc:sldChg>
      <pc:sldChg chg="modSp">
        <pc:chgData name="STRYZHEVSKA, Oleksandra" userId="S::stryzhevskao@who.int::7390fdbd-f713-4b5c-94a0-4ca859e69a14" providerId="AD" clId="Web-{4C8A5EAA-D4DF-C7B2-69C0-88909FAF777E}" dt="2025-11-16T21:38:00.633" v="398" actId="20577"/>
        <pc:sldMkLst>
          <pc:docMk/>
          <pc:sldMk cId="0" sldId="294"/>
        </pc:sldMkLst>
        <pc:spChg chg="mod">
          <ac:chgData name="STRYZHEVSKA, Oleksandra" userId="S::stryzhevskao@who.int::7390fdbd-f713-4b5c-94a0-4ca859e69a14" providerId="AD" clId="Web-{4C8A5EAA-D4DF-C7B2-69C0-88909FAF777E}" dt="2025-11-16T21:38:00.633" v="398" actId="20577"/>
          <ac:spMkLst>
            <pc:docMk/>
            <pc:sldMk cId="0" sldId="294"/>
            <ac:spMk id="8" creationId="{00000000-0000-0000-0000-000000000000}"/>
          </ac:spMkLst>
        </pc:spChg>
      </pc:sldChg>
      <pc:sldChg chg="modSp">
        <pc:chgData name="STRYZHEVSKA, Oleksandra" userId="S::stryzhevskao@who.int::7390fdbd-f713-4b5c-94a0-4ca859e69a14" providerId="AD" clId="Web-{4C8A5EAA-D4DF-C7B2-69C0-88909FAF777E}" dt="2025-11-16T21:38:12.274" v="400" actId="20577"/>
        <pc:sldMkLst>
          <pc:docMk/>
          <pc:sldMk cId="0" sldId="295"/>
        </pc:sldMkLst>
        <pc:spChg chg="mod">
          <ac:chgData name="STRYZHEVSKA, Oleksandra" userId="S::stryzhevskao@who.int::7390fdbd-f713-4b5c-94a0-4ca859e69a14" providerId="AD" clId="Web-{4C8A5EAA-D4DF-C7B2-69C0-88909FAF777E}" dt="2025-11-16T21:38:12.274" v="400" actId="20577"/>
          <ac:spMkLst>
            <pc:docMk/>
            <pc:sldMk cId="0" sldId="295"/>
            <ac:spMk id="2" creationId="{00000000-0000-0000-0000-000000000000}"/>
          </ac:spMkLst>
        </pc:spChg>
      </pc:sldChg>
      <pc:sldChg chg="modSp">
        <pc:chgData name="STRYZHEVSKA, Oleksandra" userId="S::stryzhevskao@who.int::7390fdbd-f713-4b5c-94a0-4ca859e69a14" providerId="AD" clId="Web-{4C8A5EAA-D4DF-C7B2-69C0-88909FAF777E}" dt="2025-11-16T21:39:42.930" v="402" actId="20577"/>
        <pc:sldMkLst>
          <pc:docMk/>
          <pc:sldMk cId="0" sldId="297"/>
        </pc:sldMkLst>
        <pc:spChg chg="mod">
          <ac:chgData name="STRYZHEVSKA, Oleksandra" userId="S::stryzhevskao@who.int::7390fdbd-f713-4b5c-94a0-4ca859e69a14" providerId="AD" clId="Web-{4C8A5EAA-D4DF-C7B2-69C0-88909FAF777E}" dt="2025-11-16T21:39:42.930" v="402" actId="20577"/>
          <ac:spMkLst>
            <pc:docMk/>
            <pc:sldMk cId="0" sldId="297"/>
            <ac:spMk id="10" creationId="{00000000-0000-0000-0000-000000000000}"/>
          </ac:spMkLst>
        </pc:spChg>
      </pc:sldChg>
      <pc:sldChg chg="modSp">
        <pc:chgData name="STRYZHEVSKA, Oleksandra" userId="S::stryzhevskao@who.int::7390fdbd-f713-4b5c-94a0-4ca859e69a14" providerId="AD" clId="Web-{4C8A5EAA-D4DF-C7B2-69C0-88909FAF777E}" dt="2025-11-16T21:40:03.368" v="408" actId="20577"/>
        <pc:sldMkLst>
          <pc:docMk/>
          <pc:sldMk cId="0" sldId="298"/>
        </pc:sldMkLst>
        <pc:spChg chg="mod">
          <ac:chgData name="STRYZHEVSKA, Oleksandra" userId="S::stryzhevskao@who.int::7390fdbd-f713-4b5c-94a0-4ca859e69a14" providerId="AD" clId="Web-{4C8A5EAA-D4DF-C7B2-69C0-88909FAF777E}" dt="2025-11-16T21:40:03.368" v="408" actId="20577"/>
          <ac:spMkLst>
            <pc:docMk/>
            <pc:sldMk cId="0" sldId="298"/>
            <ac:spMk id="3" creationId="{00000000-0000-0000-0000-000000000000}"/>
          </ac:spMkLst>
        </pc:spChg>
      </pc:sldChg>
      <pc:sldChg chg="modSp">
        <pc:chgData name="STRYZHEVSKA, Oleksandra" userId="S::stryzhevskao@who.int::7390fdbd-f713-4b5c-94a0-4ca859e69a14" providerId="AD" clId="Web-{4C8A5EAA-D4DF-C7B2-69C0-88909FAF777E}" dt="2025-11-16T21:42:47.135" v="430" actId="20577"/>
        <pc:sldMkLst>
          <pc:docMk/>
          <pc:sldMk cId="0" sldId="300"/>
        </pc:sldMkLst>
        <pc:spChg chg="mod">
          <ac:chgData name="STRYZHEVSKA, Oleksandra" userId="S::stryzhevskao@who.int::7390fdbd-f713-4b5c-94a0-4ca859e69a14" providerId="AD" clId="Web-{4C8A5EAA-D4DF-C7B2-69C0-88909FAF777E}" dt="2025-11-16T21:42:47.135" v="430" actId="20577"/>
          <ac:spMkLst>
            <pc:docMk/>
            <pc:sldMk cId="0" sldId="300"/>
            <ac:spMk id="3" creationId="{00000000-0000-0000-0000-000000000000}"/>
          </ac:spMkLst>
        </pc:spChg>
      </pc:sldChg>
      <pc:sldChg chg="modSp">
        <pc:chgData name="STRYZHEVSKA, Oleksandra" userId="S::stryzhevskao@who.int::7390fdbd-f713-4b5c-94a0-4ca859e69a14" providerId="AD" clId="Web-{4C8A5EAA-D4DF-C7B2-69C0-88909FAF777E}" dt="2025-11-16T21:48:06.526" v="438" actId="20577"/>
        <pc:sldMkLst>
          <pc:docMk/>
          <pc:sldMk cId="0" sldId="301"/>
        </pc:sldMkLst>
        <pc:spChg chg="mod">
          <ac:chgData name="STRYZHEVSKA, Oleksandra" userId="S::stryzhevskao@who.int::7390fdbd-f713-4b5c-94a0-4ca859e69a14" providerId="AD" clId="Web-{4C8A5EAA-D4DF-C7B2-69C0-88909FAF777E}" dt="2025-11-16T21:48:06.526" v="438" actId="20577"/>
          <ac:spMkLst>
            <pc:docMk/>
            <pc:sldMk cId="0" sldId="301"/>
            <ac:spMk id="3" creationId="{00000000-0000-0000-0000-000000000000}"/>
          </ac:spMkLst>
        </pc:spChg>
      </pc:sldChg>
      <pc:sldChg chg="modSp">
        <pc:chgData name="STRYZHEVSKA, Oleksandra" userId="S::stryzhevskao@who.int::7390fdbd-f713-4b5c-94a0-4ca859e69a14" providerId="AD" clId="Web-{4C8A5EAA-D4DF-C7B2-69C0-88909FAF777E}" dt="2025-11-16T21:48:22.386" v="441" actId="20577"/>
        <pc:sldMkLst>
          <pc:docMk/>
          <pc:sldMk cId="0" sldId="302"/>
        </pc:sldMkLst>
        <pc:spChg chg="mod">
          <ac:chgData name="STRYZHEVSKA, Oleksandra" userId="S::stryzhevskao@who.int::7390fdbd-f713-4b5c-94a0-4ca859e69a14" providerId="AD" clId="Web-{4C8A5EAA-D4DF-C7B2-69C0-88909FAF777E}" dt="2025-11-16T21:48:22.386" v="441" actId="20577"/>
          <ac:spMkLst>
            <pc:docMk/>
            <pc:sldMk cId="0" sldId="302"/>
            <ac:spMk id="5" creationId="{00000000-0000-0000-0000-000000000000}"/>
          </ac:spMkLst>
        </pc:spChg>
      </pc:sldChg>
      <pc:sldChg chg="modSp">
        <pc:chgData name="STRYZHEVSKA, Oleksandra" userId="S::stryzhevskao@who.int::7390fdbd-f713-4b5c-94a0-4ca859e69a14" providerId="AD" clId="Web-{4C8A5EAA-D4DF-C7B2-69C0-88909FAF777E}" dt="2025-11-16T21:49:32.230" v="465" actId="20577"/>
        <pc:sldMkLst>
          <pc:docMk/>
          <pc:sldMk cId="0" sldId="303"/>
        </pc:sldMkLst>
        <pc:spChg chg="mod">
          <ac:chgData name="STRYZHEVSKA, Oleksandra" userId="S::stryzhevskao@who.int::7390fdbd-f713-4b5c-94a0-4ca859e69a14" providerId="AD" clId="Web-{4C8A5EAA-D4DF-C7B2-69C0-88909FAF777E}" dt="2025-11-16T21:49:32.230" v="465" actId="20577"/>
          <ac:spMkLst>
            <pc:docMk/>
            <pc:sldMk cId="0" sldId="303"/>
            <ac:spMk id="6" creationId="{00000000-0000-0000-0000-000000000000}"/>
          </ac:spMkLst>
        </pc:spChg>
      </pc:sldChg>
      <pc:sldChg chg="modSp">
        <pc:chgData name="STRYZHEVSKA, Oleksandra" userId="S::stryzhevskao@who.int::7390fdbd-f713-4b5c-94a0-4ca859e69a14" providerId="AD" clId="Web-{4C8A5EAA-D4DF-C7B2-69C0-88909FAF777E}" dt="2025-11-16T21:59:30.270" v="478" actId="20577"/>
        <pc:sldMkLst>
          <pc:docMk/>
          <pc:sldMk cId="0" sldId="308"/>
        </pc:sldMkLst>
        <pc:spChg chg="mod">
          <ac:chgData name="STRYZHEVSKA, Oleksandra" userId="S::stryzhevskao@who.int::7390fdbd-f713-4b5c-94a0-4ca859e69a14" providerId="AD" clId="Web-{4C8A5EAA-D4DF-C7B2-69C0-88909FAF777E}" dt="2025-11-16T21:59:30.270" v="478" actId="20577"/>
          <ac:spMkLst>
            <pc:docMk/>
            <pc:sldMk cId="0" sldId="308"/>
            <ac:spMk id="6" creationId="{00000000-0000-0000-0000-000000000000}"/>
          </ac:spMkLst>
        </pc:spChg>
      </pc:sldChg>
      <pc:sldChg chg="modSp">
        <pc:chgData name="STRYZHEVSKA, Oleksandra" userId="S::stryzhevskao@who.int::7390fdbd-f713-4b5c-94a0-4ca859e69a14" providerId="AD" clId="Web-{4C8A5EAA-D4DF-C7B2-69C0-88909FAF777E}" dt="2025-11-16T22:02:57.856" v="490" actId="20577"/>
        <pc:sldMkLst>
          <pc:docMk/>
          <pc:sldMk cId="0" sldId="313"/>
        </pc:sldMkLst>
        <pc:spChg chg="mod">
          <ac:chgData name="STRYZHEVSKA, Oleksandra" userId="S::stryzhevskao@who.int::7390fdbd-f713-4b5c-94a0-4ca859e69a14" providerId="AD" clId="Web-{4C8A5EAA-D4DF-C7B2-69C0-88909FAF777E}" dt="2025-11-16T22:02:57.856" v="490" actId="20577"/>
          <ac:spMkLst>
            <pc:docMk/>
            <pc:sldMk cId="0" sldId="313"/>
            <ac:spMk id="7" creationId="{00000000-0000-0000-0000-000000000000}"/>
          </ac:spMkLst>
        </pc:spChg>
      </pc:sldChg>
      <pc:sldChg chg="modSp">
        <pc:chgData name="STRYZHEVSKA, Oleksandra" userId="S::stryzhevskao@who.int::7390fdbd-f713-4b5c-94a0-4ca859e69a14" providerId="AD" clId="Web-{4C8A5EAA-D4DF-C7B2-69C0-88909FAF777E}" dt="2025-11-16T22:07:53.174" v="506" actId="20577"/>
        <pc:sldMkLst>
          <pc:docMk/>
          <pc:sldMk cId="0" sldId="318"/>
        </pc:sldMkLst>
        <pc:spChg chg="mod">
          <ac:chgData name="STRYZHEVSKA, Oleksandra" userId="S::stryzhevskao@who.int::7390fdbd-f713-4b5c-94a0-4ca859e69a14" providerId="AD" clId="Web-{4C8A5EAA-D4DF-C7B2-69C0-88909FAF777E}" dt="2025-11-16T22:07:53.174" v="506" actId="20577"/>
          <ac:spMkLst>
            <pc:docMk/>
            <pc:sldMk cId="0" sldId="318"/>
            <ac:spMk id="9" creationId="{00000000-0000-0000-0000-000000000000}"/>
          </ac:spMkLst>
        </pc:spChg>
      </pc:sldChg>
      <pc:sldChg chg="modSp">
        <pc:chgData name="STRYZHEVSKA, Oleksandra" userId="S::stryzhevskao@who.int::7390fdbd-f713-4b5c-94a0-4ca859e69a14" providerId="AD" clId="Web-{4C8A5EAA-D4DF-C7B2-69C0-88909FAF777E}" dt="2025-11-16T22:11:18.411" v="515" actId="20577"/>
        <pc:sldMkLst>
          <pc:docMk/>
          <pc:sldMk cId="0" sldId="325"/>
        </pc:sldMkLst>
        <pc:spChg chg="mod">
          <ac:chgData name="STRYZHEVSKA, Oleksandra" userId="S::stryzhevskao@who.int::7390fdbd-f713-4b5c-94a0-4ca859e69a14" providerId="AD" clId="Web-{4C8A5EAA-D4DF-C7B2-69C0-88909FAF777E}" dt="2025-11-16T22:10:41.052" v="508" actId="20577"/>
          <ac:spMkLst>
            <pc:docMk/>
            <pc:sldMk cId="0" sldId="325"/>
            <ac:spMk id="5" creationId="{00000000-0000-0000-0000-000000000000}"/>
          </ac:spMkLst>
        </pc:spChg>
        <pc:spChg chg="mod">
          <ac:chgData name="STRYZHEVSKA, Oleksandra" userId="S::stryzhevskao@who.int::7390fdbd-f713-4b5c-94a0-4ca859e69a14" providerId="AD" clId="Web-{4C8A5EAA-D4DF-C7B2-69C0-88909FAF777E}" dt="2025-11-16T22:11:18.411" v="515" actId="20577"/>
          <ac:spMkLst>
            <pc:docMk/>
            <pc:sldMk cId="0" sldId="325"/>
            <ac:spMk id="6" creationId="{00000000-0000-0000-0000-000000000000}"/>
          </ac:spMkLst>
        </pc:spChg>
      </pc:sldChg>
      <pc:sldChg chg="modSp">
        <pc:chgData name="STRYZHEVSKA, Oleksandra" userId="S::stryzhevskao@who.int::7390fdbd-f713-4b5c-94a0-4ca859e69a14" providerId="AD" clId="Web-{4C8A5EAA-D4DF-C7B2-69C0-88909FAF777E}" dt="2025-11-16T22:15:11.527" v="537" actId="20577"/>
        <pc:sldMkLst>
          <pc:docMk/>
          <pc:sldMk cId="0" sldId="329"/>
        </pc:sldMkLst>
        <pc:spChg chg="mod">
          <ac:chgData name="STRYZHEVSKA, Oleksandra" userId="S::stryzhevskao@who.int::7390fdbd-f713-4b5c-94a0-4ca859e69a14" providerId="AD" clId="Web-{4C8A5EAA-D4DF-C7B2-69C0-88909FAF777E}" dt="2025-11-16T22:15:11.527" v="537" actId="20577"/>
          <ac:spMkLst>
            <pc:docMk/>
            <pc:sldMk cId="0" sldId="329"/>
            <ac:spMk id="2" creationId="{00000000-0000-0000-0000-000000000000}"/>
          </ac:spMkLst>
        </pc:spChg>
      </pc:sldChg>
      <pc:sldChg chg="modSp">
        <pc:chgData name="STRYZHEVSKA, Oleksandra" userId="S::stryzhevskao@who.int::7390fdbd-f713-4b5c-94a0-4ca859e69a14" providerId="AD" clId="Web-{4C8A5EAA-D4DF-C7B2-69C0-88909FAF777E}" dt="2025-11-16T22:16:33.371" v="547" actId="20577"/>
        <pc:sldMkLst>
          <pc:docMk/>
          <pc:sldMk cId="0" sldId="330"/>
        </pc:sldMkLst>
        <pc:spChg chg="mod">
          <ac:chgData name="STRYZHEVSKA, Oleksandra" userId="S::stryzhevskao@who.int::7390fdbd-f713-4b5c-94a0-4ca859e69a14" providerId="AD" clId="Web-{4C8A5EAA-D4DF-C7B2-69C0-88909FAF777E}" dt="2025-11-16T22:16:33.371" v="547" actId="20577"/>
          <ac:spMkLst>
            <pc:docMk/>
            <pc:sldMk cId="0" sldId="330"/>
            <ac:spMk id="4" creationId="{00000000-0000-0000-0000-000000000000}"/>
          </ac:spMkLst>
        </pc:spChg>
      </pc:sldChg>
      <pc:sldChg chg="modSp">
        <pc:chgData name="STRYZHEVSKA, Oleksandra" userId="S::stryzhevskao@who.int::7390fdbd-f713-4b5c-94a0-4ca859e69a14" providerId="AD" clId="Web-{4C8A5EAA-D4DF-C7B2-69C0-88909FAF777E}" dt="2025-11-16T22:21:30.224" v="571" actId="20577"/>
        <pc:sldMkLst>
          <pc:docMk/>
          <pc:sldMk cId="0" sldId="333"/>
        </pc:sldMkLst>
        <pc:spChg chg="mod">
          <ac:chgData name="STRYZHEVSKA, Oleksandra" userId="S::stryzhevskao@who.int::7390fdbd-f713-4b5c-94a0-4ca859e69a14" providerId="AD" clId="Web-{4C8A5EAA-D4DF-C7B2-69C0-88909FAF777E}" dt="2025-11-16T22:21:30.224" v="571" actId="20577"/>
          <ac:spMkLst>
            <pc:docMk/>
            <pc:sldMk cId="0" sldId="333"/>
            <ac:spMk id="6" creationId="{00000000-0000-0000-0000-000000000000}"/>
          </ac:spMkLst>
        </pc:spChg>
      </pc:sldChg>
      <pc:sldChg chg="modSp">
        <pc:chgData name="STRYZHEVSKA, Oleksandra" userId="S::stryzhevskao@who.int::7390fdbd-f713-4b5c-94a0-4ca859e69a14" providerId="AD" clId="Web-{4C8A5EAA-D4DF-C7B2-69C0-88909FAF777E}" dt="2025-11-16T22:24:31.804" v="601" actId="20577"/>
        <pc:sldMkLst>
          <pc:docMk/>
          <pc:sldMk cId="0" sldId="335"/>
        </pc:sldMkLst>
        <pc:spChg chg="mod">
          <ac:chgData name="STRYZHEVSKA, Oleksandra" userId="S::stryzhevskao@who.int::7390fdbd-f713-4b5c-94a0-4ca859e69a14" providerId="AD" clId="Web-{4C8A5EAA-D4DF-C7B2-69C0-88909FAF777E}" dt="2025-11-16T22:24:31.804" v="601" actId="20577"/>
          <ac:spMkLst>
            <pc:docMk/>
            <pc:sldMk cId="0" sldId="335"/>
            <ac:spMk id="6" creationId="{00000000-0000-0000-0000-000000000000}"/>
          </ac:spMkLst>
        </pc:spChg>
      </pc:sldChg>
      <pc:sldChg chg="modSp">
        <pc:chgData name="STRYZHEVSKA, Oleksandra" userId="S::stryzhevskao@who.int::7390fdbd-f713-4b5c-94a0-4ca859e69a14" providerId="AD" clId="Web-{4C8A5EAA-D4DF-C7B2-69C0-88909FAF777E}" dt="2025-11-16T22:26:02.743" v="626" actId="20577"/>
        <pc:sldMkLst>
          <pc:docMk/>
          <pc:sldMk cId="0" sldId="337"/>
        </pc:sldMkLst>
        <pc:spChg chg="mod">
          <ac:chgData name="STRYZHEVSKA, Oleksandra" userId="S::stryzhevskao@who.int::7390fdbd-f713-4b5c-94a0-4ca859e69a14" providerId="AD" clId="Web-{4C8A5EAA-D4DF-C7B2-69C0-88909FAF777E}" dt="2025-11-16T22:26:02.743" v="626" actId="20577"/>
          <ac:spMkLst>
            <pc:docMk/>
            <pc:sldMk cId="0" sldId="337"/>
            <ac:spMk id="6" creationId="{00000000-0000-0000-0000-000000000000}"/>
          </ac:spMkLst>
        </pc:spChg>
      </pc:sldChg>
      <pc:sldChg chg="modSp">
        <pc:chgData name="STRYZHEVSKA, Oleksandra" userId="S::stryzhevskao@who.int::7390fdbd-f713-4b5c-94a0-4ca859e69a14" providerId="AD" clId="Web-{4C8A5EAA-D4DF-C7B2-69C0-88909FAF777E}" dt="2025-11-16T22:26:48.384" v="640" actId="20577"/>
        <pc:sldMkLst>
          <pc:docMk/>
          <pc:sldMk cId="0" sldId="338"/>
        </pc:sldMkLst>
        <pc:spChg chg="mod">
          <ac:chgData name="STRYZHEVSKA, Oleksandra" userId="S::stryzhevskao@who.int::7390fdbd-f713-4b5c-94a0-4ca859e69a14" providerId="AD" clId="Web-{4C8A5EAA-D4DF-C7B2-69C0-88909FAF777E}" dt="2025-11-16T22:26:48.384" v="640" actId="20577"/>
          <ac:spMkLst>
            <pc:docMk/>
            <pc:sldMk cId="0" sldId="338"/>
            <ac:spMk id="6" creationId="{00000000-0000-0000-0000-000000000000}"/>
          </ac:spMkLst>
        </pc:spChg>
      </pc:sldChg>
      <pc:sldChg chg="modSp">
        <pc:chgData name="STRYZHEVSKA, Oleksandra" userId="S::stryzhevskao@who.int::7390fdbd-f713-4b5c-94a0-4ca859e69a14" providerId="AD" clId="Web-{4C8A5EAA-D4DF-C7B2-69C0-88909FAF777E}" dt="2025-11-16T22:28:38.511" v="671" actId="20577"/>
        <pc:sldMkLst>
          <pc:docMk/>
          <pc:sldMk cId="0" sldId="339"/>
        </pc:sldMkLst>
        <pc:spChg chg="mod">
          <ac:chgData name="STRYZHEVSKA, Oleksandra" userId="S::stryzhevskao@who.int::7390fdbd-f713-4b5c-94a0-4ca859e69a14" providerId="AD" clId="Web-{4C8A5EAA-D4DF-C7B2-69C0-88909FAF777E}" dt="2025-11-16T22:28:38.511" v="671" actId="20577"/>
          <ac:spMkLst>
            <pc:docMk/>
            <pc:sldMk cId="0" sldId="339"/>
            <ac:spMk id="6" creationId="{00000000-0000-0000-0000-000000000000}"/>
          </ac:spMkLst>
        </pc:spChg>
      </pc:sldChg>
      <pc:sldChg chg="modSp">
        <pc:chgData name="STRYZHEVSKA, Oleksandra" userId="S::stryzhevskao@who.int::7390fdbd-f713-4b5c-94a0-4ca859e69a14" providerId="AD" clId="Web-{4C8A5EAA-D4DF-C7B2-69C0-88909FAF777E}" dt="2025-11-16T22:29:27.246" v="681" actId="20577"/>
        <pc:sldMkLst>
          <pc:docMk/>
          <pc:sldMk cId="0" sldId="341"/>
        </pc:sldMkLst>
        <pc:spChg chg="mod">
          <ac:chgData name="STRYZHEVSKA, Oleksandra" userId="S::stryzhevskao@who.int::7390fdbd-f713-4b5c-94a0-4ca859e69a14" providerId="AD" clId="Web-{4C8A5EAA-D4DF-C7B2-69C0-88909FAF777E}" dt="2025-11-16T22:29:16.574" v="678" actId="20577"/>
          <ac:spMkLst>
            <pc:docMk/>
            <pc:sldMk cId="0" sldId="341"/>
            <ac:spMk id="8" creationId="{00000000-0000-0000-0000-000000000000}"/>
          </ac:spMkLst>
        </pc:spChg>
        <pc:spChg chg="mod">
          <ac:chgData name="STRYZHEVSKA, Oleksandra" userId="S::stryzhevskao@who.int::7390fdbd-f713-4b5c-94a0-4ca859e69a14" providerId="AD" clId="Web-{4C8A5EAA-D4DF-C7B2-69C0-88909FAF777E}" dt="2025-11-16T22:29:27.246" v="681" actId="20577"/>
          <ac:spMkLst>
            <pc:docMk/>
            <pc:sldMk cId="0" sldId="341"/>
            <ac:spMk id="9" creationId="{00000000-0000-0000-0000-000000000000}"/>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1D8BD707-D9CF-40AE-B4C6-C98DA3205C09}" type="datetimeFigureOut">
              <a:rPr lang="en-US" smtClean="0"/>
              <a:pPr/>
              <a:t>11/16/2025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1D8BD707-D9CF-40AE-B4C6-C98DA3205C09}" type="datetimeFigureOut">
              <a:rPr lang="en-US" smtClean="0"/>
              <a:pPr/>
              <a:t>11/16/2025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11/16/2025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1D8BD707-D9CF-40AE-B4C6-C98DA3205C09}" type="datetimeFigureOut">
              <a:rPr lang="en-US" smtClean="0"/>
              <a:pPr/>
              <a:t>11/16/2025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1D8BD707-D9CF-40AE-B4C6-C98DA3205C09}" type="datetimeFigureOut">
              <a:rPr lang="en-US" smtClean="0"/>
              <a:pPr/>
              <a:t>11/16/2025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1D8BD707-D9CF-40AE-B4C6-C98DA3205C09}" type="datetimeFigureOut">
              <a:rPr lang="en-US" smtClean="0"/>
              <a:pPr/>
              <a:t>11/16/2025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11/16/2025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11/16/2025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Натисніть, щоб редагувати стиль головного заголовка</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Натисніть, щоб редагувати стилі основного тексту</a:t>
            </a:r>
          </a:p>
          <a:p>
            <a:pPr lvl="1"/>
            <a:r>
              <a:rPr lang="en-US"/>
              <a:t>Другий рівень</a:t>
            </a:r>
          </a:p>
          <a:p>
            <a:pPr lvl="2"/>
            <a:r>
              <a:rPr lang="en-US"/>
              <a:t>Третій рівень</a:t>
            </a:r>
          </a:p>
          <a:p>
            <a:pPr lvl="3"/>
            <a:r>
              <a:rPr lang="en-US"/>
              <a:t>Четвертий рівень</a:t>
            </a:r>
          </a:p>
          <a:p>
            <a:pPr lvl="4"/>
            <a:r>
              <a:rPr lang="en-US"/>
              <a:t>П'ятий рівень</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t>11/16/2025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 Id="rId5" Type="http://schemas.openxmlformats.org/officeDocument/2006/relationships/image" Target="../media/image4.sv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8" Type="http://schemas.openxmlformats.org/officeDocument/2006/relationships/image" Target="../media/image35.png"/><Relationship Id="rId3" Type="http://schemas.openxmlformats.org/officeDocument/2006/relationships/image" Target="../media/image30.svg"/><Relationship Id="rId7" Type="http://schemas.openxmlformats.org/officeDocument/2006/relationships/image" Target="../media/image34.svg"/><Relationship Id="rId2"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33.png"/><Relationship Id="rId11" Type="http://schemas.openxmlformats.org/officeDocument/2006/relationships/image" Target="../media/image38.svg"/><Relationship Id="rId5" Type="http://schemas.openxmlformats.org/officeDocument/2006/relationships/image" Target="../media/image32.svg"/><Relationship Id="rId10" Type="http://schemas.openxmlformats.org/officeDocument/2006/relationships/image" Target="../media/image37.png"/><Relationship Id="rId4" Type="http://schemas.openxmlformats.org/officeDocument/2006/relationships/image" Target="../media/image31.png"/><Relationship Id="rId9" Type="http://schemas.openxmlformats.org/officeDocument/2006/relationships/image" Target="../media/image36.sv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Layout" Target="../slideLayouts/slideLayout7.xml"/><Relationship Id="rId5" Type="http://schemas.openxmlformats.org/officeDocument/2006/relationships/image" Target="../media/image42.svg"/><Relationship Id="rId4" Type="http://schemas.openxmlformats.org/officeDocument/2006/relationships/image" Target="../media/image41.png"/></Relationships>
</file>

<file path=ppt/slides/_rels/slide15.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Layout" Target="../slideLayouts/slideLayout7.xml"/><Relationship Id="rId5" Type="http://schemas.openxmlformats.org/officeDocument/2006/relationships/image" Target="../media/image42.svg"/><Relationship Id="rId4" Type="http://schemas.openxmlformats.org/officeDocument/2006/relationships/image" Target="../media/image41.png"/></Relationships>
</file>

<file path=ppt/slides/_rels/slide16.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Layout" Target="../slideLayouts/slideLayout7.xml"/><Relationship Id="rId5" Type="http://schemas.openxmlformats.org/officeDocument/2006/relationships/image" Target="../media/image42.svg"/><Relationship Id="rId4" Type="http://schemas.openxmlformats.org/officeDocument/2006/relationships/image" Target="../media/image41.png"/></Relationships>
</file>

<file path=ppt/slides/_rels/slide17.xml.rels><?xml version="1.0" encoding="UTF-8" standalone="yes"?>
<Relationships xmlns="http://schemas.openxmlformats.org/package/2006/relationships"><Relationship Id="rId3" Type="http://schemas.openxmlformats.org/officeDocument/2006/relationships/image" Target="../media/image44.svg"/><Relationship Id="rId2" Type="http://schemas.openxmlformats.org/officeDocument/2006/relationships/image" Target="../media/image43.png"/><Relationship Id="rId1" Type="http://schemas.openxmlformats.org/officeDocument/2006/relationships/slideLayout" Target="../slideLayouts/slideLayout7.xml"/><Relationship Id="rId5" Type="http://schemas.openxmlformats.org/officeDocument/2006/relationships/image" Target="../media/image46.svg"/><Relationship Id="rId4" Type="http://schemas.openxmlformats.org/officeDocument/2006/relationships/image" Target="../media/image45.png"/></Relationships>
</file>

<file path=ppt/slides/_rels/slide18.xml.rels><?xml version="1.0" encoding="UTF-8" standalone="yes"?>
<Relationships xmlns="http://schemas.openxmlformats.org/package/2006/relationships"><Relationship Id="rId3" Type="http://schemas.openxmlformats.org/officeDocument/2006/relationships/image" Target="../media/image44.svg"/><Relationship Id="rId2" Type="http://schemas.openxmlformats.org/officeDocument/2006/relationships/image" Target="../media/image43.png"/><Relationship Id="rId1" Type="http://schemas.openxmlformats.org/officeDocument/2006/relationships/slideLayout" Target="../slideLayouts/slideLayout7.xml"/><Relationship Id="rId5" Type="http://schemas.openxmlformats.org/officeDocument/2006/relationships/image" Target="../media/image46.svg"/><Relationship Id="rId4" Type="http://schemas.openxmlformats.org/officeDocument/2006/relationships/image" Target="../media/image45.png"/></Relationships>
</file>

<file path=ppt/slides/_rels/slide19.xml.rels><?xml version="1.0" encoding="UTF-8" standalone="yes"?>
<Relationships xmlns="http://schemas.openxmlformats.org/package/2006/relationships"><Relationship Id="rId3" Type="http://schemas.openxmlformats.org/officeDocument/2006/relationships/image" Target="../media/image44.svg"/><Relationship Id="rId2" Type="http://schemas.openxmlformats.org/officeDocument/2006/relationships/image" Target="../media/image43.png"/><Relationship Id="rId1" Type="http://schemas.openxmlformats.org/officeDocument/2006/relationships/slideLayout" Target="../slideLayouts/slideLayout7.xml"/><Relationship Id="rId5" Type="http://schemas.openxmlformats.org/officeDocument/2006/relationships/image" Target="../media/image46.svg"/><Relationship Id="rId4" Type="http://schemas.openxmlformats.org/officeDocument/2006/relationships/image" Target="../media/image45.png"/></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9.png"/><Relationship Id="rId1" Type="http://schemas.openxmlformats.org/officeDocument/2006/relationships/slideLayout" Target="../slideLayouts/slideLayout7.xml"/><Relationship Id="rId5" Type="http://schemas.openxmlformats.org/officeDocument/2006/relationships/image" Target="../media/image32.svg"/><Relationship Id="rId4" Type="http://schemas.openxmlformats.org/officeDocument/2006/relationships/image" Target="../media/image31.png"/></Relationships>
</file>

<file path=ppt/slides/_rels/slide22.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9.png"/><Relationship Id="rId1" Type="http://schemas.openxmlformats.org/officeDocument/2006/relationships/slideLayout" Target="../slideLayouts/slideLayout7.xml"/><Relationship Id="rId5" Type="http://schemas.openxmlformats.org/officeDocument/2006/relationships/image" Target="../media/image32.svg"/><Relationship Id="rId4" Type="http://schemas.openxmlformats.org/officeDocument/2006/relationships/image" Target="../media/image31.png"/></Relationships>
</file>

<file path=ppt/slides/_rels/slide23.xml.rels><?xml version="1.0" encoding="UTF-8" standalone="yes"?>
<Relationships xmlns="http://schemas.openxmlformats.org/package/2006/relationships"><Relationship Id="rId3" Type="http://schemas.openxmlformats.org/officeDocument/2006/relationships/image" Target="../media/image36.svg"/><Relationship Id="rId2" Type="http://schemas.openxmlformats.org/officeDocument/2006/relationships/image" Target="../media/image35.png"/><Relationship Id="rId1" Type="http://schemas.openxmlformats.org/officeDocument/2006/relationships/slideLayout" Target="../slideLayouts/slideLayout7.xml"/><Relationship Id="rId5" Type="http://schemas.openxmlformats.org/officeDocument/2006/relationships/image" Target="../media/image38.svg"/><Relationship Id="rId4" Type="http://schemas.openxmlformats.org/officeDocument/2006/relationships/image" Target="../media/image37.png"/></Relationships>
</file>

<file path=ppt/slides/_rels/slide24.xml.rels><?xml version="1.0" encoding="UTF-8" standalone="yes"?>
<Relationships xmlns="http://schemas.openxmlformats.org/package/2006/relationships"><Relationship Id="rId3" Type="http://schemas.openxmlformats.org/officeDocument/2006/relationships/image" Target="../media/image34.svg"/><Relationship Id="rId7" Type="http://schemas.openxmlformats.org/officeDocument/2006/relationships/image" Target="../media/image38.svg"/><Relationship Id="rId2" Type="http://schemas.openxmlformats.org/officeDocument/2006/relationships/image" Target="../media/image33.png"/><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36.svg"/><Relationship Id="rId4" Type="http://schemas.openxmlformats.org/officeDocument/2006/relationships/image" Target="../media/image35.png"/></Relationships>
</file>

<file path=ppt/slides/_rels/slide25.xml.rels><?xml version="1.0" encoding="UTF-8" standalone="yes"?>
<Relationships xmlns="http://schemas.openxmlformats.org/package/2006/relationships"><Relationship Id="rId3" Type="http://schemas.openxmlformats.org/officeDocument/2006/relationships/image" Target="../media/image34.svg"/><Relationship Id="rId7" Type="http://schemas.openxmlformats.org/officeDocument/2006/relationships/image" Target="../media/image38.svg"/><Relationship Id="rId2" Type="http://schemas.openxmlformats.org/officeDocument/2006/relationships/image" Target="../media/image33.png"/><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36.svg"/><Relationship Id="rId4" Type="http://schemas.openxmlformats.org/officeDocument/2006/relationships/image" Target="../media/image35.png"/></Relationships>
</file>

<file path=ppt/slides/_rels/slide2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Layout" Target="../slideLayouts/slideLayout7.xml"/><Relationship Id="rId5" Type="http://schemas.openxmlformats.org/officeDocument/2006/relationships/image" Target="../media/image42.svg"/><Relationship Id="rId4" Type="http://schemas.openxmlformats.org/officeDocument/2006/relationships/image" Target="../media/image41.png"/></Relationships>
</file>

<file path=ppt/slides/_rels/slide31.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Layout" Target="../slideLayouts/slideLayout7.xml"/><Relationship Id="rId5" Type="http://schemas.openxmlformats.org/officeDocument/2006/relationships/image" Target="../media/image42.svg"/><Relationship Id="rId4" Type="http://schemas.openxmlformats.org/officeDocument/2006/relationships/image" Target="../media/image41.png"/></Relationships>
</file>

<file path=ppt/slides/_rels/slide32.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Layout" Target="../slideLayouts/slideLayout7.xml"/><Relationship Id="rId5" Type="http://schemas.openxmlformats.org/officeDocument/2006/relationships/image" Target="../media/image42.svg"/><Relationship Id="rId4" Type="http://schemas.openxmlformats.org/officeDocument/2006/relationships/image" Target="../media/image41.png"/></Relationships>
</file>

<file path=ppt/slides/_rels/slide33.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Layout" Target="../slideLayouts/slideLayout7.xml"/><Relationship Id="rId5" Type="http://schemas.openxmlformats.org/officeDocument/2006/relationships/image" Target="../media/image42.svg"/><Relationship Id="rId4" Type="http://schemas.openxmlformats.org/officeDocument/2006/relationships/image" Target="../media/image41.png"/></Relationships>
</file>

<file path=ppt/slides/_rels/slide34.xml.rels><?xml version="1.0" encoding="UTF-8" standalone="yes"?>
<Relationships xmlns="http://schemas.openxmlformats.org/package/2006/relationships"><Relationship Id="rId3" Type="http://schemas.openxmlformats.org/officeDocument/2006/relationships/image" Target="../media/image44.svg"/><Relationship Id="rId2" Type="http://schemas.openxmlformats.org/officeDocument/2006/relationships/image" Target="../media/image43.png"/><Relationship Id="rId1" Type="http://schemas.openxmlformats.org/officeDocument/2006/relationships/slideLayout" Target="../slideLayouts/slideLayout7.xml"/><Relationship Id="rId5" Type="http://schemas.openxmlformats.org/officeDocument/2006/relationships/image" Target="../media/image46.svg"/><Relationship Id="rId4" Type="http://schemas.openxmlformats.org/officeDocument/2006/relationships/image" Target="../media/image45.png"/></Relationships>
</file>

<file path=ppt/slides/_rels/slide35.xml.rels><?xml version="1.0" encoding="UTF-8" standalone="yes"?>
<Relationships xmlns="http://schemas.openxmlformats.org/package/2006/relationships"><Relationship Id="rId3" Type="http://schemas.openxmlformats.org/officeDocument/2006/relationships/image" Target="../media/image44.svg"/><Relationship Id="rId2" Type="http://schemas.openxmlformats.org/officeDocument/2006/relationships/image" Target="../media/image43.png"/><Relationship Id="rId1" Type="http://schemas.openxmlformats.org/officeDocument/2006/relationships/slideLayout" Target="../slideLayouts/slideLayout7.xml"/><Relationship Id="rId5" Type="http://schemas.openxmlformats.org/officeDocument/2006/relationships/image" Target="../media/image46.svg"/><Relationship Id="rId4" Type="http://schemas.openxmlformats.org/officeDocument/2006/relationships/image" Target="../media/image45.png"/></Relationships>
</file>

<file path=ppt/slides/_rels/slide36.xml.rels><?xml version="1.0" encoding="UTF-8" standalone="yes"?>
<Relationships xmlns="http://schemas.openxmlformats.org/package/2006/relationships"><Relationship Id="rId3" Type="http://schemas.openxmlformats.org/officeDocument/2006/relationships/image" Target="../media/image44.svg"/><Relationship Id="rId2" Type="http://schemas.openxmlformats.org/officeDocument/2006/relationships/image" Target="../media/image43.png"/><Relationship Id="rId1" Type="http://schemas.openxmlformats.org/officeDocument/2006/relationships/slideLayout" Target="../slideLayouts/slideLayout7.xml"/><Relationship Id="rId5" Type="http://schemas.openxmlformats.org/officeDocument/2006/relationships/image" Target="../media/image46.svg"/><Relationship Id="rId4" Type="http://schemas.openxmlformats.org/officeDocument/2006/relationships/image" Target="../media/image45.png"/></Relationships>
</file>

<file path=ppt/slides/_rels/slide37.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9.png"/><Relationship Id="rId1" Type="http://schemas.openxmlformats.org/officeDocument/2006/relationships/slideLayout" Target="../slideLayouts/slideLayout7.xml"/><Relationship Id="rId5" Type="http://schemas.openxmlformats.org/officeDocument/2006/relationships/image" Target="../media/image32.svg"/><Relationship Id="rId4" Type="http://schemas.openxmlformats.org/officeDocument/2006/relationships/image" Target="../media/image31.png"/></Relationships>
</file>

<file path=ppt/slides/_rels/slide39.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9.png"/><Relationship Id="rId1" Type="http://schemas.openxmlformats.org/officeDocument/2006/relationships/slideLayout" Target="../slideLayouts/slideLayout7.xml"/><Relationship Id="rId5" Type="http://schemas.openxmlformats.org/officeDocument/2006/relationships/image" Target="../media/image32.svg"/><Relationship Id="rId4" Type="http://schemas.openxmlformats.org/officeDocument/2006/relationships/image" Target="../media/image31.png"/></Relationships>
</file>

<file path=ppt/slides/_rels/slide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36.svg"/><Relationship Id="rId2" Type="http://schemas.openxmlformats.org/officeDocument/2006/relationships/image" Target="../media/image35.png"/><Relationship Id="rId1" Type="http://schemas.openxmlformats.org/officeDocument/2006/relationships/slideLayout" Target="../slideLayouts/slideLayout7.xml"/><Relationship Id="rId5" Type="http://schemas.openxmlformats.org/officeDocument/2006/relationships/image" Target="../media/image38.svg"/><Relationship Id="rId4" Type="http://schemas.openxmlformats.org/officeDocument/2006/relationships/image" Target="../media/image37.png"/></Relationships>
</file>

<file path=ppt/slides/_rels/slide41.xml.rels><?xml version="1.0" encoding="UTF-8" standalone="yes"?>
<Relationships xmlns="http://schemas.openxmlformats.org/package/2006/relationships"><Relationship Id="rId3" Type="http://schemas.openxmlformats.org/officeDocument/2006/relationships/image" Target="../media/image34.svg"/><Relationship Id="rId7" Type="http://schemas.openxmlformats.org/officeDocument/2006/relationships/image" Target="../media/image38.svg"/><Relationship Id="rId2" Type="http://schemas.openxmlformats.org/officeDocument/2006/relationships/image" Target="../media/image33.png"/><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36.svg"/><Relationship Id="rId4" Type="http://schemas.openxmlformats.org/officeDocument/2006/relationships/image" Target="../media/image35.png"/></Relationships>
</file>

<file path=ppt/slides/_rels/slide42.xml.rels><?xml version="1.0" encoding="UTF-8" standalone="yes"?>
<Relationships xmlns="http://schemas.openxmlformats.org/package/2006/relationships"><Relationship Id="rId3" Type="http://schemas.openxmlformats.org/officeDocument/2006/relationships/image" Target="../media/image34.svg"/><Relationship Id="rId7" Type="http://schemas.openxmlformats.org/officeDocument/2006/relationships/image" Target="../media/image38.svg"/><Relationship Id="rId2" Type="http://schemas.openxmlformats.org/officeDocument/2006/relationships/image" Target="../media/image33.png"/><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36.svg"/><Relationship Id="rId4" Type="http://schemas.openxmlformats.org/officeDocument/2006/relationships/image" Target="../media/image35.png"/></Relationships>
</file>

<file path=ppt/slides/_rels/slide43.xml.rels><?xml version="1.0" encoding="UTF-8" standalone="yes"?>
<Relationships xmlns="http://schemas.openxmlformats.org/package/2006/relationships"><Relationship Id="rId3" Type="http://schemas.openxmlformats.org/officeDocument/2006/relationships/image" Target="../media/image48.svg"/><Relationship Id="rId2" Type="http://schemas.openxmlformats.org/officeDocument/2006/relationships/image" Target="../media/image47.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2" Type="http://schemas.openxmlformats.org/officeDocument/2006/relationships/image" Target="../media/image49.png"/><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3" Type="http://schemas.openxmlformats.org/officeDocument/2006/relationships/image" Target="../media/image51.svg"/><Relationship Id="rId2" Type="http://schemas.openxmlformats.org/officeDocument/2006/relationships/image" Target="../media/image50.png"/><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Layout" Target="../slideLayouts/slideLayout7.xml"/><Relationship Id="rId5" Type="http://schemas.openxmlformats.org/officeDocument/2006/relationships/image" Target="../media/image42.svg"/><Relationship Id="rId4" Type="http://schemas.openxmlformats.org/officeDocument/2006/relationships/image" Target="../media/image41.png"/></Relationships>
</file>

<file path=ppt/slides/_rels/slide48.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Layout" Target="../slideLayouts/slideLayout7.xml"/><Relationship Id="rId5" Type="http://schemas.openxmlformats.org/officeDocument/2006/relationships/image" Target="../media/image42.svg"/><Relationship Id="rId4" Type="http://schemas.openxmlformats.org/officeDocument/2006/relationships/image" Target="../media/image41.png"/></Relationships>
</file>

<file path=ppt/slides/_rels/slide49.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Layout" Target="../slideLayouts/slideLayout7.xml"/><Relationship Id="rId5" Type="http://schemas.openxmlformats.org/officeDocument/2006/relationships/image" Target="../media/image42.svg"/><Relationship Id="rId4" Type="http://schemas.openxmlformats.org/officeDocument/2006/relationships/image" Target="../media/image41.png"/></Relationships>
</file>

<file path=ppt/slides/_rels/slide5.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Layout" Target="../slideLayouts/slideLayout7.xml"/><Relationship Id="rId6" Type="http://schemas.openxmlformats.org/officeDocument/2006/relationships/image" Target="../media/image52.png"/><Relationship Id="rId5" Type="http://schemas.openxmlformats.org/officeDocument/2006/relationships/image" Target="../media/image42.svg"/><Relationship Id="rId4" Type="http://schemas.openxmlformats.org/officeDocument/2006/relationships/image" Target="../media/image41.png"/></Relationships>
</file>

<file path=ppt/slides/_rels/slide51.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Layout" Target="../slideLayouts/slideLayout7.xml"/><Relationship Id="rId5" Type="http://schemas.openxmlformats.org/officeDocument/2006/relationships/image" Target="../media/image42.svg"/><Relationship Id="rId4" Type="http://schemas.openxmlformats.org/officeDocument/2006/relationships/image" Target="../media/image41.png"/></Relationships>
</file>

<file path=ppt/slides/_rels/slide52.xml.rels><?xml version="1.0" encoding="UTF-8" standalone="yes"?>
<Relationships xmlns="http://schemas.openxmlformats.org/package/2006/relationships"><Relationship Id="rId3" Type="http://schemas.openxmlformats.org/officeDocument/2006/relationships/image" Target="../media/image44.svg"/><Relationship Id="rId2" Type="http://schemas.openxmlformats.org/officeDocument/2006/relationships/image" Target="../media/image43.png"/><Relationship Id="rId1" Type="http://schemas.openxmlformats.org/officeDocument/2006/relationships/slideLayout" Target="../slideLayouts/slideLayout7.xml"/><Relationship Id="rId5" Type="http://schemas.openxmlformats.org/officeDocument/2006/relationships/image" Target="../media/image46.svg"/><Relationship Id="rId4" Type="http://schemas.openxmlformats.org/officeDocument/2006/relationships/image" Target="../media/image45.png"/></Relationships>
</file>

<file path=ppt/slides/_rels/slide53.xml.rels><?xml version="1.0" encoding="UTF-8" standalone="yes"?>
<Relationships xmlns="http://schemas.openxmlformats.org/package/2006/relationships"><Relationship Id="rId3" Type="http://schemas.openxmlformats.org/officeDocument/2006/relationships/image" Target="../media/image44.svg"/><Relationship Id="rId2" Type="http://schemas.openxmlformats.org/officeDocument/2006/relationships/image" Target="../media/image43.png"/><Relationship Id="rId1" Type="http://schemas.openxmlformats.org/officeDocument/2006/relationships/slideLayout" Target="../slideLayouts/slideLayout7.xml"/><Relationship Id="rId5" Type="http://schemas.openxmlformats.org/officeDocument/2006/relationships/image" Target="../media/image46.svg"/><Relationship Id="rId4" Type="http://schemas.openxmlformats.org/officeDocument/2006/relationships/image" Target="../media/image45.png"/></Relationships>
</file>

<file path=ppt/slides/_rels/slide54.xml.rels><?xml version="1.0" encoding="UTF-8" standalone="yes"?>
<Relationships xmlns="http://schemas.openxmlformats.org/package/2006/relationships"><Relationship Id="rId3" Type="http://schemas.openxmlformats.org/officeDocument/2006/relationships/image" Target="../media/image44.svg"/><Relationship Id="rId2" Type="http://schemas.openxmlformats.org/officeDocument/2006/relationships/image" Target="../media/image43.png"/><Relationship Id="rId1" Type="http://schemas.openxmlformats.org/officeDocument/2006/relationships/slideLayout" Target="../slideLayouts/slideLayout7.xml"/><Relationship Id="rId5" Type="http://schemas.openxmlformats.org/officeDocument/2006/relationships/image" Target="../media/image46.svg"/><Relationship Id="rId4" Type="http://schemas.openxmlformats.org/officeDocument/2006/relationships/image" Target="../media/image45.png"/></Relationships>
</file>

<file path=ppt/slides/_rels/slide55.xml.rels><?xml version="1.0" encoding="UTF-8" standalone="yes"?>
<Relationships xmlns="http://schemas.openxmlformats.org/package/2006/relationships"><Relationship Id="rId3" Type="http://schemas.openxmlformats.org/officeDocument/2006/relationships/image" Target="../media/image44.svg"/><Relationship Id="rId2" Type="http://schemas.openxmlformats.org/officeDocument/2006/relationships/image" Target="../media/image43.png"/><Relationship Id="rId1" Type="http://schemas.openxmlformats.org/officeDocument/2006/relationships/slideLayout" Target="../slideLayouts/slideLayout7.xml"/><Relationship Id="rId5" Type="http://schemas.openxmlformats.org/officeDocument/2006/relationships/image" Target="../media/image46.svg"/><Relationship Id="rId4" Type="http://schemas.openxmlformats.org/officeDocument/2006/relationships/image" Target="../media/image45.png"/></Relationships>
</file>

<file path=ppt/slides/_rels/slide56.xml.rels><?xml version="1.0" encoding="UTF-8" standalone="yes"?>
<Relationships xmlns="http://schemas.openxmlformats.org/package/2006/relationships"><Relationship Id="rId3" Type="http://schemas.openxmlformats.org/officeDocument/2006/relationships/image" Target="../media/image44.svg"/><Relationship Id="rId2" Type="http://schemas.openxmlformats.org/officeDocument/2006/relationships/image" Target="../media/image43.png"/><Relationship Id="rId1" Type="http://schemas.openxmlformats.org/officeDocument/2006/relationships/slideLayout" Target="../slideLayouts/slideLayout7.xml"/><Relationship Id="rId5" Type="http://schemas.openxmlformats.org/officeDocument/2006/relationships/image" Target="../media/image46.svg"/><Relationship Id="rId4" Type="http://schemas.openxmlformats.org/officeDocument/2006/relationships/image" Target="../media/image45.png"/></Relationships>
</file>

<file path=ppt/slides/_rels/slide57.xml.rels><?xml version="1.0" encoding="UTF-8" standalone="yes"?>
<Relationships xmlns="http://schemas.openxmlformats.org/package/2006/relationships"><Relationship Id="rId3" Type="http://schemas.openxmlformats.org/officeDocument/2006/relationships/image" Target="../media/image32.svg"/><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9.png"/><Relationship Id="rId1" Type="http://schemas.openxmlformats.org/officeDocument/2006/relationships/slideLayout" Target="../slideLayouts/slideLayout7.xml"/><Relationship Id="rId5" Type="http://schemas.openxmlformats.org/officeDocument/2006/relationships/image" Target="../media/image32.svg"/><Relationship Id="rId4" Type="http://schemas.openxmlformats.org/officeDocument/2006/relationships/image" Target="../media/image31.png"/></Relationships>
</file>

<file path=ppt/slides/_rels/slide59.xml.rels><?xml version="1.0" encoding="UTF-8" standalone="yes"?>
<Relationships xmlns="http://schemas.openxmlformats.org/package/2006/relationships"><Relationship Id="rId3" Type="http://schemas.openxmlformats.org/officeDocument/2006/relationships/image" Target="../media/image30.svg"/><Relationship Id="rId7" Type="http://schemas.openxmlformats.org/officeDocument/2006/relationships/image" Target="../media/image54.svg"/><Relationship Id="rId2" Type="http://schemas.openxmlformats.org/officeDocument/2006/relationships/image" Target="../media/image29.png"/><Relationship Id="rId1" Type="http://schemas.openxmlformats.org/officeDocument/2006/relationships/slideLayout" Target="../slideLayouts/slideLayout7.xml"/><Relationship Id="rId6" Type="http://schemas.openxmlformats.org/officeDocument/2006/relationships/image" Target="../media/image53.png"/><Relationship Id="rId5" Type="http://schemas.openxmlformats.org/officeDocument/2006/relationships/image" Target="../media/image32.svg"/><Relationship Id="rId4" Type="http://schemas.openxmlformats.org/officeDocument/2006/relationships/image" Target="../media/image31.png"/></Relationships>
</file>

<file path=ppt/slides/_rels/slide6.xml.rels><?xml version="1.0" encoding="UTF-8" standalone="yes"?>
<Relationships xmlns="http://schemas.openxmlformats.org/package/2006/relationships"><Relationship Id="rId8" Type="http://schemas.openxmlformats.org/officeDocument/2006/relationships/image" Target="../media/image18.png"/><Relationship Id="rId13" Type="http://schemas.openxmlformats.org/officeDocument/2006/relationships/image" Target="../media/image23.svg"/><Relationship Id="rId3" Type="http://schemas.openxmlformats.org/officeDocument/2006/relationships/image" Target="../media/image13.svg"/><Relationship Id="rId7" Type="http://schemas.openxmlformats.org/officeDocument/2006/relationships/image" Target="../media/image17.svg"/><Relationship Id="rId12" Type="http://schemas.openxmlformats.org/officeDocument/2006/relationships/image" Target="../media/image22.png"/><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image" Target="../media/image16.png"/><Relationship Id="rId11" Type="http://schemas.openxmlformats.org/officeDocument/2006/relationships/image" Target="../media/image21.svg"/><Relationship Id="rId5" Type="http://schemas.openxmlformats.org/officeDocument/2006/relationships/image" Target="../media/image15.svg"/><Relationship Id="rId15" Type="http://schemas.openxmlformats.org/officeDocument/2006/relationships/image" Target="../media/image25.svg"/><Relationship Id="rId10" Type="http://schemas.openxmlformats.org/officeDocument/2006/relationships/image" Target="../media/image20.png"/><Relationship Id="rId4" Type="http://schemas.openxmlformats.org/officeDocument/2006/relationships/image" Target="../media/image14.png"/><Relationship Id="rId9" Type="http://schemas.openxmlformats.org/officeDocument/2006/relationships/image" Target="../media/image19.svg"/><Relationship Id="rId14" Type="http://schemas.openxmlformats.org/officeDocument/2006/relationships/image" Target="../media/image24.png"/></Relationships>
</file>

<file path=ppt/slides/_rels/slide60.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9.png"/><Relationship Id="rId1" Type="http://schemas.openxmlformats.org/officeDocument/2006/relationships/slideLayout" Target="../slideLayouts/slideLayout7.xml"/><Relationship Id="rId5" Type="http://schemas.openxmlformats.org/officeDocument/2006/relationships/image" Target="../media/image32.svg"/><Relationship Id="rId4" Type="http://schemas.openxmlformats.org/officeDocument/2006/relationships/image" Target="../media/image31.png"/></Relationships>
</file>

<file path=ppt/slides/_rels/slide61.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9.png"/><Relationship Id="rId1" Type="http://schemas.openxmlformats.org/officeDocument/2006/relationships/slideLayout" Target="../slideLayouts/slideLayout7.xml"/><Relationship Id="rId5" Type="http://schemas.openxmlformats.org/officeDocument/2006/relationships/image" Target="../media/image32.svg"/><Relationship Id="rId4" Type="http://schemas.openxmlformats.org/officeDocument/2006/relationships/image" Target="../media/image31.png"/></Relationships>
</file>

<file path=ppt/slides/_rels/slide62.xml.rels><?xml version="1.0" encoding="UTF-8" standalone="yes"?>
<Relationships xmlns="http://schemas.openxmlformats.org/package/2006/relationships"><Relationship Id="rId3" Type="http://schemas.openxmlformats.org/officeDocument/2006/relationships/image" Target="../media/image36.svg"/><Relationship Id="rId2" Type="http://schemas.openxmlformats.org/officeDocument/2006/relationships/image" Target="../media/image35.png"/><Relationship Id="rId1" Type="http://schemas.openxmlformats.org/officeDocument/2006/relationships/slideLayout" Target="../slideLayouts/slideLayout7.xml"/><Relationship Id="rId5" Type="http://schemas.openxmlformats.org/officeDocument/2006/relationships/image" Target="../media/image38.svg"/><Relationship Id="rId4" Type="http://schemas.openxmlformats.org/officeDocument/2006/relationships/image" Target="../media/image37.png"/></Relationships>
</file>

<file path=ppt/slides/_rels/slide63.xml.rels><?xml version="1.0" encoding="UTF-8" standalone="yes"?>
<Relationships xmlns="http://schemas.openxmlformats.org/package/2006/relationships"><Relationship Id="rId3" Type="http://schemas.openxmlformats.org/officeDocument/2006/relationships/image" Target="../media/image34.svg"/><Relationship Id="rId7" Type="http://schemas.openxmlformats.org/officeDocument/2006/relationships/image" Target="../media/image38.svg"/><Relationship Id="rId2" Type="http://schemas.openxmlformats.org/officeDocument/2006/relationships/image" Target="../media/image33.png"/><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36.svg"/><Relationship Id="rId4" Type="http://schemas.openxmlformats.org/officeDocument/2006/relationships/image" Target="../media/image35.png"/></Relationships>
</file>

<file path=ppt/slides/_rels/slide64.xml.rels><?xml version="1.0" encoding="UTF-8" standalone="yes"?>
<Relationships xmlns="http://schemas.openxmlformats.org/package/2006/relationships"><Relationship Id="rId8" Type="http://schemas.openxmlformats.org/officeDocument/2006/relationships/image" Target="../media/image53.png"/><Relationship Id="rId3" Type="http://schemas.openxmlformats.org/officeDocument/2006/relationships/image" Target="../media/image34.svg"/><Relationship Id="rId7" Type="http://schemas.openxmlformats.org/officeDocument/2006/relationships/image" Target="../media/image38.svg"/><Relationship Id="rId2" Type="http://schemas.openxmlformats.org/officeDocument/2006/relationships/image" Target="../media/image33.png"/><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36.svg"/><Relationship Id="rId4" Type="http://schemas.openxmlformats.org/officeDocument/2006/relationships/image" Target="../media/image35.png"/><Relationship Id="rId9" Type="http://schemas.openxmlformats.org/officeDocument/2006/relationships/image" Target="../media/image54.svg"/></Relationships>
</file>

<file path=ppt/slides/_rels/slide65.xml.rels><?xml version="1.0" encoding="UTF-8" standalone="yes"?>
<Relationships xmlns="http://schemas.openxmlformats.org/package/2006/relationships"><Relationship Id="rId3" Type="http://schemas.openxmlformats.org/officeDocument/2006/relationships/image" Target="../media/image34.svg"/><Relationship Id="rId7" Type="http://schemas.openxmlformats.org/officeDocument/2006/relationships/image" Target="../media/image38.svg"/><Relationship Id="rId2" Type="http://schemas.openxmlformats.org/officeDocument/2006/relationships/image" Target="../media/image33.png"/><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36.svg"/><Relationship Id="rId4" Type="http://schemas.openxmlformats.org/officeDocument/2006/relationships/image" Target="../media/image35.png"/></Relationships>
</file>

<file path=ppt/slides/_rels/slide66.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3" Type="http://schemas.openxmlformats.org/officeDocument/2006/relationships/image" Target="../media/image56.svg"/><Relationship Id="rId2" Type="http://schemas.openxmlformats.org/officeDocument/2006/relationships/image" Target="../media/image55.png"/><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58.svg"/><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69.xml.rels><?xml version="1.0" encoding="UTF-8" standalone="yes"?>
<Relationships xmlns="http://schemas.openxmlformats.org/package/2006/relationships"><Relationship Id="rId3" Type="http://schemas.openxmlformats.org/officeDocument/2006/relationships/image" Target="../media/image60.svg"/><Relationship Id="rId2" Type="http://schemas.openxmlformats.org/officeDocument/2006/relationships/image" Target="../media/image59.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image" Target="../media/image26.png"/><Relationship Id="rId3" Type="http://schemas.openxmlformats.org/officeDocument/2006/relationships/image" Target="../media/image13.svg"/><Relationship Id="rId7" Type="http://schemas.openxmlformats.org/officeDocument/2006/relationships/image" Target="../media/image17.svg"/><Relationship Id="rId2" Type="http://schemas.openxmlformats.org/officeDocument/2006/relationships/image" Target="../media/image12.png"/><Relationship Id="rId1" Type="http://schemas.openxmlformats.org/officeDocument/2006/relationships/slideLayout" Target="../slideLayouts/slideLayout7.xml"/><Relationship Id="rId6" Type="http://schemas.openxmlformats.org/officeDocument/2006/relationships/image" Target="../media/image16.png"/><Relationship Id="rId5" Type="http://schemas.openxmlformats.org/officeDocument/2006/relationships/image" Target="../media/image15.svg"/><Relationship Id="rId4" Type="http://schemas.openxmlformats.org/officeDocument/2006/relationships/image" Target="../media/image14.png"/><Relationship Id="rId9" Type="http://schemas.openxmlformats.org/officeDocument/2006/relationships/image" Target="../media/image27.svg"/></Relationships>
</file>

<file path=ppt/slides/_rels/slide70.xml.rels><?xml version="1.0" encoding="UTF-8" standalone="yes"?>
<Relationships xmlns="http://schemas.openxmlformats.org/package/2006/relationships"><Relationship Id="rId3" Type="http://schemas.openxmlformats.org/officeDocument/2006/relationships/image" Target="../media/image40.svg"/><Relationship Id="rId2" Type="http://schemas.openxmlformats.org/officeDocument/2006/relationships/image" Target="../media/image39.png"/><Relationship Id="rId1" Type="http://schemas.openxmlformats.org/officeDocument/2006/relationships/slideLayout" Target="../slideLayouts/slideLayout7.xml"/><Relationship Id="rId5" Type="http://schemas.openxmlformats.org/officeDocument/2006/relationships/image" Target="../media/image42.svg"/><Relationship Id="rId4" Type="http://schemas.openxmlformats.org/officeDocument/2006/relationships/image" Target="../media/image41.png"/></Relationships>
</file>

<file path=ppt/slides/_rels/slide71.xml.rels><?xml version="1.0" encoding="UTF-8" standalone="yes"?>
<Relationships xmlns="http://schemas.openxmlformats.org/package/2006/relationships"><Relationship Id="rId3" Type="http://schemas.openxmlformats.org/officeDocument/2006/relationships/image" Target="../media/image44.svg"/><Relationship Id="rId2" Type="http://schemas.openxmlformats.org/officeDocument/2006/relationships/image" Target="../media/image43.png"/><Relationship Id="rId1" Type="http://schemas.openxmlformats.org/officeDocument/2006/relationships/slideLayout" Target="../slideLayouts/slideLayout7.xml"/><Relationship Id="rId5" Type="http://schemas.openxmlformats.org/officeDocument/2006/relationships/image" Target="../media/image46.svg"/><Relationship Id="rId4" Type="http://schemas.openxmlformats.org/officeDocument/2006/relationships/image" Target="../media/image45.png"/></Relationships>
</file>

<file path=ppt/slides/_rels/slide72.xml.rels><?xml version="1.0" encoding="UTF-8" standalone="yes"?>
<Relationships xmlns="http://schemas.openxmlformats.org/package/2006/relationships"><Relationship Id="rId3" Type="http://schemas.openxmlformats.org/officeDocument/2006/relationships/image" Target="../media/image30.svg"/><Relationship Id="rId2" Type="http://schemas.openxmlformats.org/officeDocument/2006/relationships/image" Target="../media/image29.png"/><Relationship Id="rId1" Type="http://schemas.openxmlformats.org/officeDocument/2006/relationships/slideLayout" Target="../slideLayouts/slideLayout7.xml"/><Relationship Id="rId5" Type="http://schemas.openxmlformats.org/officeDocument/2006/relationships/image" Target="../media/image32.svg"/><Relationship Id="rId4" Type="http://schemas.openxmlformats.org/officeDocument/2006/relationships/image" Target="../media/image31.png"/></Relationships>
</file>

<file path=ppt/slides/_rels/slide73.xml.rels><?xml version="1.0" encoding="UTF-8" standalone="yes"?>
<Relationships xmlns="http://schemas.openxmlformats.org/package/2006/relationships"><Relationship Id="rId3" Type="http://schemas.openxmlformats.org/officeDocument/2006/relationships/image" Target="../media/image34.svg"/><Relationship Id="rId7" Type="http://schemas.openxmlformats.org/officeDocument/2006/relationships/image" Target="../media/image38.svg"/><Relationship Id="rId2" Type="http://schemas.openxmlformats.org/officeDocument/2006/relationships/image" Target="../media/image33.png"/><Relationship Id="rId1" Type="http://schemas.openxmlformats.org/officeDocument/2006/relationships/slideLayout" Target="../slideLayouts/slideLayout7.xml"/><Relationship Id="rId6" Type="http://schemas.openxmlformats.org/officeDocument/2006/relationships/image" Target="../media/image37.png"/><Relationship Id="rId5" Type="http://schemas.openxmlformats.org/officeDocument/2006/relationships/image" Target="../media/image36.svg"/><Relationship Id="rId4" Type="http://schemas.openxmlformats.org/officeDocument/2006/relationships/image" Target="../media/image35.png"/></Relationships>
</file>

<file path=ppt/slides/_rels/slide74.xml.rels><?xml version="1.0" encoding="UTF-8" standalone="yes"?>
<Relationships xmlns="http://schemas.openxmlformats.org/package/2006/relationships"><Relationship Id="rId3" Type="http://schemas.openxmlformats.org/officeDocument/2006/relationships/image" Target="../media/image58.svg"/><Relationship Id="rId2" Type="http://schemas.openxmlformats.org/officeDocument/2006/relationships/image" Target="../media/image57.png"/><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3" Type="http://schemas.openxmlformats.org/officeDocument/2006/relationships/hyperlink" Target="https://www.who.int/tools/antiretrovirals-in-pregnancy-research-toolkit/data-harmonization" TargetMode="External"/><Relationship Id="rId2" Type="http://schemas.openxmlformats.org/officeDocument/2006/relationships/hyperlink" Target="https://www.apregistry.com" TargetMode="External"/><Relationship Id="rId1" Type="http://schemas.openxmlformats.org/officeDocument/2006/relationships/slideLayout" Target="../slideLayouts/slideLayout7.xml"/><Relationship Id="rId6" Type="http://schemas.openxmlformats.org/officeDocument/2006/relationships/image" Target="../media/image62.svg"/><Relationship Id="rId5" Type="http://schemas.openxmlformats.org/officeDocument/2006/relationships/image" Target="../media/image61.png"/><Relationship Id="rId4" Type="http://schemas.openxmlformats.org/officeDocument/2006/relationships/hyperlink" Target="https://www.who.int/tools/antiretrovirals-in-pregnancy-research-toolkit/surveillance-studies-and-registries" TargetMode="External"/></Relationships>
</file>

<file path=ppt/slides/_rels/slide76.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svg"/><Relationship Id="rId3" Type="http://schemas.openxmlformats.org/officeDocument/2006/relationships/image" Target="../media/image7.svg"/><Relationship Id="rId7" Type="http://schemas.openxmlformats.org/officeDocument/2006/relationships/image" Target="../media/image15.svg"/><Relationship Id="rId12" Type="http://schemas.openxmlformats.org/officeDocument/2006/relationships/image" Target="../media/image20.png"/><Relationship Id="rId17" Type="http://schemas.openxmlformats.org/officeDocument/2006/relationships/image" Target="../media/image25.svg"/><Relationship Id="rId2" Type="http://schemas.openxmlformats.org/officeDocument/2006/relationships/image" Target="../media/image6.png"/><Relationship Id="rId16" Type="http://schemas.openxmlformats.org/officeDocument/2006/relationships/image" Target="../media/image24.png"/><Relationship Id="rId1" Type="http://schemas.openxmlformats.org/officeDocument/2006/relationships/slideLayout" Target="../slideLayouts/slideLayout7.xml"/><Relationship Id="rId6" Type="http://schemas.openxmlformats.org/officeDocument/2006/relationships/image" Target="../media/image14.png"/><Relationship Id="rId11" Type="http://schemas.openxmlformats.org/officeDocument/2006/relationships/image" Target="../media/image19.svg"/><Relationship Id="rId5" Type="http://schemas.openxmlformats.org/officeDocument/2006/relationships/image" Target="../media/image13.svg"/><Relationship Id="rId15" Type="http://schemas.openxmlformats.org/officeDocument/2006/relationships/image" Target="../media/image23.svg"/><Relationship Id="rId10" Type="http://schemas.openxmlformats.org/officeDocument/2006/relationships/image" Target="../media/image18.png"/><Relationship Id="rId4" Type="http://schemas.openxmlformats.org/officeDocument/2006/relationships/image" Target="../media/image12.png"/><Relationship Id="rId9" Type="http://schemas.openxmlformats.org/officeDocument/2006/relationships/image" Target="../media/image17.svg"/><Relationship Id="rId14" Type="http://schemas.openxmlformats.org/officeDocument/2006/relationships/image" Target="../media/image22.png"/></Relationships>
</file>

<file path=ppt/slides/_rels/slide77.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8" Type="http://schemas.openxmlformats.org/officeDocument/2006/relationships/hyperlink" Target="https://drive.google.com/drive/folders/14ecBBRPd7wF4a2vVZyKAIPq8CzYhxJCi?usp=drive_link" TargetMode="External"/><Relationship Id="rId3" Type="http://schemas.openxmlformats.org/officeDocument/2006/relationships/image" Target="../media/image64.png"/><Relationship Id="rId7" Type="http://schemas.openxmlformats.org/officeDocument/2006/relationships/image" Target="../media/image68.png"/><Relationship Id="rId2" Type="http://schemas.openxmlformats.org/officeDocument/2006/relationships/image" Target="../media/image63.png"/><Relationship Id="rId1" Type="http://schemas.openxmlformats.org/officeDocument/2006/relationships/slideLayout" Target="../slideLayouts/slideLayout7.xml"/><Relationship Id="rId6" Type="http://schemas.openxmlformats.org/officeDocument/2006/relationships/image" Target="../media/image67.png"/><Relationship Id="rId5" Type="http://schemas.openxmlformats.org/officeDocument/2006/relationships/image" Target="../media/image66.png"/><Relationship Id="rId4" Type="http://schemas.openxmlformats.org/officeDocument/2006/relationships/image" Target="../media/image65.png"/></Relationships>
</file>

<file path=ppt/slides/_rels/slide8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00536" y="580432"/>
            <a:ext cx="16758764" cy="1186222"/>
          </a:xfrm>
          <a:prstGeom prst="rect">
            <a:avLst/>
          </a:prstGeom>
        </p:spPr>
        <p:txBody>
          <a:bodyPr lIns="0" tIns="0" rIns="0" bIns="0" rtlCol="0" anchor="t">
            <a:spAutoFit/>
          </a:bodyPr>
          <a:lstStyle/>
          <a:p>
            <a:pPr>
              <a:lnSpc>
                <a:spcPts val="4760"/>
              </a:lnSpc>
            </a:pPr>
            <a:r>
              <a:rPr lang="en-US" sz="2800" b="1" i="1">
                <a:solidFill>
                  <a:srgbClr val="000000"/>
                </a:solidFill>
                <a:latin typeface="Roboto Condensed"/>
                <a:ea typeface="Roboto Condensed"/>
                <a:cs typeface="Roboto Condensed"/>
                <a:sym typeface="Roboto Condensed Bold Italics"/>
              </a:rPr>
              <a:t>Набір навчальних матеріалів для медичних працівників щодо застосування пероральної та профілактики ВІЛ-інфекції (</a:t>
            </a:r>
            <a:r>
              <a:rPr lang="uk-UA" sz="2800" b="1" i="1">
                <a:solidFill>
                  <a:srgbClr val="000000"/>
                </a:solidFill>
                <a:latin typeface="Roboto Condensed"/>
                <a:ea typeface="Roboto Condensed"/>
                <a:cs typeface="Roboto Condensed"/>
                <a:sym typeface="Roboto Condensed Bold Italics"/>
              </a:rPr>
              <a:t>ДКП</a:t>
            </a:r>
            <a:r>
              <a:rPr lang="en-US" sz="2800" b="1" i="1">
                <a:solidFill>
                  <a:srgbClr val="000000"/>
                </a:solidFill>
                <a:latin typeface="Roboto Condensed"/>
                <a:ea typeface="Roboto Condensed"/>
                <a:cs typeface="Roboto Condensed"/>
                <a:sym typeface="Roboto Condensed Bold Italics"/>
              </a:rPr>
              <a:t>) тривалої дії</a:t>
            </a:r>
            <a:endParaRPr lang="ru-RU"/>
          </a:p>
        </p:txBody>
      </p:sp>
      <p:grpSp>
        <p:nvGrpSpPr>
          <p:cNvPr id="3" name="Group 3"/>
          <p:cNvGrpSpPr/>
          <p:nvPr/>
        </p:nvGrpSpPr>
        <p:grpSpPr>
          <a:xfrm>
            <a:off x="13565495" y="8117101"/>
            <a:ext cx="4600156" cy="2169899"/>
            <a:chOff x="0" y="0"/>
            <a:chExt cx="1211564" cy="571496"/>
          </a:xfrm>
        </p:grpSpPr>
        <p:sp>
          <p:nvSpPr>
            <p:cNvPr id="4" name="Freeform 4"/>
            <p:cNvSpPr/>
            <p:nvPr/>
          </p:nvSpPr>
          <p:spPr>
            <a:xfrm>
              <a:off x="0" y="0"/>
              <a:ext cx="1211564" cy="571496"/>
            </a:xfrm>
            <a:custGeom>
              <a:avLst/>
              <a:gdLst/>
              <a:ahLst/>
              <a:cxnLst/>
              <a:rect l="l" t="t" r="r" b="b"/>
              <a:pathLst>
                <a:path w="1211564" h="571496">
                  <a:moveTo>
                    <a:pt x="58904" y="0"/>
                  </a:moveTo>
                  <a:lnTo>
                    <a:pt x="1152660" y="0"/>
                  </a:lnTo>
                  <a:cubicBezTo>
                    <a:pt x="1168282" y="0"/>
                    <a:pt x="1183265" y="6206"/>
                    <a:pt x="1194311" y="17253"/>
                  </a:cubicBezTo>
                  <a:cubicBezTo>
                    <a:pt x="1205358" y="28299"/>
                    <a:pt x="1211564" y="43282"/>
                    <a:pt x="1211564" y="58904"/>
                  </a:cubicBezTo>
                  <a:lnTo>
                    <a:pt x="1211564" y="512592"/>
                  </a:lnTo>
                  <a:cubicBezTo>
                    <a:pt x="1211564" y="545124"/>
                    <a:pt x="1185192" y="571496"/>
                    <a:pt x="1152660" y="571496"/>
                  </a:cubicBezTo>
                  <a:lnTo>
                    <a:pt x="58904" y="571496"/>
                  </a:lnTo>
                  <a:cubicBezTo>
                    <a:pt x="26372" y="571496"/>
                    <a:pt x="0" y="545124"/>
                    <a:pt x="0" y="512592"/>
                  </a:cubicBezTo>
                  <a:lnTo>
                    <a:pt x="0" y="58904"/>
                  </a:lnTo>
                  <a:cubicBezTo>
                    <a:pt x="0" y="26372"/>
                    <a:pt x="26372" y="0"/>
                    <a:pt x="58904" y="0"/>
                  </a:cubicBezTo>
                  <a:close/>
                </a:path>
              </a:pathLst>
            </a:custGeom>
            <a:solidFill>
              <a:srgbClr val="FFFFFF"/>
            </a:solidFill>
          </p:spPr>
        </p:sp>
        <p:sp>
          <p:nvSpPr>
            <p:cNvPr id="5" name="TextBox 5"/>
            <p:cNvSpPr txBox="1"/>
            <p:nvPr/>
          </p:nvSpPr>
          <p:spPr>
            <a:xfrm>
              <a:off x="0" y="-47625"/>
              <a:ext cx="1211564" cy="619121"/>
            </a:xfrm>
            <a:prstGeom prst="rect">
              <a:avLst/>
            </a:prstGeom>
          </p:spPr>
          <p:txBody>
            <a:bodyPr lIns="50800" tIns="50800" rIns="50800" bIns="50800" rtlCol="0" anchor="ctr"/>
            <a:lstStyle/>
            <a:p>
              <a:pPr algn="ctr">
                <a:lnSpc>
                  <a:spcPts val="2659"/>
                </a:lnSpc>
              </a:pPr>
              <a:endParaRPr/>
            </a:p>
          </p:txBody>
        </p:sp>
      </p:grpSp>
      <p:sp>
        <p:nvSpPr>
          <p:cNvPr id="6" name="Freeform 6"/>
          <p:cNvSpPr/>
          <p:nvPr/>
        </p:nvSpPr>
        <p:spPr>
          <a:xfrm>
            <a:off x="15865573" y="8617875"/>
            <a:ext cx="1987012" cy="1495841"/>
          </a:xfrm>
          <a:custGeom>
            <a:avLst/>
            <a:gdLst/>
            <a:ahLst/>
            <a:cxnLst/>
            <a:rect l="l" t="t" r="r" b="b"/>
            <a:pathLst>
              <a:path w="1987012" h="1495841">
                <a:moveTo>
                  <a:pt x="0" y="0"/>
                </a:moveTo>
                <a:lnTo>
                  <a:pt x="1987013" y="0"/>
                </a:lnTo>
                <a:lnTo>
                  <a:pt x="1987013" y="1495840"/>
                </a:lnTo>
                <a:lnTo>
                  <a:pt x="0" y="1495840"/>
                </a:lnTo>
                <a:lnTo>
                  <a:pt x="0" y="0"/>
                </a:lnTo>
                <a:close/>
              </a:path>
            </a:pathLst>
          </a:custGeom>
          <a:blipFill>
            <a:blip r:embed="rId2"/>
            <a:stretch>
              <a:fillRect/>
            </a:stretch>
          </a:blipFill>
        </p:spPr>
      </p:sp>
      <p:sp>
        <p:nvSpPr>
          <p:cNvPr id="7" name="Freeform 7"/>
          <p:cNvSpPr/>
          <p:nvPr/>
        </p:nvSpPr>
        <p:spPr>
          <a:xfrm>
            <a:off x="14204877" y="8535226"/>
            <a:ext cx="1503719" cy="1578489"/>
          </a:xfrm>
          <a:custGeom>
            <a:avLst/>
            <a:gdLst/>
            <a:ahLst/>
            <a:cxnLst/>
            <a:rect l="l" t="t" r="r" b="b"/>
            <a:pathLst>
              <a:path w="1503719" h="1578489">
                <a:moveTo>
                  <a:pt x="0" y="0"/>
                </a:moveTo>
                <a:lnTo>
                  <a:pt x="1503718" y="0"/>
                </a:lnTo>
                <a:lnTo>
                  <a:pt x="1503718" y="1578489"/>
                </a:lnTo>
                <a:lnTo>
                  <a:pt x="0" y="1578489"/>
                </a:lnTo>
                <a:lnTo>
                  <a:pt x="0" y="0"/>
                </a:lnTo>
                <a:close/>
              </a:path>
            </a:pathLst>
          </a:custGeom>
          <a:blipFill>
            <a:blip r:embed="rId3"/>
            <a:stretch>
              <a:fillRect/>
            </a:stretch>
          </a:blipFill>
        </p:spPr>
      </p:sp>
      <p:sp>
        <p:nvSpPr>
          <p:cNvPr id="8" name="TextBox 8"/>
          <p:cNvSpPr txBox="1"/>
          <p:nvPr/>
        </p:nvSpPr>
        <p:spPr>
          <a:xfrm>
            <a:off x="2683768" y="3154484"/>
            <a:ext cx="14941222" cy="3868367"/>
          </a:xfrm>
          <a:prstGeom prst="rect">
            <a:avLst/>
          </a:prstGeom>
        </p:spPr>
        <p:txBody>
          <a:bodyPr lIns="0" tIns="0" rIns="0" bIns="0" rtlCol="0" anchor="t">
            <a:spAutoFit/>
          </a:bodyPr>
          <a:lstStyle/>
          <a:p>
            <a:pPr algn="l">
              <a:lnSpc>
                <a:spcPts val="10306"/>
              </a:lnSpc>
            </a:pPr>
            <a:r>
              <a:rPr lang="en-US" sz="7361" b="1" dirty="0">
                <a:solidFill>
                  <a:srgbClr val="FE6C39"/>
                </a:solidFill>
                <a:latin typeface="Roboto Condensed Bold"/>
                <a:ea typeface="Roboto Condensed Bold"/>
                <a:cs typeface="Roboto Condensed Bold"/>
                <a:sym typeface="Roboto Condensed Bold"/>
              </a:rPr>
              <a:t>УРОК 4: </a:t>
            </a:r>
            <a:r>
              <a:rPr lang="ru-RU" sz="7361" b="1" dirty="0">
                <a:solidFill>
                  <a:srgbClr val="FE6C39"/>
                </a:solidFill>
                <a:latin typeface="Roboto Condensed Bold"/>
                <a:ea typeface="Roboto Condensed Bold"/>
                <a:cs typeface="Roboto Condensed Bold"/>
                <a:sym typeface="Roboto Condensed Bold"/>
              </a:rPr>
              <a:t>ПОДАЛЬШИЙ ДОГЛЯД ТА ОЦІНКА/УПРАВЛІННЯ ПОБІЧНИМИ ЕФЕКТАМИ</a:t>
            </a:r>
            <a:endParaRPr lang="en-US" sz="7361" b="1" dirty="0">
              <a:solidFill>
                <a:srgbClr val="FE6C39"/>
              </a:solidFill>
              <a:latin typeface="Roboto Condensed Bold"/>
              <a:ea typeface="Roboto Condensed Bold"/>
              <a:cs typeface="Roboto Condensed Bold"/>
              <a:sym typeface="Roboto Condensed Bold"/>
            </a:endParaRPr>
          </a:p>
        </p:txBody>
      </p:sp>
      <p:sp>
        <p:nvSpPr>
          <p:cNvPr id="9" name="Freeform 9"/>
          <p:cNvSpPr/>
          <p:nvPr/>
        </p:nvSpPr>
        <p:spPr>
          <a:xfrm rot="-10800000">
            <a:off x="122349" y="5167067"/>
            <a:ext cx="6178082" cy="5900068"/>
          </a:xfrm>
          <a:custGeom>
            <a:avLst/>
            <a:gdLst/>
            <a:ahLst/>
            <a:cxnLst/>
            <a:rect l="l" t="t" r="r" b="b"/>
            <a:pathLst>
              <a:path w="6178082" h="5900068">
                <a:moveTo>
                  <a:pt x="0" y="0"/>
                </a:moveTo>
                <a:lnTo>
                  <a:pt x="6178082" y="0"/>
                </a:lnTo>
                <a:lnTo>
                  <a:pt x="6178082" y="5900068"/>
                </a:lnTo>
                <a:lnTo>
                  <a:pt x="0" y="5900068"/>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847993" y="782439"/>
            <a:ext cx="12874532" cy="2596865"/>
          </a:xfrm>
          <a:prstGeom prst="rect">
            <a:avLst/>
          </a:prstGeom>
        </p:spPr>
        <p:txBody>
          <a:bodyPr wrap="square" lIns="0" tIns="0" rIns="0" bIns="0" rtlCol="0" anchor="t">
            <a:spAutoFit/>
          </a:bodyPr>
          <a:lstStyle/>
          <a:p>
            <a:pPr algn="l">
              <a:lnSpc>
                <a:spcPts val="7042"/>
              </a:lnSpc>
            </a:pPr>
            <a:r>
              <a:rPr lang="en-US" sz="4000" b="1" dirty="0" err="1">
                <a:solidFill>
                  <a:srgbClr val="000000"/>
                </a:solidFill>
                <a:latin typeface="Roboto Condensed Bold"/>
                <a:ea typeface="Roboto Condensed Bold"/>
                <a:cs typeface="Roboto Condensed Bold"/>
                <a:sym typeface="Roboto Condensed Bold"/>
              </a:rPr>
              <a:t>Клієнти</a:t>
            </a:r>
            <a:r>
              <a:rPr lang="en-US" sz="4000" b="1" dirty="0">
                <a:solidFill>
                  <a:srgbClr val="000000"/>
                </a:solidFill>
                <a:latin typeface="Roboto Condensed Bold"/>
                <a:ea typeface="Roboto Condensed Bold"/>
                <a:cs typeface="Roboto Condensed Bold"/>
                <a:sym typeface="Roboto Condensed Bold"/>
              </a:rPr>
              <a:t>, </a:t>
            </a:r>
            <a:r>
              <a:rPr lang="en-US" sz="4000" b="1" dirty="0" err="1">
                <a:solidFill>
                  <a:srgbClr val="000000"/>
                </a:solidFill>
                <a:latin typeface="Roboto Condensed Bold"/>
                <a:ea typeface="Roboto Condensed Bold"/>
                <a:cs typeface="Roboto Condensed Bold"/>
                <a:sym typeface="Roboto Condensed Bold"/>
              </a:rPr>
              <a:t>які</a:t>
            </a:r>
            <a:r>
              <a:rPr lang="en-US" sz="4000" b="1" dirty="0">
                <a:solidFill>
                  <a:srgbClr val="000000"/>
                </a:solidFill>
                <a:latin typeface="Roboto Condensed Bold"/>
                <a:ea typeface="Roboto Condensed Bold"/>
                <a:cs typeface="Roboto Condensed Bold"/>
                <a:sym typeface="Roboto Condensed Bold"/>
              </a:rPr>
              <a:t> </a:t>
            </a:r>
            <a:r>
              <a:rPr lang="en-US" sz="4000" b="1" dirty="0" err="1">
                <a:solidFill>
                  <a:srgbClr val="000000"/>
                </a:solidFill>
                <a:latin typeface="Roboto Condensed Bold"/>
                <a:ea typeface="Roboto Condensed Bold"/>
                <a:cs typeface="Roboto Condensed Bold"/>
                <a:sym typeface="Roboto Condensed Bold"/>
              </a:rPr>
              <a:t>вчасно</a:t>
            </a:r>
            <a:r>
              <a:rPr lang="en-US" sz="4000" b="1" dirty="0">
                <a:solidFill>
                  <a:srgbClr val="000000"/>
                </a:solidFill>
                <a:latin typeface="Roboto Condensed Bold"/>
                <a:ea typeface="Roboto Condensed Bold"/>
                <a:cs typeface="Roboto Condensed Bold"/>
                <a:sym typeface="Roboto Condensed Bold"/>
              </a:rPr>
              <a:t> </a:t>
            </a:r>
            <a:r>
              <a:rPr lang="en-US" sz="4000" b="1" dirty="0" err="1">
                <a:solidFill>
                  <a:srgbClr val="000000"/>
                </a:solidFill>
                <a:latin typeface="Roboto Condensed Bold"/>
                <a:ea typeface="Roboto Condensed Bold"/>
                <a:cs typeface="Roboto Condensed Bold"/>
                <a:sym typeface="Roboto Condensed Bold"/>
              </a:rPr>
              <a:t>повертаються</a:t>
            </a:r>
            <a:r>
              <a:rPr lang="en-US" sz="4000" b="1" dirty="0">
                <a:solidFill>
                  <a:srgbClr val="000000"/>
                </a:solidFill>
                <a:latin typeface="Roboto Condensed Bold"/>
                <a:ea typeface="Roboto Condensed Bold"/>
                <a:cs typeface="Roboto Condensed Bold"/>
                <a:sym typeface="Roboto Condensed Bold"/>
              </a:rPr>
              <a:t> </a:t>
            </a:r>
            <a:r>
              <a:rPr lang="en-US" sz="4000" b="1" dirty="0" err="1">
                <a:solidFill>
                  <a:srgbClr val="000000"/>
                </a:solidFill>
                <a:latin typeface="Roboto Condensed Bold"/>
                <a:ea typeface="Roboto Condensed Bold"/>
                <a:cs typeface="Roboto Condensed Bold"/>
                <a:sym typeface="Roboto Condensed Bold"/>
              </a:rPr>
              <a:t>для</a:t>
            </a:r>
            <a:r>
              <a:rPr lang="en-US" sz="4000" b="1" dirty="0">
                <a:solidFill>
                  <a:srgbClr val="000000"/>
                </a:solidFill>
                <a:latin typeface="Roboto Condensed Bold"/>
                <a:ea typeface="Roboto Condensed Bold"/>
                <a:cs typeface="Roboto Condensed Bold"/>
                <a:sym typeface="Roboto Condensed Bold"/>
              </a:rPr>
              <a:t> </a:t>
            </a:r>
            <a:r>
              <a:rPr lang="en-US" sz="4000" b="1" dirty="0" err="1">
                <a:solidFill>
                  <a:srgbClr val="000000"/>
                </a:solidFill>
                <a:latin typeface="Roboto Condensed Bold"/>
                <a:ea typeface="Roboto Condensed Bold"/>
                <a:cs typeface="Roboto Condensed Bold"/>
                <a:sym typeface="Roboto Condensed Bold"/>
              </a:rPr>
              <a:t>повторної</a:t>
            </a:r>
            <a:r>
              <a:rPr lang="en-US" sz="4000" b="1" dirty="0">
                <a:solidFill>
                  <a:srgbClr val="000000"/>
                </a:solidFill>
                <a:latin typeface="Roboto Condensed Bold"/>
                <a:ea typeface="Roboto Condensed Bold"/>
                <a:cs typeface="Roboto Condensed Bold"/>
                <a:sym typeface="Roboto Condensed Bold"/>
              </a:rPr>
              <a:t> </a:t>
            </a:r>
            <a:r>
              <a:rPr lang="en-US" sz="4000" b="1" dirty="0" err="1">
                <a:solidFill>
                  <a:srgbClr val="000000"/>
                </a:solidFill>
                <a:latin typeface="Roboto Condensed Bold"/>
                <a:ea typeface="Roboto Condensed Bold"/>
                <a:cs typeface="Roboto Condensed Bold"/>
                <a:sym typeface="Roboto Condensed Bold"/>
              </a:rPr>
              <a:t>ін'єкції</a:t>
            </a:r>
            <a:r>
              <a:rPr lang="en-US" sz="4000" b="1" dirty="0">
                <a:solidFill>
                  <a:srgbClr val="000000"/>
                </a:solidFill>
                <a:latin typeface="Roboto Condensed Bold"/>
                <a:ea typeface="Roboto Condensed Bold"/>
                <a:cs typeface="Roboto Condensed Bold"/>
                <a:sym typeface="Roboto Condensed Bold"/>
              </a:rPr>
              <a:t> CAB-LA </a:t>
            </a:r>
            <a:r>
              <a:rPr lang="en-US" sz="4000" b="1" dirty="0" err="1">
                <a:solidFill>
                  <a:srgbClr val="000000"/>
                </a:solidFill>
                <a:latin typeface="Roboto Condensed Bold"/>
                <a:ea typeface="Roboto Condensed Bold"/>
                <a:cs typeface="Roboto Condensed Bold"/>
                <a:sym typeface="Roboto Condensed Bold"/>
              </a:rPr>
              <a:t>або</a:t>
            </a:r>
            <a:r>
              <a:rPr lang="en-US" sz="4000" b="1" dirty="0">
                <a:solidFill>
                  <a:srgbClr val="000000"/>
                </a:solidFill>
                <a:latin typeface="Roboto Condensed Bold"/>
                <a:ea typeface="Roboto Condensed Bold"/>
                <a:cs typeface="Roboto Condensed Bold"/>
                <a:sym typeface="Roboto Condensed Bold"/>
              </a:rPr>
              <a:t> LEN, </a:t>
            </a:r>
            <a:r>
              <a:rPr lang="en-US" sz="4000" b="1" dirty="0" err="1">
                <a:solidFill>
                  <a:srgbClr val="000000"/>
                </a:solidFill>
                <a:latin typeface="Roboto Condensed Bold"/>
                <a:ea typeface="Roboto Condensed Bold"/>
                <a:cs typeface="Roboto Condensed Bold"/>
                <a:sym typeface="Roboto Condensed Bold"/>
              </a:rPr>
              <a:t>вважаються</a:t>
            </a:r>
            <a:r>
              <a:rPr lang="en-US" sz="4000" b="1" dirty="0">
                <a:solidFill>
                  <a:srgbClr val="000000"/>
                </a:solidFill>
                <a:latin typeface="Roboto Condensed Bold"/>
                <a:ea typeface="Roboto Condensed Bold"/>
                <a:cs typeface="Roboto Condensed Bold"/>
                <a:sym typeface="Roboto Condensed Bold"/>
              </a:rPr>
              <a:t> </a:t>
            </a:r>
            <a:r>
              <a:rPr lang="en-US" sz="4000" b="1" dirty="0" err="1">
                <a:solidFill>
                  <a:srgbClr val="000000"/>
                </a:solidFill>
                <a:latin typeface="Roboto Condensed Bold"/>
                <a:ea typeface="Roboto Condensed Bold"/>
                <a:cs typeface="Roboto Condensed Bold"/>
                <a:sym typeface="Roboto Condensed Bold"/>
              </a:rPr>
              <a:t>такими</a:t>
            </a:r>
            <a:r>
              <a:rPr lang="en-US" sz="4000" b="1" dirty="0">
                <a:solidFill>
                  <a:srgbClr val="000000"/>
                </a:solidFill>
                <a:latin typeface="Roboto Condensed Bold"/>
                <a:ea typeface="Roboto Condensed Bold"/>
                <a:cs typeface="Roboto Condensed Bold"/>
                <a:sym typeface="Roboto Condensed Bold"/>
              </a:rPr>
              <a:t>, </a:t>
            </a:r>
            <a:r>
              <a:rPr lang="en-US" sz="4000" b="1" dirty="0" err="1">
                <a:solidFill>
                  <a:srgbClr val="000000"/>
                </a:solidFill>
                <a:latin typeface="Roboto Condensed Bold"/>
                <a:ea typeface="Roboto Condensed Bold"/>
                <a:cs typeface="Roboto Condensed Bold"/>
                <a:sym typeface="Roboto Condensed Bold"/>
              </a:rPr>
              <a:t>що</a:t>
            </a:r>
            <a:r>
              <a:rPr lang="en-US" sz="4000" b="1" dirty="0">
                <a:solidFill>
                  <a:srgbClr val="000000"/>
                </a:solidFill>
                <a:latin typeface="Roboto Condensed Bold"/>
                <a:ea typeface="Roboto Condensed Bold"/>
                <a:cs typeface="Roboto Condensed Bold"/>
                <a:sym typeface="Roboto Condensed Bold"/>
              </a:rPr>
              <a:t> </a:t>
            </a:r>
            <a:r>
              <a:rPr lang="en-US" sz="4000" b="1" dirty="0" err="1">
                <a:solidFill>
                  <a:srgbClr val="000000"/>
                </a:solidFill>
                <a:latin typeface="Roboto Condensed Bold"/>
                <a:ea typeface="Roboto Condensed Bold"/>
                <a:cs typeface="Roboto Condensed Bold"/>
                <a:sym typeface="Roboto Condensed Bold"/>
              </a:rPr>
              <a:t>ефективно</a:t>
            </a:r>
            <a:r>
              <a:rPr lang="en-US" sz="4000" b="1" dirty="0">
                <a:solidFill>
                  <a:srgbClr val="000000"/>
                </a:solidFill>
                <a:latin typeface="Roboto Condensed Bold"/>
                <a:ea typeface="Roboto Condensed Bold"/>
                <a:cs typeface="Roboto Condensed Bold"/>
                <a:sym typeface="Roboto Condensed Bold"/>
              </a:rPr>
              <a:t> </a:t>
            </a:r>
            <a:r>
              <a:rPr lang="en-US" sz="4000" b="1" dirty="0" err="1">
                <a:solidFill>
                  <a:srgbClr val="000000"/>
                </a:solidFill>
                <a:latin typeface="Roboto Condensed Bold"/>
                <a:ea typeface="Roboto Condensed Bold"/>
                <a:cs typeface="Roboto Condensed Bold"/>
                <a:sym typeface="Roboto Condensed Bold"/>
              </a:rPr>
              <a:t>використовують</a:t>
            </a:r>
            <a:r>
              <a:rPr lang="en-US" sz="4000" b="1" dirty="0">
                <a:solidFill>
                  <a:srgbClr val="000000"/>
                </a:solidFill>
                <a:latin typeface="Roboto Condensed Bold"/>
                <a:ea typeface="Roboto Condensed Bold"/>
                <a:cs typeface="Roboto Condensed Bold"/>
                <a:sym typeface="Roboto Condensed Bold"/>
              </a:rPr>
              <a:t> </a:t>
            </a:r>
            <a:r>
              <a:rPr lang="uk-UA" sz="4000" b="1" dirty="0">
                <a:solidFill>
                  <a:srgbClr val="000000"/>
                </a:solidFill>
                <a:latin typeface="Roboto Condensed Bold"/>
                <a:ea typeface="Roboto Condensed Bold"/>
                <a:cs typeface="Roboto Condensed Bold"/>
                <a:sym typeface="Roboto Condensed Bold"/>
              </a:rPr>
              <a:t>ДКП</a:t>
            </a:r>
            <a:r>
              <a:rPr lang="en-US" sz="4000" b="1" dirty="0">
                <a:solidFill>
                  <a:srgbClr val="000000"/>
                </a:solidFill>
                <a:latin typeface="Roboto Condensed Bold"/>
                <a:ea typeface="Roboto Condensed Bold"/>
                <a:cs typeface="Roboto Condensed Bold"/>
                <a:sym typeface="Roboto Condensed Bold"/>
              </a:rPr>
              <a:t> (</a:t>
            </a:r>
            <a:r>
              <a:rPr lang="en-US" sz="4000" b="1" dirty="0" err="1">
                <a:solidFill>
                  <a:srgbClr val="000000"/>
                </a:solidFill>
                <a:latin typeface="Roboto Condensed Bold"/>
                <a:ea typeface="Roboto Condensed Bold"/>
                <a:cs typeface="Roboto Condensed Bold"/>
                <a:sym typeface="Roboto Condensed Bold"/>
              </a:rPr>
              <a:t>відповідно</a:t>
            </a:r>
            <a:r>
              <a:rPr lang="en-US" sz="4000" b="1" dirty="0">
                <a:solidFill>
                  <a:srgbClr val="000000"/>
                </a:solidFill>
                <a:latin typeface="Roboto Condensed Bold"/>
                <a:ea typeface="Roboto Condensed Bold"/>
                <a:cs typeface="Roboto Condensed Bold"/>
                <a:sym typeface="Roboto Condensed Bold"/>
              </a:rPr>
              <a:t> </a:t>
            </a:r>
            <a:r>
              <a:rPr lang="en-US" sz="4000" b="1" dirty="0" err="1">
                <a:solidFill>
                  <a:srgbClr val="000000"/>
                </a:solidFill>
                <a:latin typeface="Roboto Condensed Bold"/>
                <a:ea typeface="Roboto Condensed Bold"/>
                <a:cs typeface="Roboto Condensed Bold"/>
                <a:sym typeface="Roboto Condensed Bold"/>
              </a:rPr>
              <a:t>до</a:t>
            </a:r>
            <a:r>
              <a:rPr lang="en-US" sz="4000" b="1" dirty="0">
                <a:solidFill>
                  <a:srgbClr val="000000"/>
                </a:solidFill>
                <a:latin typeface="Roboto Condensed Bold"/>
                <a:ea typeface="Roboto Condensed Bold"/>
                <a:cs typeface="Roboto Condensed Bold"/>
                <a:sym typeface="Roboto Condensed Bold"/>
              </a:rPr>
              <a:t> </a:t>
            </a:r>
            <a:r>
              <a:rPr lang="en-US" sz="4000" b="1" dirty="0" err="1">
                <a:solidFill>
                  <a:srgbClr val="000000"/>
                </a:solidFill>
                <a:latin typeface="Roboto Condensed Bold"/>
                <a:ea typeface="Roboto Condensed Bold"/>
                <a:cs typeface="Roboto Condensed Bold"/>
                <a:sym typeface="Roboto Condensed Bold"/>
              </a:rPr>
              <a:t>інструкцій</a:t>
            </a:r>
            <a:r>
              <a:rPr lang="en-US" sz="4000" b="1" dirty="0">
                <a:solidFill>
                  <a:srgbClr val="000000"/>
                </a:solidFill>
                <a:latin typeface="Roboto Condensed Bold"/>
                <a:ea typeface="Roboto Condensed Bold"/>
                <a:cs typeface="Roboto Condensed Bold"/>
                <a:sym typeface="Roboto Condensed Bold"/>
              </a:rPr>
              <a:t>).</a:t>
            </a:r>
          </a:p>
        </p:txBody>
      </p:sp>
      <p:sp>
        <p:nvSpPr>
          <p:cNvPr id="3" name="TextBox 3"/>
          <p:cNvSpPr txBox="1"/>
          <p:nvPr/>
        </p:nvSpPr>
        <p:spPr>
          <a:xfrm>
            <a:off x="779125" y="4289554"/>
            <a:ext cx="11163609" cy="4633641"/>
          </a:xfrm>
          <a:prstGeom prst="rect">
            <a:avLst/>
          </a:prstGeom>
        </p:spPr>
        <p:txBody>
          <a:bodyPr lIns="0" tIns="0" rIns="0" bIns="0" rtlCol="0" anchor="t">
            <a:spAutoFit/>
          </a:bodyPr>
          <a:lstStyle/>
          <a:p>
            <a:pPr algn="l">
              <a:lnSpc>
                <a:spcPts val="5249"/>
              </a:lnSpc>
              <a:spcBef>
                <a:spcPct val="0"/>
              </a:spcBef>
            </a:pPr>
            <a:r>
              <a:rPr lang="en-US" sz="4000" dirty="0" err="1">
                <a:solidFill>
                  <a:srgbClr val="000000"/>
                </a:solidFill>
                <a:latin typeface="Open Sans"/>
                <a:ea typeface="Open Sans"/>
                <a:cs typeface="Open Sans"/>
                <a:sym typeface="Open Sans"/>
              </a:rPr>
              <a:t>Постачальники</a:t>
            </a:r>
            <a:r>
              <a:rPr lang="en-US" sz="4000" dirty="0">
                <a:solidFill>
                  <a:srgbClr val="000000"/>
                </a:solidFill>
                <a:latin typeface="Open Sans"/>
                <a:ea typeface="Open Sans"/>
                <a:cs typeface="Open Sans"/>
                <a:sym typeface="Open Sans"/>
              </a:rPr>
              <a:t> </a:t>
            </a:r>
            <a:r>
              <a:rPr lang="en-US" sz="4000" dirty="0" err="1">
                <a:solidFill>
                  <a:srgbClr val="000000"/>
                </a:solidFill>
                <a:latin typeface="Open Sans"/>
                <a:ea typeface="Open Sans"/>
                <a:cs typeface="Open Sans"/>
                <a:sym typeface="Open Sans"/>
              </a:rPr>
              <a:t>послуг</a:t>
            </a:r>
            <a:r>
              <a:rPr lang="en-US" sz="4000" dirty="0">
                <a:solidFill>
                  <a:srgbClr val="000000"/>
                </a:solidFill>
                <a:latin typeface="Open Sans"/>
                <a:ea typeface="Open Sans"/>
                <a:cs typeface="Open Sans"/>
                <a:sym typeface="Open Sans"/>
              </a:rPr>
              <a:t> </a:t>
            </a:r>
            <a:r>
              <a:rPr lang="en-US" sz="4000" dirty="0" err="1">
                <a:solidFill>
                  <a:srgbClr val="000000"/>
                </a:solidFill>
                <a:latin typeface="Open Sans"/>
                <a:ea typeface="Open Sans"/>
                <a:cs typeface="Open Sans"/>
                <a:sym typeface="Open Sans"/>
              </a:rPr>
              <a:t>повинні</a:t>
            </a:r>
            <a:r>
              <a:rPr lang="en-US" sz="4000" dirty="0">
                <a:solidFill>
                  <a:srgbClr val="000000"/>
                </a:solidFill>
                <a:latin typeface="Open Sans"/>
                <a:ea typeface="Open Sans"/>
                <a:cs typeface="Open Sans"/>
                <a:sym typeface="Open Sans"/>
              </a:rPr>
              <a:t> </a:t>
            </a:r>
            <a:r>
              <a:rPr lang="en-US" sz="4000" dirty="0" err="1">
                <a:solidFill>
                  <a:srgbClr val="000000"/>
                </a:solidFill>
                <a:latin typeface="Open Sans"/>
                <a:ea typeface="Open Sans"/>
                <a:cs typeface="Open Sans"/>
                <a:sym typeface="Open Sans"/>
              </a:rPr>
              <a:t>мати</a:t>
            </a:r>
            <a:r>
              <a:rPr lang="en-US" sz="4000" dirty="0">
                <a:solidFill>
                  <a:srgbClr val="000000"/>
                </a:solidFill>
                <a:latin typeface="Open Sans"/>
                <a:ea typeface="Open Sans"/>
                <a:cs typeface="Open Sans"/>
                <a:sym typeface="Open Sans"/>
              </a:rPr>
              <a:t> </a:t>
            </a:r>
            <a:r>
              <a:rPr lang="en-US" sz="4000" dirty="0" err="1">
                <a:solidFill>
                  <a:srgbClr val="000000"/>
                </a:solidFill>
                <a:latin typeface="Open Sans"/>
                <a:ea typeface="Open Sans"/>
                <a:cs typeface="Open Sans"/>
                <a:sym typeface="Open Sans"/>
              </a:rPr>
              <a:t>можливість</a:t>
            </a:r>
            <a:r>
              <a:rPr lang="en-US" sz="4000" dirty="0">
                <a:solidFill>
                  <a:srgbClr val="000000"/>
                </a:solidFill>
                <a:latin typeface="Open Sans"/>
                <a:ea typeface="Open Sans"/>
                <a:cs typeface="Open Sans"/>
                <a:sym typeface="Open Sans"/>
              </a:rPr>
              <a:t> </a:t>
            </a:r>
            <a:r>
              <a:rPr lang="en-US" sz="4000" dirty="0" err="1">
                <a:solidFill>
                  <a:srgbClr val="000000"/>
                </a:solidFill>
                <a:latin typeface="Open Sans"/>
                <a:ea typeface="Open Sans"/>
                <a:cs typeface="Open Sans"/>
                <a:sym typeface="Open Sans"/>
              </a:rPr>
              <a:t>легко</a:t>
            </a:r>
            <a:r>
              <a:rPr lang="en-US" sz="4000" dirty="0">
                <a:solidFill>
                  <a:srgbClr val="000000"/>
                </a:solidFill>
                <a:latin typeface="Open Sans"/>
                <a:ea typeface="Open Sans"/>
                <a:cs typeface="Open Sans"/>
                <a:sym typeface="Open Sans"/>
              </a:rPr>
              <a:t> </a:t>
            </a:r>
            <a:r>
              <a:rPr lang="en-US" sz="4000" dirty="0" err="1">
                <a:solidFill>
                  <a:srgbClr val="000000"/>
                </a:solidFill>
                <a:latin typeface="Open Sans"/>
                <a:ea typeface="Open Sans"/>
                <a:cs typeface="Open Sans"/>
                <a:sym typeface="Open Sans"/>
              </a:rPr>
              <a:t>перевірити</a:t>
            </a:r>
            <a:r>
              <a:rPr lang="en-US" sz="4000" dirty="0">
                <a:solidFill>
                  <a:srgbClr val="000000"/>
                </a:solidFill>
                <a:latin typeface="Open Sans"/>
                <a:ea typeface="Open Sans"/>
                <a:cs typeface="Open Sans"/>
                <a:sym typeface="Open Sans"/>
              </a:rPr>
              <a:t> </a:t>
            </a:r>
            <a:r>
              <a:rPr lang="en-US" sz="4000" dirty="0" err="1">
                <a:solidFill>
                  <a:srgbClr val="000000"/>
                </a:solidFill>
                <a:latin typeface="Open Sans"/>
                <a:ea typeface="Open Sans"/>
                <a:cs typeface="Open Sans"/>
                <a:sym typeface="Open Sans"/>
              </a:rPr>
              <a:t>дату</a:t>
            </a:r>
            <a:r>
              <a:rPr lang="en-US" sz="4000" dirty="0">
                <a:solidFill>
                  <a:srgbClr val="000000"/>
                </a:solidFill>
                <a:latin typeface="Open Sans"/>
                <a:ea typeface="Open Sans"/>
                <a:cs typeface="Open Sans"/>
                <a:sym typeface="Open Sans"/>
              </a:rPr>
              <a:t> </a:t>
            </a:r>
            <a:r>
              <a:rPr lang="en-US" sz="4000" dirty="0" err="1">
                <a:solidFill>
                  <a:srgbClr val="000000"/>
                </a:solidFill>
                <a:latin typeface="Open Sans"/>
                <a:ea typeface="Open Sans"/>
                <a:cs typeface="Open Sans"/>
                <a:sym typeface="Open Sans"/>
              </a:rPr>
              <a:t>останньої</a:t>
            </a:r>
            <a:r>
              <a:rPr lang="en-US" sz="4000" dirty="0">
                <a:solidFill>
                  <a:srgbClr val="000000"/>
                </a:solidFill>
                <a:latin typeface="Open Sans"/>
                <a:ea typeface="Open Sans"/>
                <a:cs typeface="Open Sans"/>
                <a:sym typeface="Open Sans"/>
              </a:rPr>
              <a:t> </a:t>
            </a:r>
            <a:r>
              <a:rPr lang="en-US" sz="4000" dirty="0" err="1">
                <a:solidFill>
                  <a:srgbClr val="000000"/>
                </a:solidFill>
                <a:latin typeface="Open Sans"/>
                <a:ea typeface="Open Sans"/>
                <a:cs typeface="Open Sans"/>
                <a:sym typeface="Open Sans"/>
              </a:rPr>
              <a:t>ін'єкції</a:t>
            </a:r>
            <a:r>
              <a:rPr lang="en-US" sz="4000" dirty="0">
                <a:solidFill>
                  <a:srgbClr val="000000"/>
                </a:solidFill>
                <a:latin typeface="Open Sans"/>
                <a:ea typeface="Open Sans"/>
                <a:cs typeface="Open Sans"/>
                <a:sym typeface="Open Sans"/>
              </a:rPr>
              <a:t>, </a:t>
            </a:r>
            <a:r>
              <a:rPr lang="en-US" sz="4000" dirty="0" err="1">
                <a:solidFill>
                  <a:srgbClr val="000000"/>
                </a:solidFill>
                <a:latin typeface="Open Sans"/>
                <a:ea typeface="Open Sans"/>
                <a:cs typeface="Open Sans"/>
                <a:sym typeface="Open Sans"/>
              </a:rPr>
              <a:t>щоб</a:t>
            </a:r>
            <a:r>
              <a:rPr lang="en-US" sz="4000" dirty="0">
                <a:solidFill>
                  <a:srgbClr val="000000"/>
                </a:solidFill>
                <a:latin typeface="Open Sans"/>
                <a:ea typeface="Open Sans"/>
                <a:cs typeface="Open Sans"/>
                <a:sym typeface="Open Sans"/>
              </a:rPr>
              <a:t> </a:t>
            </a:r>
            <a:r>
              <a:rPr lang="en-US" sz="4000" dirty="0" err="1">
                <a:solidFill>
                  <a:srgbClr val="000000"/>
                </a:solidFill>
                <a:latin typeface="Open Sans"/>
                <a:ea typeface="Open Sans"/>
                <a:cs typeface="Open Sans"/>
                <a:sym typeface="Open Sans"/>
              </a:rPr>
              <a:t>визначити</a:t>
            </a:r>
            <a:r>
              <a:rPr lang="en-US" sz="4000" dirty="0">
                <a:solidFill>
                  <a:srgbClr val="000000"/>
                </a:solidFill>
                <a:latin typeface="Open Sans"/>
                <a:ea typeface="Open Sans"/>
                <a:cs typeface="Open Sans"/>
                <a:sym typeface="Open Sans"/>
              </a:rPr>
              <a:t>, </a:t>
            </a:r>
            <a:r>
              <a:rPr lang="en-US" sz="4000" dirty="0" err="1">
                <a:solidFill>
                  <a:srgbClr val="000000"/>
                </a:solidFill>
                <a:latin typeface="Open Sans"/>
                <a:ea typeface="Open Sans"/>
                <a:cs typeface="Open Sans"/>
                <a:sym typeface="Open Sans"/>
              </a:rPr>
              <a:t>чи</a:t>
            </a:r>
            <a:r>
              <a:rPr lang="en-US" sz="4000" dirty="0">
                <a:solidFill>
                  <a:srgbClr val="000000"/>
                </a:solidFill>
                <a:latin typeface="Open Sans"/>
                <a:ea typeface="Open Sans"/>
                <a:cs typeface="Open Sans"/>
                <a:sym typeface="Open Sans"/>
              </a:rPr>
              <a:t> </a:t>
            </a:r>
            <a:r>
              <a:rPr lang="en-US" sz="4000" dirty="0" err="1">
                <a:solidFill>
                  <a:srgbClr val="000000"/>
                </a:solidFill>
                <a:latin typeface="Open Sans"/>
                <a:ea typeface="Open Sans"/>
                <a:cs typeface="Open Sans"/>
                <a:sym typeface="Open Sans"/>
              </a:rPr>
              <a:t>клієнт</a:t>
            </a:r>
            <a:r>
              <a:rPr lang="en-US" sz="4000" dirty="0">
                <a:solidFill>
                  <a:srgbClr val="000000"/>
                </a:solidFill>
                <a:latin typeface="Open Sans"/>
                <a:ea typeface="Open Sans"/>
                <a:cs typeface="Open Sans"/>
                <a:sym typeface="Open Sans"/>
              </a:rPr>
              <a:t> </a:t>
            </a:r>
            <a:r>
              <a:rPr lang="en-US" sz="4000" dirty="0" err="1">
                <a:solidFill>
                  <a:srgbClr val="000000"/>
                </a:solidFill>
                <a:latin typeface="Open Sans"/>
                <a:ea typeface="Open Sans"/>
                <a:cs typeface="Open Sans"/>
                <a:sym typeface="Open Sans"/>
              </a:rPr>
              <a:t>повернувся</a:t>
            </a:r>
            <a:r>
              <a:rPr lang="en-US" sz="4000" dirty="0">
                <a:solidFill>
                  <a:srgbClr val="000000"/>
                </a:solidFill>
                <a:latin typeface="Open Sans"/>
                <a:ea typeface="Open Sans"/>
                <a:cs typeface="Open Sans"/>
                <a:sym typeface="Open Sans"/>
              </a:rPr>
              <a:t> </a:t>
            </a:r>
            <a:r>
              <a:rPr lang="en-US" sz="4000" dirty="0" err="1">
                <a:solidFill>
                  <a:srgbClr val="000000"/>
                </a:solidFill>
                <a:latin typeface="Open Sans"/>
                <a:ea typeface="Open Sans"/>
                <a:cs typeface="Open Sans"/>
                <a:sym typeface="Open Sans"/>
              </a:rPr>
              <a:t>із</a:t>
            </a:r>
            <a:r>
              <a:rPr lang="en-US" sz="4000" dirty="0">
                <a:solidFill>
                  <a:srgbClr val="000000"/>
                </a:solidFill>
                <a:latin typeface="Open Sans"/>
                <a:ea typeface="Open Sans"/>
                <a:cs typeface="Open Sans"/>
                <a:sym typeface="Open Sans"/>
              </a:rPr>
              <a:t> </a:t>
            </a:r>
            <a:r>
              <a:rPr lang="en-US" sz="4000" dirty="0" err="1">
                <a:solidFill>
                  <a:srgbClr val="000000"/>
                </a:solidFill>
                <a:latin typeface="Open Sans"/>
                <a:ea typeface="Open Sans"/>
                <a:cs typeface="Open Sans"/>
                <a:sym typeface="Open Sans"/>
              </a:rPr>
              <a:t>запізненням</a:t>
            </a:r>
            <a:r>
              <a:rPr lang="en-US" sz="4000" dirty="0">
                <a:solidFill>
                  <a:srgbClr val="000000"/>
                </a:solidFill>
                <a:latin typeface="Open Sans"/>
                <a:ea typeface="Open Sans"/>
                <a:cs typeface="Open Sans"/>
                <a:sym typeface="Open Sans"/>
              </a:rPr>
              <a:t> (</a:t>
            </a:r>
            <a:r>
              <a:rPr lang="en-US" sz="4000" dirty="0" err="1">
                <a:solidFill>
                  <a:srgbClr val="000000"/>
                </a:solidFill>
                <a:latin typeface="Open Sans"/>
                <a:ea typeface="Open Sans"/>
                <a:cs typeface="Open Sans"/>
                <a:sym typeface="Open Sans"/>
              </a:rPr>
              <a:t>також</a:t>
            </a:r>
            <a:r>
              <a:rPr lang="en-US" sz="4000" dirty="0">
                <a:solidFill>
                  <a:srgbClr val="000000"/>
                </a:solidFill>
                <a:latin typeface="Open Sans"/>
                <a:ea typeface="Open Sans"/>
                <a:cs typeface="Open Sans"/>
                <a:sym typeface="Open Sans"/>
              </a:rPr>
              <a:t> </a:t>
            </a:r>
            <a:r>
              <a:rPr lang="en-US" sz="4000" dirty="0" err="1">
                <a:solidFill>
                  <a:srgbClr val="000000"/>
                </a:solidFill>
                <a:latin typeface="Open Sans"/>
                <a:ea typeface="Open Sans"/>
                <a:cs typeface="Open Sans"/>
                <a:sym typeface="Open Sans"/>
              </a:rPr>
              <a:t>називається</a:t>
            </a:r>
            <a:r>
              <a:rPr lang="en-US" sz="4000" dirty="0">
                <a:solidFill>
                  <a:srgbClr val="000000"/>
                </a:solidFill>
                <a:latin typeface="Open Sans"/>
                <a:ea typeface="Open Sans"/>
                <a:cs typeface="Open Sans"/>
                <a:sym typeface="Open Sans"/>
              </a:rPr>
              <a:t> </a:t>
            </a:r>
            <a:r>
              <a:rPr lang="en-US" sz="4000" dirty="0" err="1">
                <a:solidFill>
                  <a:srgbClr val="000000"/>
                </a:solidFill>
                <a:latin typeface="Open Sans"/>
                <a:ea typeface="Open Sans"/>
                <a:cs typeface="Open Sans"/>
                <a:sym typeface="Open Sans"/>
              </a:rPr>
              <a:t>затримкою</a:t>
            </a:r>
            <a:r>
              <a:rPr lang="en-US" sz="4000" dirty="0">
                <a:solidFill>
                  <a:srgbClr val="000000"/>
                </a:solidFill>
                <a:latin typeface="Open Sans"/>
                <a:ea typeface="Open Sans"/>
                <a:cs typeface="Open Sans"/>
                <a:sym typeface="Open Sans"/>
              </a:rPr>
              <a:t> </a:t>
            </a:r>
            <a:r>
              <a:rPr lang="en-US" sz="4000" dirty="0" err="1">
                <a:solidFill>
                  <a:srgbClr val="000000"/>
                </a:solidFill>
                <a:latin typeface="Open Sans"/>
                <a:ea typeface="Open Sans"/>
                <a:cs typeface="Open Sans"/>
                <a:sym typeface="Open Sans"/>
              </a:rPr>
              <a:t>повернення</a:t>
            </a:r>
            <a:r>
              <a:rPr lang="en-US" sz="4000" dirty="0">
                <a:solidFill>
                  <a:srgbClr val="000000"/>
                </a:solidFill>
                <a:latin typeface="Open Sans"/>
                <a:ea typeface="Open Sans"/>
                <a:cs typeface="Open Sans"/>
                <a:sym typeface="Open Sans"/>
              </a:rPr>
              <a:t> </a:t>
            </a:r>
            <a:r>
              <a:rPr lang="en-US" sz="4000" dirty="0" err="1">
                <a:solidFill>
                  <a:srgbClr val="000000"/>
                </a:solidFill>
                <a:latin typeface="Open Sans"/>
                <a:ea typeface="Open Sans"/>
                <a:cs typeface="Open Sans"/>
                <a:sym typeface="Open Sans"/>
              </a:rPr>
              <a:t>та</a:t>
            </a:r>
            <a:r>
              <a:rPr lang="en-US" sz="4000" dirty="0">
                <a:solidFill>
                  <a:srgbClr val="000000"/>
                </a:solidFill>
                <a:latin typeface="Open Sans"/>
                <a:ea typeface="Open Sans"/>
                <a:cs typeface="Open Sans"/>
                <a:sym typeface="Open Sans"/>
              </a:rPr>
              <a:t> </a:t>
            </a:r>
            <a:r>
              <a:rPr lang="en-US" sz="4000" dirty="0" err="1">
                <a:solidFill>
                  <a:srgbClr val="000000"/>
                </a:solidFill>
                <a:latin typeface="Open Sans"/>
                <a:ea typeface="Open Sans"/>
                <a:cs typeface="Open Sans"/>
                <a:sym typeface="Open Sans"/>
              </a:rPr>
              <a:t>відхиленням</a:t>
            </a:r>
            <a:r>
              <a:rPr lang="en-US" sz="4000" dirty="0">
                <a:solidFill>
                  <a:srgbClr val="000000"/>
                </a:solidFill>
                <a:latin typeface="Open Sans"/>
                <a:ea typeface="Open Sans"/>
                <a:cs typeface="Open Sans"/>
                <a:sym typeface="Open Sans"/>
              </a:rPr>
              <a:t> </a:t>
            </a:r>
            <a:r>
              <a:rPr lang="en-US" sz="4000" dirty="0" err="1">
                <a:solidFill>
                  <a:srgbClr val="000000"/>
                </a:solidFill>
                <a:latin typeface="Open Sans"/>
                <a:ea typeface="Open Sans"/>
                <a:cs typeface="Open Sans"/>
                <a:sym typeface="Open Sans"/>
              </a:rPr>
              <a:t>від</a:t>
            </a:r>
            <a:r>
              <a:rPr lang="en-US" sz="4000" dirty="0">
                <a:solidFill>
                  <a:srgbClr val="000000"/>
                </a:solidFill>
                <a:latin typeface="Open Sans"/>
                <a:ea typeface="Open Sans"/>
                <a:cs typeface="Open Sans"/>
                <a:sym typeface="Open Sans"/>
              </a:rPr>
              <a:t> </a:t>
            </a:r>
            <a:r>
              <a:rPr lang="en-US" sz="4000" dirty="0" err="1">
                <a:solidFill>
                  <a:srgbClr val="000000"/>
                </a:solidFill>
                <a:latin typeface="Open Sans"/>
                <a:ea typeface="Open Sans"/>
                <a:cs typeface="Open Sans"/>
                <a:sym typeface="Open Sans"/>
              </a:rPr>
              <a:t>використання</a:t>
            </a:r>
            <a:r>
              <a:rPr lang="en-US" sz="4000" dirty="0">
                <a:solidFill>
                  <a:srgbClr val="000000"/>
                </a:solidFill>
                <a:latin typeface="Open Sans"/>
                <a:ea typeface="Open Sans"/>
                <a:cs typeface="Open Sans"/>
                <a:sym typeface="Open Sans"/>
              </a:rPr>
              <a:t>) </a:t>
            </a:r>
            <a:r>
              <a:rPr lang="en-US" sz="4000" dirty="0" err="1">
                <a:solidFill>
                  <a:srgbClr val="000000"/>
                </a:solidFill>
                <a:latin typeface="Open Sans"/>
                <a:ea typeface="Open Sans"/>
                <a:cs typeface="Open Sans"/>
                <a:sym typeface="Open Sans"/>
              </a:rPr>
              <a:t>для</a:t>
            </a:r>
            <a:r>
              <a:rPr lang="en-US" sz="4000" dirty="0">
                <a:solidFill>
                  <a:srgbClr val="000000"/>
                </a:solidFill>
                <a:latin typeface="Open Sans"/>
                <a:ea typeface="Open Sans"/>
                <a:cs typeface="Open Sans"/>
                <a:sym typeface="Open Sans"/>
              </a:rPr>
              <a:t> </a:t>
            </a:r>
            <a:r>
              <a:rPr lang="en-US" sz="4000" dirty="0" err="1">
                <a:solidFill>
                  <a:srgbClr val="000000"/>
                </a:solidFill>
                <a:latin typeface="Open Sans"/>
                <a:ea typeface="Open Sans"/>
                <a:cs typeface="Open Sans"/>
                <a:sym typeface="Open Sans"/>
              </a:rPr>
              <a:t>повторної</a:t>
            </a:r>
            <a:r>
              <a:rPr lang="en-US" sz="4000" dirty="0">
                <a:solidFill>
                  <a:srgbClr val="000000"/>
                </a:solidFill>
                <a:latin typeface="Open Sans"/>
                <a:ea typeface="Open Sans"/>
                <a:cs typeface="Open Sans"/>
                <a:sym typeface="Open Sans"/>
              </a:rPr>
              <a:t> </a:t>
            </a:r>
            <a:r>
              <a:rPr lang="en-US" sz="4000" dirty="0" err="1">
                <a:solidFill>
                  <a:srgbClr val="000000"/>
                </a:solidFill>
                <a:latin typeface="Open Sans"/>
                <a:ea typeface="Open Sans"/>
                <a:cs typeface="Open Sans"/>
                <a:sym typeface="Open Sans"/>
              </a:rPr>
              <a:t>ін'єкції</a:t>
            </a:r>
            <a:r>
              <a:rPr lang="en-US" sz="4000" dirty="0">
                <a:solidFill>
                  <a:srgbClr val="000000"/>
                </a:solidFill>
                <a:latin typeface="Open Sans"/>
                <a:ea typeface="Open Sans"/>
                <a:cs typeface="Open Sans"/>
                <a:sym typeface="Open Sans"/>
              </a:rPr>
              <a:t> CAB-LA </a:t>
            </a:r>
            <a:r>
              <a:rPr lang="en-US" sz="4000" dirty="0" err="1">
                <a:solidFill>
                  <a:srgbClr val="000000"/>
                </a:solidFill>
                <a:latin typeface="Open Sans"/>
                <a:ea typeface="Open Sans"/>
                <a:cs typeface="Open Sans"/>
                <a:sym typeface="Open Sans"/>
              </a:rPr>
              <a:t>або</a:t>
            </a:r>
            <a:r>
              <a:rPr lang="en-US" sz="4000" dirty="0">
                <a:solidFill>
                  <a:srgbClr val="000000"/>
                </a:solidFill>
                <a:latin typeface="Open Sans"/>
                <a:ea typeface="Open Sans"/>
                <a:cs typeface="Open Sans"/>
                <a:sym typeface="Open Sans"/>
              </a:rPr>
              <a:t> LEN.</a:t>
            </a:r>
          </a:p>
        </p:txBody>
      </p:sp>
      <p:grpSp>
        <p:nvGrpSpPr>
          <p:cNvPr id="4" name="Group 4"/>
          <p:cNvGrpSpPr/>
          <p:nvPr/>
        </p:nvGrpSpPr>
        <p:grpSpPr>
          <a:xfrm>
            <a:off x="13315262" y="1028700"/>
            <a:ext cx="4197926" cy="4119152"/>
            <a:chOff x="0" y="0"/>
            <a:chExt cx="5597235" cy="5492203"/>
          </a:xfrm>
        </p:grpSpPr>
        <p:sp>
          <p:nvSpPr>
            <p:cNvPr id="5" name="Freeform 5"/>
            <p:cNvSpPr/>
            <p:nvPr/>
          </p:nvSpPr>
          <p:spPr>
            <a:xfrm rot="-1423675">
              <a:off x="643758" y="693597"/>
              <a:ext cx="4309720" cy="4105008"/>
            </a:xfrm>
            <a:custGeom>
              <a:avLst/>
              <a:gdLst/>
              <a:ahLst/>
              <a:cxnLst/>
              <a:rect l="l" t="t" r="r" b="b"/>
              <a:pathLst>
                <a:path w="4309720" h="4105008">
                  <a:moveTo>
                    <a:pt x="0" y="0"/>
                  </a:moveTo>
                  <a:lnTo>
                    <a:pt x="4309719" y="0"/>
                  </a:lnTo>
                  <a:lnTo>
                    <a:pt x="4309719" y="4105008"/>
                  </a:lnTo>
                  <a:lnTo>
                    <a:pt x="0" y="410500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6" name="Freeform 6"/>
            <p:cNvSpPr/>
            <p:nvPr/>
          </p:nvSpPr>
          <p:spPr>
            <a:xfrm rot="-10800000">
              <a:off x="1364453" y="1176818"/>
              <a:ext cx="2868328" cy="2890003"/>
            </a:xfrm>
            <a:custGeom>
              <a:avLst/>
              <a:gdLst/>
              <a:ahLst/>
              <a:cxnLst/>
              <a:rect l="l" t="t" r="r" b="b"/>
              <a:pathLst>
                <a:path w="2868328" h="2890003">
                  <a:moveTo>
                    <a:pt x="0" y="0"/>
                  </a:moveTo>
                  <a:lnTo>
                    <a:pt x="2868328" y="0"/>
                  </a:lnTo>
                  <a:lnTo>
                    <a:pt x="2868328" y="2890003"/>
                  </a:lnTo>
                  <a:lnTo>
                    <a:pt x="0" y="289000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7" name="TextBox 7"/>
            <p:cNvSpPr txBox="1"/>
            <p:nvPr/>
          </p:nvSpPr>
          <p:spPr>
            <a:xfrm>
              <a:off x="2501366" y="2175512"/>
              <a:ext cx="909980" cy="376301"/>
            </a:xfrm>
            <a:prstGeom prst="rect">
              <a:avLst/>
            </a:prstGeom>
          </p:spPr>
          <p:txBody>
            <a:bodyPr lIns="0" tIns="0" rIns="0" bIns="0" rtlCol="0" anchor="t">
              <a:spAutoFit/>
            </a:bodyPr>
            <a:lstStyle/>
            <a:p>
              <a:pPr algn="ctr">
                <a:lnSpc>
                  <a:spcPts val="2234"/>
                </a:lnSpc>
              </a:pPr>
              <a:r>
                <a:rPr lang="en-US" sz="1595">
                  <a:solidFill>
                    <a:srgbClr val="A93291"/>
                  </a:solidFill>
                  <a:latin typeface="Aloja"/>
                  <a:ea typeface="Aloja"/>
                  <a:cs typeface="Aloja"/>
                  <a:sym typeface="Aloja"/>
                </a:rPr>
                <a:t>C</a:t>
              </a:r>
            </a:p>
          </p:txBody>
        </p:sp>
      </p:grpSp>
      <p:sp>
        <p:nvSpPr>
          <p:cNvPr id="8" name="Freeform 8"/>
          <p:cNvSpPr/>
          <p:nvPr/>
        </p:nvSpPr>
        <p:spPr>
          <a:xfrm rot="-8984890">
            <a:off x="13677619" y="5607695"/>
            <a:ext cx="3292247" cy="3135865"/>
          </a:xfrm>
          <a:custGeom>
            <a:avLst/>
            <a:gdLst/>
            <a:ahLst/>
            <a:cxnLst/>
            <a:rect l="l" t="t" r="r" b="b"/>
            <a:pathLst>
              <a:path w="3292247" h="3135865">
                <a:moveTo>
                  <a:pt x="0" y="0"/>
                </a:moveTo>
                <a:lnTo>
                  <a:pt x="3292247" y="0"/>
                </a:lnTo>
                <a:lnTo>
                  <a:pt x="3292247" y="3135865"/>
                </a:lnTo>
                <a:lnTo>
                  <a:pt x="0" y="3135865"/>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grpSp>
        <p:nvGrpSpPr>
          <p:cNvPr id="9" name="Group 9"/>
          <p:cNvGrpSpPr/>
          <p:nvPr/>
        </p:nvGrpSpPr>
        <p:grpSpPr>
          <a:xfrm>
            <a:off x="14089544" y="5762985"/>
            <a:ext cx="2499368" cy="2797112"/>
            <a:chOff x="0" y="0"/>
            <a:chExt cx="3332491" cy="3729482"/>
          </a:xfrm>
        </p:grpSpPr>
        <p:sp>
          <p:nvSpPr>
            <p:cNvPr id="10" name="Freeform 10"/>
            <p:cNvSpPr/>
            <p:nvPr/>
          </p:nvSpPr>
          <p:spPr>
            <a:xfrm rot="-10800000" flipH="1">
              <a:off x="0" y="1006187"/>
              <a:ext cx="2702871" cy="2723296"/>
            </a:xfrm>
            <a:custGeom>
              <a:avLst/>
              <a:gdLst/>
              <a:ahLst/>
              <a:cxnLst/>
              <a:rect l="l" t="t" r="r" b="b"/>
              <a:pathLst>
                <a:path w="2702871" h="2723296">
                  <a:moveTo>
                    <a:pt x="2702871" y="0"/>
                  </a:moveTo>
                  <a:lnTo>
                    <a:pt x="0" y="0"/>
                  </a:lnTo>
                  <a:lnTo>
                    <a:pt x="0" y="2723295"/>
                  </a:lnTo>
                  <a:lnTo>
                    <a:pt x="2702871" y="2723295"/>
                  </a:lnTo>
                  <a:lnTo>
                    <a:pt x="2702871"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11" name="TextBox 11"/>
            <p:cNvSpPr txBox="1"/>
            <p:nvPr/>
          </p:nvSpPr>
          <p:spPr>
            <a:xfrm>
              <a:off x="750589" y="1880612"/>
              <a:ext cx="857488" cy="487222"/>
            </a:xfrm>
            <a:prstGeom prst="rect">
              <a:avLst/>
            </a:prstGeom>
          </p:spPr>
          <p:txBody>
            <a:bodyPr lIns="0" tIns="0" rIns="0" bIns="0" rtlCol="0" anchor="t">
              <a:spAutoFit/>
            </a:bodyPr>
            <a:lstStyle/>
            <a:p>
              <a:pPr algn="ctr">
                <a:lnSpc>
                  <a:spcPts val="3048"/>
                </a:lnSpc>
              </a:pPr>
              <a:r>
                <a:rPr lang="en-US" sz="2177">
                  <a:solidFill>
                    <a:srgbClr val="F36B2B"/>
                  </a:solidFill>
                  <a:latin typeface="Bobby Jones Condensed Soft"/>
                  <a:ea typeface="Bobby Jones Condensed Soft"/>
                  <a:cs typeface="Bobby Jones Condensed Soft"/>
                  <a:sym typeface="Bobby Jones Condensed Soft"/>
                </a:rPr>
                <a:t>L</a:t>
              </a:r>
            </a:p>
          </p:txBody>
        </p:sp>
        <p:sp>
          <p:nvSpPr>
            <p:cNvPr id="12" name="Freeform 12"/>
            <p:cNvSpPr/>
            <p:nvPr/>
          </p:nvSpPr>
          <p:spPr>
            <a:xfrm rot="9001455">
              <a:off x="1431510" y="333068"/>
              <a:ext cx="1547624" cy="1828802"/>
            </a:xfrm>
            <a:custGeom>
              <a:avLst/>
              <a:gdLst/>
              <a:ahLst/>
              <a:cxnLst/>
              <a:rect l="l" t="t" r="r" b="b"/>
              <a:pathLst>
                <a:path w="1547624" h="1828802">
                  <a:moveTo>
                    <a:pt x="0" y="0"/>
                  </a:moveTo>
                  <a:lnTo>
                    <a:pt x="1547624" y="0"/>
                  </a:lnTo>
                  <a:lnTo>
                    <a:pt x="1547624" y="1828802"/>
                  </a:lnTo>
                  <a:lnTo>
                    <a:pt x="0" y="182880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sp>
        <p:sp>
          <p:nvSpPr>
            <p:cNvPr id="13" name="Freeform 13"/>
            <p:cNvSpPr/>
            <p:nvPr/>
          </p:nvSpPr>
          <p:spPr>
            <a:xfrm rot="-8500143">
              <a:off x="1745609" y="112282"/>
              <a:ext cx="684386" cy="927334"/>
            </a:xfrm>
            <a:custGeom>
              <a:avLst/>
              <a:gdLst/>
              <a:ahLst/>
              <a:cxnLst/>
              <a:rect l="l" t="t" r="r" b="b"/>
              <a:pathLst>
                <a:path w="684386" h="927334">
                  <a:moveTo>
                    <a:pt x="0" y="0"/>
                  </a:moveTo>
                  <a:lnTo>
                    <a:pt x="684387" y="0"/>
                  </a:lnTo>
                  <a:lnTo>
                    <a:pt x="684387" y="927334"/>
                  </a:lnTo>
                  <a:lnTo>
                    <a:pt x="0" y="927334"/>
                  </a:lnTo>
                  <a:lnTo>
                    <a:pt x="0" y="0"/>
                  </a:lnTo>
                  <a:close/>
                </a:path>
              </a:pathLst>
            </a:custGeom>
            <a:blipFill>
              <a:blip r:embed="rId10">
                <a:extLst>
                  <a:ext uri="{96DAC541-7B7A-43D3-8B79-37D633B846F1}">
                    <asvg:svgBlip xmlns:asvg="http://schemas.microsoft.com/office/drawing/2016/SVG/main" r:embed="rId11"/>
                  </a:ext>
                </a:extLst>
              </a:blip>
              <a:stretch>
                <a:fillRect l="-117708" t="-89863"/>
              </a:stretch>
            </a:blipFill>
          </p:spPr>
        </p:sp>
      </p:gr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671150" y="542883"/>
            <a:ext cx="16407437" cy="866859"/>
          </a:xfrm>
          <a:prstGeom prst="rect">
            <a:avLst/>
          </a:prstGeom>
        </p:spPr>
        <p:txBody>
          <a:bodyPr lIns="0" tIns="0" rIns="0" bIns="0" rtlCol="0" anchor="t">
            <a:spAutoFit/>
          </a:bodyPr>
          <a:lstStyle/>
          <a:p>
            <a:pPr algn="l">
              <a:lnSpc>
                <a:spcPts val="7042"/>
              </a:lnSpc>
            </a:pPr>
            <a:r>
              <a:rPr lang="en-US" sz="5030" b="1" dirty="0" err="1">
                <a:solidFill>
                  <a:srgbClr val="000000"/>
                </a:solidFill>
                <a:latin typeface="Roboto Condensed Bold"/>
                <a:ea typeface="Roboto Condensed Bold"/>
                <a:cs typeface="Roboto Condensed Bold"/>
                <a:sym typeface="Roboto Condensed Bold"/>
              </a:rPr>
              <a:t>Що</a:t>
            </a:r>
            <a:r>
              <a:rPr lang="en-US" sz="5030" b="1" dirty="0">
                <a:solidFill>
                  <a:srgbClr val="000000"/>
                </a:solidFill>
                <a:latin typeface="Roboto Condensed Bold"/>
                <a:ea typeface="Roboto Condensed Bold"/>
                <a:cs typeface="Roboto Condensed Bold"/>
                <a:sym typeface="Roboto Condensed Bold"/>
              </a:rPr>
              <a:t> </a:t>
            </a:r>
            <a:r>
              <a:rPr lang="en-US" sz="5030" b="1" dirty="0" err="1">
                <a:solidFill>
                  <a:srgbClr val="000000"/>
                </a:solidFill>
                <a:latin typeface="Roboto Condensed Bold"/>
                <a:ea typeface="Roboto Condensed Bold"/>
                <a:cs typeface="Roboto Condensed Bold"/>
                <a:sym typeface="Roboto Condensed Bold"/>
              </a:rPr>
              <a:t>таке</a:t>
            </a:r>
            <a:r>
              <a:rPr lang="en-US" sz="5030" b="1" dirty="0">
                <a:solidFill>
                  <a:srgbClr val="000000"/>
                </a:solidFill>
                <a:latin typeface="Roboto Condensed Bold"/>
                <a:ea typeface="Roboto Condensed Bold"/>
                <a:cs typeface="Roboto Condensed Bold"/>
                <a:sym typeface="Roboto Condensed Bold"/>
              </a:rPr>
              <a:t> «</a:t>
            </a:r>
            <a:r>
              <a:rPr lang="en-US" sz="5030" b="1" dirty="0" err="1">
                <a:solidFill>
                  <a:srgbClr val="000000"/>
                </a:solidFill>
                <a:latin typeface="Roboto Condensed Bold"/>
                <a:ea typeface="Roboto Condensed Bold"/>
                <a:cs typeface="Roboto Condensed Bold"/>
                <a:sym typeface="Roboto Condensed Bold"/>
              </a:rPr>
              <a:t>істотне</a:t>
            </a:r>
            <a:r>
              <a:rPr lang="en-US" sz="5030" b="1" dirty="0">
                <a:solidFill>
                  <a:srgbClr val="000000"/>
                </a:solidFill>
                <a:latin typeface="Roboto Condensed Bold"/>
                <a:ea typeface="Roboto Condensed Bold"/>
                <a:cs typeface="Roboto Condensed Bold"/>
                <a:sym typeface="Roboto Condensed Bold"/>
              </a:rPr>
              <a:t>» </a:t>
            </a:r>
            <a:r>
              <a:rPr lang="en-US" sz="5030" b="1" dirty="0" err="1">
                <a:solidFill>
                  <a:srgbClr val="000000"/>
                </a:solidFill>
                <a:latin typeface="Roboto Condensed Bold"/>
                <a:ea typeface="Roboto Condensed Bold"/>
                <a:cs typeface="Roboto Condensed Bold"/>
                <a:sym typeface="Roboto Condensed Bold"/>
              </a:rPr>
              <a:t>відхилення</a:t>
            </a:r>
            <a:r>
              <a:rPr lang="en-US" sz="5030" b="1" dirty="0">
                <a:solidFill>
                  <a:srgbClr val="000000"/>
                </a:solidFill>
                <a:latin typeface="Roboto Condensed Bold"/>
                <a:ea typeface="Roboto Condensed Bold"/>
                <a:cs typeface="Roboto Condensed Bold"/>
                <a:sym typeface="Roboto Condensed Bold"/>
              </a:rPr>
              <a:t> у </a:t>
            </a:r>
            <a:r>
              <a:rPr lang="en-US" sz="5030" b="1" dirty="0" err="1">
                <a:solidFill>
                  <a:srgbClr val="000000"/>
                </a:solidFill>
                <a:latin typeface="Roboto Condensed Bold"/>
                <a:ea typeface="Roboto Condensed Bold"/>
                <a:cs typeface="Roboto Condensed Bold"/>
                <a:sym typeface="Roboto Condensed Bold"/>
              </a:rPr>
              <a:t>застосуванні</a:t>
            </a:r>
            <a:r>
              <a:rPr lang="en-US" sz="5030" b="1" dirty="0">
                <a:solidFill>
                  <a:srgbClr val="000000"/>
                </a:solidFill>
                <a:latin typeface="Roboto Condensed Bold"/>
                <a:ea typeface="Roboto Condensed Bold"/>
                <a:cs typeface="Roboto Condensed Bold"/>
                <a:sym typeface="Roboto Condensed Bold"/>
              </a:rPr>
              <a:t> </a:t>
            </a:r>
            <a:r>
              <a:rPr lang="uk-UA" sz="5030" b="1" dirty="0">
                <a:solidFill>
                  <a:srgbClr val="000000"/>
                </a:solidFill>
                <a:latin typeface="Roboto Condensed Bold"/>
                <a:ea typeface="Roboto Condensed Bold"/>
                <a:cs typeface="Roboto Condensed Bold"/>
                <a:sym typeface="Roboto Condensed Bold"/>
              </a:rPr>
              <a:t>ДКП</a:t>
            </a:r>
            <a:r>
              <a:rPr lang="en-US" sz="5030" b="1" dirty="0">
                <a:solidFill>
                  <a:srgbClr val="000000"/>
                </a:solidFill>
                <a:latin typeface="Roboto Condensed Bold"/>
                <a:ea typeface="Roboto Condensed Bold"/>
                <a:cs typeface="Roboto Condensed Bold"/>
                <a:sym typeface="Roboto Condensed Bold"/>
              </a:rPr>
              <a:t>?</a:t>
            </a:r>
          </a:p>
        </p:txBody>
      </p:sp>
      <p:sp>
        <p:nvSpPr>
          <p:cNvPr id="3" name="TextBox 3"/>
          <p:cNvSpPr txBox="1"/>
          <p:nvPr/>
        </p:nvSpPr>
        <p:spPr>
          <a:xfrm>
            <a:off x="864114" y="2187853"/>
            <a:ext cx="16214473" cy="2710935"/>
          </a:xfrm>
          <a:prstGeom prst="rect">
            <a:avLst/>
          </a:prstGeom>
        </p:spPr>
        <p:txBody>
          <a:bodyPr lIns="0" tIns="0" rIns="0" bIns="0" rtlCol="0" anchor="t">
            <a:spAutoFit/>
          </a:bodyPr>
          <a:lstStyle/>
          <a:p>
            <a:pPr algn="just">
              <a:lnSpc>
                <a:spcPct val="150000"/>
              </a:lnSpc>
              <a:spcBef>
                <a:spcPct val="0"/>
              </a:spcBef>
            </a:pPr>
            <a:r>
              <a:rPr lang="en-US" sz="2400" dirty="0" err="1">
                <a:solidFill>
                  <a:srgbClr val="000000"/>
                </a:solidFill>
                <a:latin typeface="Open Sans"/>
                <a:ea typeface="Open Sans"/>
                <a:cs typeface="Open Sans"/>
                <a:sym typeface="Open Sans"/>
              </a:rPr>
              <a:t>Для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ін'єкційних</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препаратів</a:t>
            </a:r>
            <a:r>
              <a:rPr lang="en-US" sz="2400" dirty="0">
                <a:solidFill>
                  <a:srgbClr val="000000"/>
                </a:solidFill>
                <a:latin typeface="Open Sans"/>
                <a:ea typeface="Open Sans"/>
                <a:cs typeface="Open Sans"/>
                <a:sym typeface="Open Sans"/>
              </a:rPr>
              <a:t> </a:t>
            </a:r>
            <a:r>
              <a:rPr lang="uk-UA" sz="2400" dirty="0">
                <a:solidFill>
                  <a:srgbClr val="000000"/>
                </a:solidFill>
                <a:latin typeface="Open Sans"/>
                <a:ea typeface="Open Sans"/>
                <a:cs typeface="Open Sans"/>
                <a:sym typeface="Open Sans"/>
              </a:rPr>
              <a:t>ДКП</a:t>
            </a:r>
            <a:r>
              <a:rPr lang="en-US" sz="2400" dirty="0">
                <a:solidFill>
                  <a:srgbClr val="000000"/>
                </a:solidFill>
                <a:latin typeface="Open Sans"/>
                <a:ea typeface="Open Sans"/>
                <a:cs typeface="Open Sans"/>
                <a:sym typeface="Open Sans"/>
              </a:rPr>
              <a:t> (CAB-LA </a:t>
            </a:r>
            <a:r>
              <a:rPr lang="en-US" sz="2400" dirty="0" err="1">
                <a:solidFill>
                  <a:srgbClr val="000000"/>
                </a:solidFill>
                <a:latin typeface="Open Sans"/>
                <a:ea typeface="Open Sans"/>
                <a:cs typeface="Open Sans"/>
                <a:sym typeface="Open Sans"/>
              </a:rPr>
              <a:t>та</a:t>
            </a:r>
            <a:r>
              <a:rPr lang="en-US" sz="2400" dirty="0">
                <a:solidFill>
                  <a:srgbClr val="000000"/>
                </a:solidFill>
                <a:latin typeface="Open Sans"/>
                <a:ea typeface="Open Sans"/>
                <a:cs typeface="Open Sans"/>
                <a:sym typeface="Open Sans"/>
              </a:rPr>
              <a:t> LEN) </a:t>
            </a:r>
            <a:r>
              <a:rPr lang="en-US" sz="2400" dirty="0" err="1">
                <a:solidFill>
                  <a:srgbClr val="000000"/>
                </a:solidFill>
                <a:latin typeface="Open Sans"/>
                <a:ea typeface="Open Sans"/>
                <a:cs typeface="Open Sans"/>
                <a:sym typeface="Open Sans"/>
              </a:rPr>
              <a:t>значні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відхилення</a:t>
            </a:r>
            <a:r>
              <a:rPr lang="en-US" sz="2400" dirty="0">
                <a:solidFill>
                  <a:srgbClr val="000000"/>
                </a:solidFill>
                <a:latin typeface="Open Sans"/>
                <a:ea typeface="Open Sans"/>
                <a:cs typeface="Open Sans"/>
                <a:sym typeface="Open Sans"/>
              </a:rPr>
              <a:t>/</a:t>
            </a:r>
            <a:r>
              <a:rPr lang="en-US" sz="2400" dirty="0" err="1">
                <a:solidFill>
                  <a:srgbClr val="000000"/>
                </a:solidFill>
                <a:latin typeface="Open Sans"/>
                <a:ea typeface="Open Sans"/>
                <a:cs typeface="Open Sans"/>
                <a:sym typeface="Open Sans"/>
              </a:rPr>
              <a:t>затримки</a:t>
            </a:r>
            <a:r>
              <a:rPr lang="en-US" sz="2400" dirty="0">
                <a:solidFill>
                  <a:srgbClr val="000000"/>
                </a:solidFill>
                <a:latin typeface="Open Sans"/>
                <a:ea typeface="Open Sans"/>
                <a:cs typeface="Open Sans"/>
                <a:sym typeface="Open Sans"/>
              </a:rPr>
              <a:t> у </a:t>
            </a:r>
            <a:r>
              <a:rPr lang="en-US" sz="2400" dirty="0" err="1">
                <a:solidFill>
                  <a:srgbClr val="000000"/>
                </a:solidFill>
                <a:latin typeface="Open Sans"/>
                <a:ea typeface="Open Sans"/>
                <a:cs typeface="Open Sans"/>
                <a:sym typeface="Open Sans"/>
              </a:rPr>
              <a:t>використанні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повторному</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введенні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чітко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визначені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проте</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для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пероральних</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препаратів</a:t>
            </a:r>
            <a:r>
              <a:rPr lang="en-US" sz="2400" dirty="0">
                <a:solidFill>
                  <a:srgbClr val="000000"/>
                </a:solidFill>
                <a:latin typeface="Open Sans"/>
                <a:ea typeface="Open Sans"/>
                <a:cs typeface="Open Sans"/>
                <a:sym typeface="Open Sans"/>
              </a:rPr>
              <a:t> </a:t>
            </a:r>
            <a:r>
              <a:rPr lang="uk-UA" sz="2400" dirty="0">
                <a:solidFill>
                  <a:srgbClr val="000000"/>
                </a:solidFill>
                <a:latin typeface="Open Sans"/>
                <a:ea typeface="Open Sans"/>
                <a:cs typeface="Open Sans"/>
                <a:sym typeface="Open Sans"/>
              </a:rPr>
              <a:t>ДКП</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на</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основі</a:t>
            </a:r>
            <a:r>
              <a:rPr lang="en-US" sz="2400" dirty="0">
                <a:solidFill>
                  <a:srgbClr val="000000"/>
                </a:solidFill>
                <a:latin typeface="Open Sans"/>
                <a:ea typeface="Open Sans"/>
                <a:cs typeface="Open Sans"/>
                <a:sym typeface="Open Sans"/>
              </a:rPr>
              <a:t> TDF </a:t>
            </a:r>
            <a:r>
              <a:rPr lang="en-US" sz="2400" dirty="0" err="1">
                <a:solidFill>
                  <a:srgbClr val="000000"/>
                </a:solidFill>
                <a:latin typeface="Open Sans"/>
                <a:ea typeface="Open Sans"/>
                <a:cs typeface="Open Sans"/>
                <a:sym typeface="Open Sans"/>
              </a:rPr>
              <a:t>та</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для</a:t>
            </a:r>
            <a:r>
              <a:rPr lang="en-US" sz="2400" dirty="0">
                <a:solidFill>
                  <a:srgbClr val="000000"/>
                </a:solidFill>
                <a:latin typeface="Open Sans"/>
                <a:ea typeface="Open Sans"/>
                <a:cs typeface="Open Sans"/>
                <a:sym typeface="Open Sans"/>
              </a:rPr>
              <a:t> DVR </a:t>
            </a:r>
            <a:r>
              <a:rPr lang="en-US" sz="2400" dirty="0" err="1">
                <a:solidFill>
                  <a:srgbClr val="000000"/>
                </a:solidFill>
                <a:latin typeface="Open Sans"/>
                <a:ea typeface="Open Sans"/>
                <a:cs typeface="Open Sans"/>
                <a:sym typeface="Open Sans"/>
              </a:rPr>
              <a:t>однозначної</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відповіді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на</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це</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питання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немає</a:t>
            </a:r>
            <a:r>
              <a:rPr lang="en-US" sz="2400" dirty="0">
                <a:solidFill>
                  <a:srgbClr val="000000"/>
                </a:solidFill>
                <a:latin typeface="Open Sans"/>
                <a:ea typeface="Open Sans"/>
                <a:cs typeface="Open Sans"/>
                <a:sym typeface="Open Sans"/>
              </a:rPr>
              <a:t>.</a:t>
            </a:r>
          </a:p>
          <a:p>
            <a:pPr algn="just">
              <a:lnSpc>
                <a:spcPct val="150000"/>
              </a:lnSpc>
              <a:spcBef>
                <a:spcPct val="0"/>
              </a:spcBef>
            </a:pPr>
            <a:r>
              <a:rPr lang="en-US" sz="2400" b="1" dirty="0" err="1">
                <a:solidFill>
                  <a:srgbClr val="A93291"/>
                </a:solidFill>
                <a:latin typeface="Open Sans Bold"/>
                <a:ea typeface="Open Sans Bold"/>
                <a:cs typeface="Open Sans Bold"/>
                <a:sym typeface="Open Sans Bold"/>
              </a:rPr>
              <a:t>Чим</a:t>
            </a:r>
            <a:r>
              <a:rPr lang="en-US" sz="2400" b="1" dirty="0">
                <a:solidFill>
                  <a:srgbClr val="A93291"/>
                </a:solidFill>
                <a:latin typeface="Open Sans Bold"/>
                <a:ea typeface="Open Sans Bold"/>
                <a:cs typeface="Open Sans Bold"/>
                <a:sym typeface="Open Sans Bold"/>
              </a:rPr>
              <a:t> </a:t>
            </a:r>
            <a:r>
              <a:rPr lang="en-US" sz="2400" b="1" dirty="0" err="1">
                <a:solidFill>
                  <a:srgbClr val="A93291"/>
                </a:solidFill>
                <a:latin typeface="Open Sans Bold"/>
                <a:ea typeface="Open Sans Bold"/>
                <a:cs typeface="Open Sans Bold"/>
                <a:sym typeface="Open Sans Bold"/>
              </a:rPr>
              <a:t>частіше</a:t>
            </a:r>
            <a:r>
              <a:rPr lang="en-US" sz="2400" b="1" dirty="0">
                <a:solidFill>
                  <a:srgbClr val="A93291"/>
                </a:solidFill>
                <a:latin typeface="Open Sans Bold"/>
                <a:ea typeface="Open Sans Bold"/>
                <a:cs typeface="Open Sans Bold"/>
                <a:sym typeface="Open Sans Bold"/>
              </a:rPr>
              <a:t> </a:t>
            </a:r>
            <a:r>
              <a:rPr lang="en-US" sz="2400" b="1" dirty="0" err="1">
                <a:solidFill>
                  <a:srgbClr val="A93291"/>
                </a:solidFill>
                <a:latin typeface="Open Sans Bold"/>
                <a:ea typeface="Open Sans Bold"/>
                <a:cs typeface="Open Sans Bold"/>
                <a:sym typeface="Open Sans Bold"/>
              </a:rPr>
              <a:t>та</a:t>
            </a:r>
            <a:r>
              <a:rPr lang="en-US" sz="2400" b="1" dirty="0">
                <a:solidFill>
                  <a:srgbClr val="A93291"/>
                </a:solidFill>
                <a:latin typeface="Open Sans Bold"/>
                <a:ea typeface="Open Sans Bold"/>
                <a:cs typeface="Open Sans Bold"/>
                <a:sym typeface="Open Sans Bold"/>
              </a:rPr>
              <a:t>/</a:t>
            </a:r>
            <a:r>
              <a:rPr lang="en-US" sz="2400" b="1" dirty="0" err="1">
                <a:solidFill>
                  <a:srgbClr val="A93291"/>
                </a:solidFill>
                <a:latin typeface="Open Sans Bold"/>
                <a:ea typeface="Open Sans Bold"/>
                <a:cs typeface="Open Sans Bold"/>
                <a:sym typeface="Open Sans Bold"/>
              </a:rPr>
              <a:t>або</a:t>
            </a:r>
            <a:r>
              <a:rPr lang="en-US" sz="2400" b="1" dirty="0">
                <a:solidFill>
                  <a:srgbClr val="A93291"/>
                </a:solidFill>
                <a:latin typeface="Open Sans Bold"/>
                <a:ea typeface="Open Sans Bold"/>
                <a:cs typeface="Open Sans Bold"/>
                <a:sym typeface="Open Sans Bold"/>
              </a:rPr>
              <a:t> </a:t>
            </a:r>
            <a:r>
              <a:rPr lang="en-US" sz="2400" b="1" dirty="0" err="1">
                <a:solidFill>
                  <a:srgbClr val="A93291"/>
                </a:solidFill>
                <a:latin typeface="Open Sans Bold"/>
                <a:ea typeface="Open Sans Bold"/>
                <a:cs typeface="Open Sans Bold"/>
                <a:sym typeface="Open Sans Bold"/>
              </a:rPr>
              <a:t>довше</a:t>
            </a:r>
            <a:r>
              <a:rPr lang="en-US" sz="2400" b="1" dirty="0">
                <a:solidFill>
                  <a:srgbClr val="A93291"/>
                </a:solidFill>
                <a:latin typeface="Open Sans Bold"/>
                <a:ea typeface="Open Sans Bold"/>
                <a:cs typeface="Open Sans Bold"/>
                <a:sym typeface="Open Sans Bold"/>
              </a:rPr>
              <a:t> </a:t>
            </a:r>
            <a:r>
              <a:rPr lang="en-US" sz="2400" b="1" dirty="0" err="1">
                <a:solidFill>
                  <a:srgbClr val="A93291"/>
                </a:solidFill>
                <a:latin typeface="Open Sans Bold"/>
                <a:ea typeface="Open Sans Bold"/>
                <a:cs typeface="Open Sans Bold"/>
                <a:sym typeface="Open Sans Bold"/>
              </a:rPr>
              <a:t>клієнт</a:t>
            </a:r>
            <a:r>
              <a:rPr lang="en-US" sz="2400" b="1" dirty="0">
                <a:solidFill>
                  <a:srgbClr val="A93291"/>
                </a:solidFill>
                <a:latin typeface="Open Sans Bold"/>
                <a:ea typeface="Open Sans Bold"/>
                <a:cs typeface="Open Sans Bold"/>
                <a:sym typeface="Open Sans Bold"/>
              </a:rPr>
              <a:t> </a:t>
            </a:r>
            <a:r>
              <a:rPr lang="en-US" sz="2400" b="1" dirty="0" err="1">
                <a:solidFill>
                  <a:srgbClr val="A93291"/>
                </a:solidFill>
                <a:latin typeface="Open Sans Bold"/>
                <a:ea typeface="Open Sans Bold"/>
                <a:cs typeface="Open Sans Bold"/>
                <a:sym typeface="Open Sans Bold"/>
              </a:rPr>
              <a:t>не</a:t>
            </a:r>
            <a:r>
              <a:rPr lang="en-US" sz="2400" b="1" dirty="0">
                <a:solidFill>
                  <a:srgbClr val="A93291"/>
                </a:solidFill>
                <a:latin typeface="Open Sans Bold"/>
                <a:ea typeface="Open Sans Bold"/>
                <a:cs typeface="Open Sans Bold"/>
                <a:sym typeface="Open Sans Bold"/>
              </a:rPr>
              <a:t> </a:t>
            </a:r>
            <a:r>
              <a:rPr lang="en-US" sz="2400" b="1" dirty="0" err="1">
                <a:solidFill>
                  <a:srgbClr val="A93291"/>
                </a:solidFill>
                <a:latin typeface="Open Sans Bold"/>
                <a:ea typeface="Open Sans Bold"/>
                <a:cs typeface="Open Sans Bold"/>
                <a:sym typeface="Open Sans Bold"/>
              </a:rPr>
              <a:t>використовував</a:t>
            </a:r>
            <a:r>
              <a:rPr lang="en-US" sz="2400" b="1" dirty="0">
                <a:solidFill>
                  <a:srgbClr val="A93291"/>
                </a:solidFill>
                <a:latin typeface="Open Sans Bold"/>
                <a:ea typeface="Open Sans Bold"/>
                <a:cs typeface="Open Sans Bold"/>
                <a:sym typeface="Open Sans Bold"/>
              </a:rPr>
              <a:t> </a:t>
            </a:r>
            <a:r>
              <a:rPr lang="en-US" sz="2400" b="1" dirty="0" err="1">
                <a:solidFill>
                  <a:srgbClr val="A93291"/>
                </a:solidFill>
                <a:latin typeface="Open Sans Bold"/>
                <a:ea typeface="Open Sans Bold"/>
                <a:cs typeface="Open Sans Bold"/>
                <a:sym typeface="Open Sans Bold"/>
              </a:rPr>
              <a:t>ці</a:t>
            </a:r>
            <a:r>
              <a:rPr lang="en-US" sz="2400" b="1" dirty="0">
                <a:solidFill>
                  <a:srgbClr val="A93291"/>
                </a:solidFill>
                <a:latin typeface="Open Sans Bold"/>
                <a:ea typeface="Open Sans Bold"/>
                <a:cs typeface="Open Sans Bold"/>
                <a:sym typeface="Open Sans Bold"/>
              </a:rPr>
              <a:t> </a:t>
            </a:r>
            <a:r>
              <a:rPr lang="en-US" sz="2400" b="1" dirty="0" err="1">
                <a:solidFill>
                  <a:srgbClr val="A93291"/>
                </a:solidFill>
                <a:latin typeface="Open Sans Bold"/>
                <a:ea typeface="Open Sans Bold"/>
                <a:cs typeface="Open Sans Bold"/>
                <a:sym typeface="Open Sans Bold"/>
              </a:rPr>
              <a:t>препарати</a:t>
            </a:r>
            <a:r>
              <a:rPr lang="en-US" sz="2400" b="1" dirty="0">
                <a:solidFill>
                  <a:srgbClr val="A93291"/>
                </a:solidFill>
                <a:latin typeface="Open Sans Bold"/>
                <a:ea typeface="Open Sans Bold"/>
                <a:cs typeface="Open Sans Bold"/>
                <a:sym typeface="Open Sans Bold"/>
              </a:rPr>
              <a:t> в </a:t>
            </a:r>
            <a:r>
              <a:rPr lang="en-US" sz="2400" b="1" dirty="0" err="1">
                <a:solidFill>
                  <a:srgbClr val="A93291"/>
                </a:solidFill>
                <a:latin typeface="Open Sans Bold"/>
                <a:ea typeface="Open Sans Bold"/>
                <a:cs typeface="Open Sans Bold"/>
                <a:sym typeface="Open Sans Bold"/>
              </a:rPr>
              <a:t>період</a:t>
            </a:r>
            <a:r>
              <a:rPr lang="en-US" sz="2400" b="1" dirty="0">
                <a:solidFill>
                  <a:srgbClr val="A93291"/>
                </a:solidFill>
                <a:latin typeface="Open Sans Bold"/>
                <a:ea typeface="Open Sans Bold"/>
                <a:cs typeface="Open Sans Bold"/>
                <a:sym typeface="Open Sans Bold"/>
              </a:rPr>
              <a:t> </a:t>
            </a:r>
            <a:r>
              <a:rPr lang="en-US" sz="2400" b="1" dirty="0" err="1">
                <a:solidFill>
                  <a:srgbClr val="A93291"/>
                </a:solidFill>
                <a:latin typeface="Open Sans Bold"/>
                <a:ea typeface="Open Sans Bold"/>
                <a:cs typeface="Open Sans Bold"/>
                <a:sym typeface="Open Sans Bold"/>
              </a:rPr>
              <a:t>можливого</a:t>
            </a:r>
            <a:r>
              <a:rPr lang="en-US" sz="2400" b="1" dirty="0">
                <a:solidFill>
                  <a:srgbClr val="A93291"/>
                </a:solidFill>
                <a:latin typeface="Open Sans Bold"/>
                <a:ea typeface="Open Sans Bold"/>
                <a:cs typeface="Open Sans Bold"/>
                <a:sym typeface="Open Sans Bold"/>
              </a:rPr>
              <a:t> </a:t>
            </a:r>
            <a:r>
              <a:rPr lang="en-US" sz="2400" b="1" dirty="0" err="1">
                <a:solidFill>
                  <a:srgbClr val="A93291"/>
                </a:solidFill>
                <a:latin typeface="Open Sans Bold"/>
                <a:ea typeface="Open Sans Bold"/>
                <a:cs typeface="Open Sans Bold"/>
                <a:sym typeface="Open Sans Bold"/>
              </a:rPr>
              <a:t>зараження</a:t>
            </a:r>
            <a:r>
              <a:rPr lang="en-US" sz="2400" b="1" dirty="0">
                <a:solidFill>
                  <a:srgbClr val="A93291"/>
                </a:solidFill>
                <a:latin typeface="Open Sans Bold"/>
                <a:ea typeface="Open Sans Bold"/>
                <a:cs typeface="Open Sans Bold"/>
                <a:sym typeface="Open Sans Bold"/>
              </a:rPr>
              <a:t> ВІЛ, </a:t>
            </a:r>
            <a:r>
              <a:rPr lang="en-US" sz="2400" b="1" dirty="0" err="1">
                <a:solidFill>
                  <a:srgbClr val="A93291"/>
                </a:solidFill>
                <a:latin typeface="Open Sans Bold"/>
                <a:ea typeface="Open Sans Bold"/>
                <a:cs typeface="Open Sans Bold"/>
                <a:sym typeface="Open Sans Bold"/>
              </a:rPr>
              <a:t>тим</a:t>
            </a:r>
            <a:r>
              <a:rPr lang="en-US" sz="2400" b="1" dirty="0">
                <a:solidFill>
                  <a:srgbClr val="A93291"/>
                </a:solidFill>
                <a:latin typeface="Open Sans Bold"/>
                <a:ea typeface="Open Sans Bold"/>
                <a:cs typeface="Open Sans Bold"/>
                <a:sym typeface="Open Sans Bold"/>
              </a:rPr>
              <a:t> </a:t>
            </a:r>
            <a:r>
              <a:rPr lang="en-US" sz="2400" b="1" dirty="0" err="1">
                <a:solidFill>
                  <a:srgbClr val="A93291"/>
                </a:solidFill>
                <a:latin typeface="Open Sans Bold"/>
                <a:ea typeface="Open Sans Bold"/>
                <a:cs typeface="Open Sans Bold"/>
                <a:sym typeface="Open Sans Bold"/>
              </a:rPr>
              <a:t>більш</a:t>
            </a:r>
            <a:r>
              <a:rPr lang="en-US" sz="2400" b="1" dirty="0">
                <a:solidFill>
                  <a:srgbClr val="A93291"/>
                </a:solidFill>
                <a:latin typeface="Open Sans Bold"/>
                <a:ea typeface="Open Sans Bold"/>
                <a:cs typeface="Open Sans Bold"/>
                <a:sym typeface="Open Sans Bold"/>
              </a:rPr>
              <a:t> </a:t>
            </a:r>
            <a:r>
              <a:rPr lang="en-US" sz="2400" b="1" dirty="0" err="1">
                <a:solidFill>
                  <a:srgbClr val="A93291"/>
                </a:solidFill>
                <a:latin typeface="Open Sans Bold"/>
                <a:ea typeface="Open Sans Bold"/>
                <a:cs typeface="Open Sans Bold"/>
                <a:sym typeface="Open Sans Bold"/>
              </a:rPr>
              <a:t>значним</a:t>
            </a:r>
            <a:r>
              <a:rPr lang="en-US" sz="2400" b="1" dirty="0">
                <a:solidFill>
                  <a:srgbClr val="A93291"/>
                </a:solidFill>
                <a:latin typeface="Open Sans Bold"/>
                <a:ea typeface="Open Sans Bold"/>
                <a:cs typeface="Open Sans Bold"/>
                <a:sym typeface="Open Sans Bold"/>
              </a:rPr>
              <a:t> є </a:t>
            </a:r>
            <a:r>
              <a:rPr lang="en-US" sz="2400" b="1" dirty="0" err="1">
                <a:solidFill>
                  <a:srgbClr val="A93291"/>
                </a:solidFill>
                <a:latin typeface="Open Sans Bold"/>
                <a:ea typeface="Open Sans Bold"/>
                <a:cs typeface="Open Sans Bold"/>
                <a:sym typeface="Open Sans Bold"/>
              </a:rPr>
              <a:t>відхилення</a:t>
            </a:r>
            <a:r>
              <a:rPr lang="en-US" sz="2400" b="1" dirty="0">
                <a:solidFill>
                  <a:srgbClr val="A93291"/>
                </a:solidFill>
                <a:latin typeface="Open Sans Bold"/>
                <a:ea typeface="Open Sans Bold"/>
                <a:cs typeface="Open Sans Bold"/>
                <a:sym typeface="Open Sans Bold"/>
              </a:rPr>
              <a:t> у </a:t>
            </a:r>
            <a:r>
              <a:rPr lang="en-US" sz="2400" b="1" dirty="0" err="1">
                <a:solidFill>
                  <a:srgbClr val="A93291"/>
                </a:solidFill>
                <a:latin typeface="Open Sans Bold"/>
                <a:ea typeface="Open Sans Bold"/>
                <a:cs typeface="Open Sans Bold"/>
                <a:sym typeface="Open Sans Bold"/>
              </a:rPr>
              <a:t>застосуванні</a:t>
            </a:r>
            <a:r>
              <a:rPr lang="en-US" sz="2400" b="1" dirty="0">
                <a:solidFill>
                  <a:srgbClr val="A93291"/>
                </a:solidFill>
                <a:latin typeface="Open Sans Bold"/>
                <a:ea typeface="Open Sans Bold"/>
                <a:cs typeface="Open Sans Bold"/>
                <a:sym typeface="Open Sans Bold"/>
              </a:rPr>
              <a:t>. </a:t>
            </a:r>
          </a:p>
        </p:txBody>
      </p:sp>
      <p:sp>
        <p:nvSpPr>
          <p:cNvPr id="4" name="TextBox 4"/>
          <p:cNvSpPr txBox="1"/>
          <p:nvPr/>
        </p:nvSpPr>
        <p:spPr>
          <a:xfrm>
            <a:off x="865974" y="5676900"/>
            <a:ext cx="16214472" cy="3409138"/>
          </a:xfrm>
          <a:prstGeom prst="rect">
            <a:avLst/>
          </a:prstGeom>
        </p:spPr>
        <p:txBody>
          <a:bodyPr wrap="square" lIns="0" tIns="0" rIns="0" bIns="0" rtlCol="0" anchor="t">
            <a:spAutoFit/>
          </a:bodyPr>
          <a:lstStyle/>
          <a:p>
            <a:pPr marL="593818" lvl="1" indent="-296909" algn="just">
              <a:lnSpc>
                <a:spcPts val="3850"/>
              </a:lnSpc>
              <a:spcBef>
                <a:spcPct val="0"/>
              </a:spcBef>
              <a:buFont typeface="Arial"/>
              <a:buChar char="•"/>
            </a:pP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Значні</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відхилення</a:t>
            </a:r>
            <a:r>
              <a:rPr lang="en-US" sz="2800" dirty="0">
                <a:solidFill>
                  <a:srgbClr val="000000"/>
                </a:solidFill>
                <a:latin typeface="+mj-lt"/>
                <a:ea typeface="Open Sans"/>
                <a:cs typeface="Open Sans"/>
                <a:sym typeface="Open Sans"/>
              </a:rPr>
              <a:t> у </a:t>
            </a:r>
            <a:r>
              <a:rPr lang="en-US" sz="2800" dirty="0" err="1">
                <a:solidFill>
                  <a:srgbClr val="000000"/>
                </a:solidFill>
                <a:latin typeface="+mj-lt"/>
                <a:ea typeface="Open Sans"/>
                <a:cs typeface="Open Sans"/>
                <a:sym typeface="Open Sans"/>
              </a:rPr>
              <a:t>застосуванні</a:t>
            </a:r>
            <a:r>
              <a:rPr lang="en-US" sz="2800" dirty="0">
                <a:solidFill>
                  <a:srgbClr val="000000"/>
                </a:solidFill>
                <a:latin typeface="+mj-lt"/>
                <a:ea typeface="Open Sans"/>
                <a:cs typeface="Open Sans"/>
                <a:sym typeface="Open Sans"/>
              </a:rPr>
              <a:t> </a:t>
            </a:r>
            <a:r>
              <a:rPr lang="uk-UA" sz="2800" dirty="0">
                <a:solidFill>
                  <a:srgbClr val="000000"/>
                </a:solidFill>
                <a:latin typeface="+mj-lt"/>
                <a:ea typeface="Open Sans"/>
                <a:cs typeface="Open Sans"/>
                <a:sym typeface="Open Sans"/>
              </a:rPr>
              <a:t>ДКП</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можуть</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призвести</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до</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зниження</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рівня</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захисту</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клієнтів</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від</a:t>
            </a:r>
            <a:r>
              <a:rPr lang="en-US" sz="2800" dirty="0">
                <a:solidFill>
                  <a:srgbClr val="000000"/>
                </a:solidFill>
                <a:latin typeface="+mj-lt"/>
                <a:ea typeface="Open Sans"/>
                <a:cs typeface="Open Sans"/>
                <a:sym typeface="Open Sans"/>
              </a:rPr>
              <a:t> ВІЛ. </a:t>
            </a:r>
          </a:p>
          <a:p>
            <a:pPr marL="593818" lvl="1" indent="-296909" algn="just">
              <a:lnSpc>
                <a:spcPct val="150000"/>
              </a:lnSpc>
              <a:spcBef>
                <a:spcPct val="0"/>
              </a:spcBef>
              <a:buFont typeface="Arial"/>
              <a:buChar char="•"/>
            </a:pPr>
            <a:r>
              <a:rPr lang="en-US" sz="2800" dirty="0" err="1">
                <a:solidFill>
                  <a:srgbClr val="000000"/>
                </a:solidFill>
                <a:latin typeface="+mj-lt"/>
                <a:ea typeface="Open Sans"/>
                <a:cs typeface="Open Sans"/>
                <a:sym typeface="Open Sans"/>
              </a:rPr>
              <a:t>Оскільки</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оцінки</a:t>
            </a:r>
            <a:r>
              <a:rPr lang="en-US" sz="2800" dirty="0">
                <a:solidFill>
                  <a:srgbClr val="000000"/>
                </a:solidFill>
                <a:latin typeface="+mj-lt"/>
                <a:ea typeface="Open Sans"/>
                <a:cs typeface="Open Sans"/>
                <a:sym typeface="Open Sans"/>
              </a:rPr>
              <a:t> </a:t>
            </a:r>
            <a:r>
              <a:rPr lang="uk-UA" sz="2800" dirty="0">
                <a:solidFill>
                  <a:srgbClr val="000000"/>
                </a:solidFill>
                <a:latin typeface="+mj-lt"/>
                <a:ea typeface="Open Sans"/>
                <a:cs typeface="Open Sans"/>
                <a:sym typeface="Open Sans"/>
              </a:rPr>
              <a:t>ПКП</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та</a:t>
            </a:r>
            <a:r>
              <a:rPr lang="en-US" sz="2800" dirty="0">
                <a:solidFill>
                  <a:srgbClr val="000000"/>
                </a:solidFill>
                <a:latin typeface="+mj-lt"/>
                <a:ea typeface="Open Sans"/>
                <a:cs typeface="Open Sans"/>
                <a:sym typeface="Open Sans"/>
              </a:rPr>
              <a:t> </a:t>
            </a:r>
            <a:r>
              <a:rPr lang="uk-UA" sz="2800" dirty="0">
                <a:solidFill>
                  <a:srgbClr val="000000"/>
                </a:solidFill>
                <a:latin typeface="+mj-lt"/>
                <a:ea typeface="Open Sans"/>
                <a:cs typeface="Open Sans"/>
                <a:sym typeface="Open Sans"/>
              </a:rPr>
              <a:t>ГВІ</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пов'язані</a:t>
            </a:r>
            <a:r>
              <a:rPr lang="en-US" sz="2800" dirty="0">
                <a:solidFill>
                  <a:srgbClr val="000000"/>
                </a:solidFill>
                <a:latin typeface="+mj-lt"/>
                <a:ea typeface="Open Sans"/>
                <a:cs typeface="Open Sans"/>
                <a:sym typeface="Open Sans"/>
              </a:rPr>
              <a:t> з </a:t>
            </a:r>
            <a:r>
              <a:rPr lang="en-US" sz="2800" dirty="0" err="1">
                <a:solidFill>
                  <a:srgbClr val="000000"/>
                </a:solidFill>
                <a:latin typeface="+mj-lt"/>
                <a:ea typeface="Open Sans"/>
                <a:cs typeface="Open Sans"/>
                <a:sym typeface="Open Sans"/>
              </a:rPr>
              <a:t>можливим</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контактом</a:t>
            </a:r>
            <a:r>
              <a:rPr lang="en-US" sz="2800" dirty="0">
                <a:solidFill>
                  <a:srgbClr val="000000"/>
                </a:solidFill>
                <a:latin typeface="+mj-lt"/>
                <a:ea typeface="Open Sans"/>
                <a:cs typeface="Open Sans"/>
                <a:sym typeface="Open Sans"/>
              </a:rPr>
              <a:t> з ВІЛ, </a:t>
            </a:r>
            <a:r>
              <a:rPr lang="en-US" sz="2800" dirty="0" err="1">
                <a:solidFill>
                  <a:srgbClr val="000000"/>
                </a:solidFill>
                <a:latin typeface="+mj-lt"/>
                <a:ea typeface="Open Sans"/>
                <a:cs typeface="Open Sans"/>
                <a:sym typeface="Open Sans"/>
              </a:rPr>
              <a:t>що</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відбувся</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протягом</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різних</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періодів</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часу</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протягом</a:t>
            </a:r>
            <a:r>
              <a:rPr lang="en-US" sz="2800" dirty="0">
                <a:solidFill>
                  <a:srgbClr val="000000"/>
                </a:solidFill>
                <a:latin typeface="+mj-lt"/>
                <a:ea typeface="Open Sans"/>
                <a:cs typeface="Open Sans"/>
                <a:sym typeface="Open Sans"/>
              </a:rPr>
              <a:t> 72 </a:t>
            </a:r>
            <a:r>
              <a:rPr lang="en-US" sz="2800" dirty="0" err="1">
                <a:solidFill>
                  <a:srgbClr val="000000"/>
                </a:solidFill>
                <a:latin typeface="+mj-lt"/>
                <a:ea typeface="Open Sans"/>
                <a:cs typeface="Open Sans"/>
                <a:sym typeface="Open Sans"/>
              </a:rPr>
              <a:t>годин</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для</a:t>
            </a:r>
            <a:r>
              <a:rPr lang="en-US" sz="2800" dirty="0">
                <a:solidFill>
                  <a:srgbClr val="000000"/>
                </a:solidFill>
                <a:latin typeface="+mj-lt"/>
                <a:ea typeface="Open Sans"/>
                <a:cs typeface="Open Sans"/>
                <a:sym typeface="Open Sans"/>
              </a:rPr>
              <a:t> </a:t>
            </a:r>
            <a:r>
              <a:rPr lang="uk-UA" sz="2800" dirty="0">
                <a:solidFill>
                  <a:srgbClr val="000000"/>
                </a:solidFill>
                <a:latin typeface="+mj-lt"/>
                <a:ea typeface="Open Sans"/>
                <a:cs typeface="Open Sans"/>
                <a:sym typeface="Open Sans"/>
              </a:rPr>
              <a:t>ПКП</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протягом</a:t>
            </a:r>
            <a:r>
              <a:rPr lang="en-US" sz="2800" dirty="0">
                <a:solidFill>
                  <a:srgbClr val="000000"/>
                </a:solidFill>
                <a:latin typeface="+mj-lt"/>
                <a:ea typeface="Open Sans"/>
                <a:cs typeface="Open Sans"/>
                <a:sym typeface="Open Sans"/>
              </a:rPr>
              <a:t> 1 </a:t>
            </a:r>
            <a:r>
              <a:rPr lang="en-US" sz="2800" dirty="0" err="1">
                <a:solidFill>
                  <a:srgbClr val="000000"/>
                </a:solidFill>
                <a:latin typeface="+mj-lt"/>
                <a:ea typeface="Open Sans"/>
                <a:cs typeface="Open Sans"/>
                <a:sym typeface="Open Sans"/>
              </a:rPr>
              <a:t>місяця</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для</a:t>
            </a:r>
            <a:r>
              <a:rPr lang="en-US" sz="2800" dirty="0">
                <a:solidFill>
                  <a:srgbClr val="000000"/>
                </a:solidFill>
                <a:latin typeface="+mj-lt"/>
                <a:ea typeface="Open Sans"/>
                <a:cs typeface="Open Sans"/>
                <a:sym typeface="Open Sans"/>
              </a:rPr>
              <a:t> </a:t>
            </a:r>
            <a:r>
              <a:rPr lang="uk-UA" sz="2800" dirty="0">
                <a:solidFill>
                  <a:srgbClr val="000000"/>
                </a:solidFill>
                <a:latin typeface="+mj-lt"/>
                <a:ea typeface="Open Sans"/>
                <a:cs typeface="Open Sans"/>
                <a:sym typeface="Open Sans"/>
              </a:rPr>
              <a:t>ГВІ</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відповідні</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періоди</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часу</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для</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оцінки</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відхилень</a:t>
            </a:r>
            <a:r>
              <a:rPr lang="en-US" sz="2800" dirty="0">
                <a:solidFill>
                  <a:srgbClr val="000000"/>
                </a:solidFill>
                <a:latin typeface="+mj-lt"/>
                <a:ea typeface="Open Sans"/>
                <a:cs typeface="Open Sans"/>
                <a:sym typeface="Open Sans"/>
              </a:rPr>
              <a:t> у </a:t>
            </a:r>
            <a:r>
              <a:rPr lang="en-US" sz="2800" dirty="0" err="1">
                <a:solidFill>
                  <a:srgbClr val="000000"/>
                </a:solidFill>
                <a:latin typeface="+mj-lt"/>
                <a:ea typeface="Open Sans"/>
                <a:cs typeface="Open Sans"/>
                <a:sym typeface="Open Sans"/>
              </a:rPr>
              <a:t>застосуванні</a:t>
            </a:r>
            <a:r>
              <a:rPr lang="en-US" sz="2800" dirty="0">
                <a:solidFill>
                  <a:srgbClr val="000000"/>
                </a:solidFill>
                <a:latin typeface="+mj-lt"/>
                <a:ea typeface="Open Sans"/>
                <a:cs typeface="Open Sans"/>
                <a:sym typeface="Open Sans"/>
              </a:rPr>
              <a:t> </a:t>
            </a:r>
            <a:r>
              <a:rPr lang="uk-UA" sz="2800" dirty="0">
                <a:solidFill>
                  <a:srgbClr val="000000"/>
                </a:solidFill>
                <a:latin typeface="+mj-lt"/>
                <a:ea typeface="Open Sans"/>
                <a:cs typeface="Open Sans"/>
                <a:sym typeface="Open Sans"/>
              </a:rPr>
              <a:t>ДКП</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варіюються</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для</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кожного</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етапу</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оцінки</a:t>
            </a:r>
            <a:r>
              <a:rPr lang="en-US" sz="2800" dirty="0">
                <a:solidFill>
                  <a:srgbClr val="000000"/>
                </a:solidFill>
                <a:latin typeface="+mj-lt"/>
                <a:ea typeface="Open Sans"/>
                <a:cs typeface="Open Sans"/>
                <a:sym typeface="Open Sans"/>
              </a:rPr>
              <a:t>.</a:t>
            </a:r>
          </a:p>
          <a:p>
            <a:pPr marL="593818" lvl="1" indent="-296909" algn="just">
              <a:lnSpc>
                <a:spcPts val="3850"/>
              </a:lnSpc>
              <a:spcBef>
                <a:spcPct val="0"/>
              </a:spcBef>
              <a:buFont typeface="Arial"/>
              <a:buChar char="•"/>
            </a:pPr>
            <a:r>
              <a:rPr lang="en-US" sz="2800" dirty="0" err="1">
                <a:solidFill>
                  <a:srgbClr val="000000"/>
                </a:solidFill>
                <a:latin typeface="+mj-lt"/>
                <a:ea typeface="Open Sans"/>
                <a:cs typeface="Open Sans"/>
                <a:sym typeface="Open Sans"/>
              </a:rPr>
              <a:t>Кожен</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препарат</a:t>
            </a:r>
            <a:r>
              <a:rPr lang="en-US" sz="2800" dirty="0">
                <a:solidFill>
                  <a:srgbClr val="000000"/>
                </a:solidFill>
                <a:latin typeface="+mj-lt"/>
                <a:ea typeface="Open Sans"/>
                <a:cs typeface="Open Sans"/>
                <a:sym typeface="Open Sans"/>
              </a:rPr>
              <a:t> </a:t>
            </a:r>
            <a:r>
              <a:rPr lang="uk-UA" sz="2800" dirty="0">
                <a:solidFill>
                  <a:srgbClr val="000000"/>
                </a:solidFill>
                <a:latin typeface="+mj-lt"/>
                <a:ea typeface="Open Sans"/>
                <a:cs typeface="Open Sans"/>
                <a:sym typeface="Open Sans"/>
              </a:rPr>
              <a:t>ДКП</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має</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унікальний</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рекомендований</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графік</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застосування</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тому</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визначення</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значного</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відхилення</a:t>
            </a:r>
            <a:r>
              <a:rPr lang="en-US" sz="2800" dirty="0">
                <a:solidFill>
                  <a:srgbClr val="000000"/>
                </a:solidFill>
                <a:latin typeface="+mj-lt"/>
                <a:ea typeface="Open Sans"/>
                <a:cs typeface="Open Sans"/>
                <a:sym typeface="Open Sans"/>
              </a:rPr>
              <a:t> у </a:t>
            </a:r>
            <a:r>
              <a:rPr lang="en-US" sz="2800" dirty="0" err="1">
                <a:solidFill>
                  <a:srgbClr val="000000"/>
                </a:solidFill>
                <a:latin typeface="+mj-lt"/>
                <a:ea typeface="Open Sans"/>
                <a:cs typeface="Open Sans"/>
                <a:sym typeface="Open Sans"/>
              </a:rPr>
              <a:t>застосуванні</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також</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різняться</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залежно</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від</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препарату</a:t>
            </a:r>
            <a:r>
              <a:rPr lang="en-US" sz="2800" dirty="0">
                <a:solidFill>
                  <a:srgbClr val="000000"/>
                </a:solidFill>
                <a:latin typeface="+mj-lt"/>
                <a:ea typeface="Open Sans"/>
                <a:cs typeface="Open Sans"/>
                <a:sym typeface="Open Sans"/>
              </a:rPr>
              <a:t>.</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671150" y="542883"/>
            <a:ext cx="16407437" cy="866859"/>
          </a:xfrm>
          <a:prstGeom prst="rect">
            <a:avLst/>
          </a:prstGeom>
        </p:spPr>
        <p:txBody>
          <a:bodyPr lIns="0" tIns="0" rIns="0" bIns="0" rtlCol="0" anchor="t">
            <a:spAutoFit/>
          </a:bodyPr>
          <a:lstStyle/>
          <a:p>
            <a:pPr algn="l">
              <a:lnSpc>
                <a:spcPts val="7042"/>
              </a:lnSpc>
            </a:pPr>
            <a:r>
              <a:rPr lang="en-US" sz="5030" b="1" dirty="0" err="1">
                <a:solidFill>
                  <a:srgbClr val="000000"/>
                </a:solidFill>
                <a:latin typeface="Roboto Condensed Bold"/>
                <a:ea typeface="Roboto Condensed Bold"/>
                <a:cs typeface="Roboto Condensed Bold"/>
                <a:sym typeface="Roboto Condensed Bold"/>
              </a:rPr>
              <a:t>Відхилення</a:t>
            </a:r>
            <a:r>
              <a:rPr lang="en-US" sz="5030" b="1" dirty="0">
                <a:solidFill>
                  <a:srgbClr val="000000"/>
                </a:solidFill>
                <a:latin typeface="Roboto Condensed Bold"/>
                <a:ea typeface="Roboto Condensed Bold"/>
                <a:cs typeface="Roboto Condensed Bold"/>
                <a:sym typeface="Roboto Condensed Bold"/>
              </a:rPr>
              <a:t> у </a:t>
            </a:r>
            <a:r>
              <a:rPr lang="en-US" sz="5030" b="1" dirty="0" err="1">
                <a:solidFill>
                  <a:srgbClr val="000000"/>
                </a:solidFill>
                <a:latin typeface="Roboto Condensed Bold"/>
                <a:ea typeface="Roboto Condensed Bold"/>
                <a:cs typeface="Roboto Condensed Bold"/>
                <a:sym typeface="Roboto Condensed Bold"/>
              </a:rPr>
              <a:t>застосуванні</a:t>
            </a:r>
            <a:r>
              <a:rPr lang="en-US" sz="5030" b="1" dirty="0">
                <a:solidFill>
                  <a:srgbClr val="000000"/>
                </a:solidFill>
                <a:latin typeface="Roboto Condensed Bold"/>
                <a:ea typeface="Roboto Condensed Bold"/>
                <a:cs typeface="Roboto Condensed Bold"/>
                <a:sym typeface="Roboto Condensed Bold"/>
              </a:rPr>
              <a:t> </a:t>
            </a:r>
            <a:r>
              <a:rPr lang="uk-UA" sz="5030" b="1" dirty="0">
                <a:solidFill>
                  <a:srgbClr val="000000"/>
                </a:solidFill>
                <a:latin typeface="Roboto Condensed Bold"/>
                <a:ea typeface="Roboto Condensed Bold"/>
                <a:cs typeface="Roboto Condensed Bold"/>
                <a:sym typeface="Roboto Condensed Bold"/>
              </a:rPr>
              <a:t>ДКП</a:t>
            </a:r>
            <a:r>
              <a:rPr lang="en-US" sz="5030" b="1" dirty="0">
                <a:solidFill>
                  <a:srgbClr val="000000"/>
                </a:solidFill>
                <a:latin typeface="Roboto Condensed Bold"/>
                <a:ea typeface="Roboto Condensed Bold"/>
                <a:cs typeface="Roboto Condensed Bold"/>
                <a:sym typeface="Roboto Condensed Bold"/>
              </a:rPr>
              <a:t> </a:t>
            </a:r>
            <a:r>
              <a:rPr lang="en-US" sz="5030" b="1" dirty="0" err="1">
                <a:solidFill>
                  <a:srgbClr val="000000"/>
                </a:solidFill>
                <a:latin typeface="Roboto Condensed Bold"/>
                <a:ea typeface="Roboto Condensed Bold"/>
                <a:cs typeface="Roboto Condensed Bold"/>
                <a:sym typeface="Roboto Condensed Bold"/>
              </a:rPr>
              <a:t>та</a:t>
            </a:r>
            <a:r>
              <a:rPr lang="en-US" sz="5030" b="1" dirty="0">
                <a:solidFill>
                  <a:srgbClr val="000000"/>
                </a:solidFill>
                <a:latin typeface="Roboto Condensed Bold"/>
                <a:ea typeface="Roboto Condensed Bold"/>
                <a:cs typeface="Roboto Condensed Bold"/>
                <a:sym typeface="Roboto Condensed Bold"/>
              </a:rPr>
              <a:t> </a:t>
            </a:r>
            <a:r>
              <a:rPr lang="en-US" sz="5030" b="1" dirty="0" err="1">
                <a:solidFill>
                  <a:srgbClr val="000000"/>
                </a:solidFill>
                <a:latin typeface="Roboto Condensed Bold"/>
                <a:ea typeface="Roboto Condensed Bold"/>
                <a:cs typeface="Roboto Condensed Bold"/>
                <a:sym typeface="Roboto Condensed Bold"/>
              </a:rPr>
              <a:t>оцінка</a:t>
            </a:r>
            <a:r>
              <a:rPr lang="en-US" sz="5030" b="1" dirty="0">
                <a:solidFill>
                  <a:srgbClr val="000000"/>
                </a:solidFill>
                <a:latin typeface="Roboto Condensed Bold"/>
                <a:ea typeface="Roboto Condensed Bold"/>
                <a:cs typeface="Roboto Condensed Bold"/>
                <a:sym typeface="Roboto Condensed Bold"/>
              </a:rPr>
              <a:t> </a:t>
            </a:r>
            <a:r>
              <a:rPr lang="uk-UA" sz="5030" b="1" dirty="0">
                <a:solidFill>
                  <a:srgbClr val="000000"/>
                </a:solidFill>
                <a:latin typeface="Roboto Condensed Bold"/>
                <a:ea typeface="Roboto Condensed Bold"/>
                <a:cs typeface="Roboto Condensed Bold"/>
                <a:sym typeface="Roboto Condensed Bold"/>
              </a:rPr>
              <a:t>ПКП</a:t>
            </a:r>
            <a:endParaRPr lang="en-US" sz="5030" b="1" dirty="0">
              <a:solidFill>
                <a:srgbClr val="000000"/>
              </a:solidFill>
              <a:latin typeface="Roboto Condensed Bold"/>
              <a:ea typeface="Roboto Condensed Bold"/>
              <a:cs typeface="Roboto Condensed Bold"/>
              <a:sym typeface="Roboto Condensed Bold"/>
            </a:endParaRPr>
          </a:p>
        </p:txBody>
      </p:sp>
      <p:sp>
        <p:nvSpPr>
          <p:cNvPr id="3" name="TextBox 3"/>
          <p:cNvSpPr txBox="1"/>
          <p:nvPr/>
        </p:nvSpPr>
        <p:spPr>
          <a:xfrm>
            <a:off x="671150" y="1681970"/>
            <a:ext cx="16588150" cy="2455096"/>
          </a:xfrm>
          <a:prstGeom prst="rect">
            <a:avLst/>
          </a:prstGeom>
        </p:spPr>
        <p:txBody>
          <a:bodyPr lIns="0" tIns="0" rIns="0" bIns="0" rtlCol="0" anchor="t">
            <a:spAutoFit/>
          </a:bodyPr>
          <a:lstStyle/>
          <a:p>
            <a:pPr algn="just">
              <a:lnSpc>
                <a:spcPts val="3850"/>
              </a:lnSpc>
              <a:spcBef>
                <a:spcPct val="0"/>
              </a:spcBef>
            </a:pPr>
            <a:r>
              <a:rPr lang="en-US" sz="2400" dirty="0" err="1">
                <a:solidFill>
                  <a:srgbClr val="000000"/>
                </a:solidFill>
                <a:latin typeface="Open Sans"/>
                <a:ea typeface="Open Sans"/>
                <a:cs typeface="Open Sans"/>
                <a:sym typeface="Open Sans"/>
              </a:rPr>
              <a:t>Визначення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необхідності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застосування</a:t>
            </a:r>
            <a:r>
              <a:rPr lang="en-US" sz="2400" dirty="0">
                <a:solidFill>
                  <a:srgbClr val="000000"/>
                </a:solidFill>
                <a:latin typeface="Open Sans"/>
                <a:ea typeface="Open Sans"/>
                <a:cs typeface="Open Sans"/>
                <a:sym typeface="Open Sans"/>
              </a:rPr>
              <a:t> </a:t>
            </a:r>
            <a:r>
              <a:rPr lang="uk-UA" sz="2400" dirty="0">
                <a:solidFill>
                  <a:srgbClr val="000000"/>
                </a:solidFill>
                <a:latin typeface="Open Sans"/>
                <a:ea typeface="Open Sans"/>
                <a:cs typeface="Open Sans"/>
                <a:sym typeface="Open Sans"/>
              </a:rPr>
              <a:t>ПКП</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передбачає</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індивідуальне</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клінічне</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рішення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на</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основі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ймовірності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зараження</a:t>
            </a:r>
            <a:r>
              <a:rPr lang="en-US" sz="2400" dirty="0">
                <a:solidFill>
                  <a:srgbClr val="000000"/>
                </a:solidFill>
                <a:latin typeface="Open Sans"/>
                <a:ea typeface="Open Sans"/>
                <a:cs typeface="Open Sans"/>
                <a:sym typeface="Open Sans"/>
              </a:rPr>
              <a:t> ВІЛ </a:t>
            </a:r>
            <a:r>
              <a:rPr lang="en-US" sz="2400" dirty="0" err="1">
                <a:solidFill>
                  <a:srgbClr val="000000"/>
                </a:solidFill>
                <a:latin typeface="Open Sans"/>
                <a:ea typeface="Open Sans"/>
                <a:cs typeface="Open Sans"/>
                <a:sym typeface="Open Sans"/>
              </a:rPr>
              <a:t>протягом</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останніх</a:t>
            </a:r>
            <a:r>
              <a:rPr lang="en-US" sz="2400" dirty="0">
                <a:solidFill>
                  <a:srgbClr val="000000"/>
                </a:solidFill>
                <a:latin typeface="Open Sans"/>
                <a:ea typeface="Open Sans"/>
                <a:cs typeface="Open Sans"/>
                <a:sym typeface="Open Sans"/>
              </a:rPr>
              <a:t> 72 </a:t>
            </a:r>
            <a:r>
              <a:rPr lang="en-US" sz="2400" dirty="0" err="1">
                <a:solidFill>
                  <a:srgbClr val="000000"/>
                </a:solidFill>
                <a:latin typeface="Open Sans"/>
                <a:ea typeface="Open Sans"/>
                <a:cs typeface="Open Sans"/>
                <a:sym typeface="Open Sans"/>
              </a:rPr>
              <a:t>годин</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що</a:t>
            </a:r>
            <a:r>
              <a:rPr lang="en-US" sz="2400" dirty="0">
                <a:solidFill>
                  <a:srgbClr val="000000"/>
                </a:solidFill>
                <a:latin typeface="Open Sans"/>
                <a:ea typeface="Open Sans"/>
                <a:cs typeface="Open Sans"/>
                <a:sym typeface="Open Sans"/>
              </a:rPr>
              <a:t> в </a:t>
            </a:r>
            <a:r>
              <a:rPr lang="en-US" sz="2400" dirty="0" err="1">
                <a:solidFill>
                  <a:srgbClr val="000000"/>
                </a:solidFill>
                <a:latin typeface="Open Sans"/>
                <a:ea typeface="Open Sans"/>
                <a:cs typeface="Open Sans"/>
                <a:sym typeface="Open Sans"/>
              </a:rPr>
              <a:t>першу</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чергу</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пов'язано</a:t>
            </a:r>
            <a:r>
              <a:rPr lang="en-US" sz="2400" dirty="0">
                <a:solidFill>
                  <a:srgbClr val="000000"/>
                </a:solidFill>
                <a:latin typeface="Open Sans"/>
                <a:ea typeface="Open Sans"/>
                <a:cs typeface="Open Sans"/>
                <a:sym typeface="Open Sans"/>
              </a:rPr>
              <a:t> з </a:t>
            </a:r>
            <a:r>
              <a:rPr lang="en-US" sz="2400" dirty="0" err="1">
                <a:solidFill>
                  <a:srgbClr val="000000"/>
                </a:solidFill>
                <a:latin typeface="Open Sans"/>
                <a:ea typeface="Open Sans"/>
                <a:cs typeface="Open Sans"/>
                <a:sym typeface="Open Sans"/>
              </a:rPr>
              <a:t>поведінковими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факторами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які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збільшують</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ризик</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зараження</a:t>
            </a:r>
            <a:r>
              <a:rPr lang="en-US" sz="2400" dirty="0">
                <a:solidFill>
                  <a:srgbClr val="000000"/>
                </a:solidFill>
                <a:latin typeface="Open Sans"/>
                <a:ea typeface="Open Sans"/>
                <a:cs typeface="Open Sans"/>
                <a:sym typeface="Open Sans"/>
              </a:rPr>
              <a:t> ВІЛ. У </a:t>
            </a:r>
            <a:r>
              <a:rPr lang="en-US" sz="2400" dirty="0" err="1">
                <a:solidFill>
                  <a:srgbClr val="000000"/>
                </a:solidFill>
                <a:latin typeface="Open Sans"/>
                <a:ea typeface="Open Sans"/>
                <a:cs typeface="Open Sans"/>
                <a:sym typeface="Open Sans"/>
              </a:rPr>
              <a:t>пацієнтів</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які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повертаються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для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подальшого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спостереження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необхідність</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застосування</a:t>
            </a:r>
            <a:r>
              <a:rPr lang="en-US" sz="2400" dirty="0">
                <a:solidFill>
                  <a:srgbClr val="000000"/>
                </a:solidFill>
                <a:latin typeface="Open Sans"/>
                <a:ea typeface="Open Sans"/>
                <a:cs typeface="Open Sans"/>
                <a:sym typeface="Open Sans"/>
              </a:rPr>
              <a:t> </a:t>
            </a:r>
            <a:r>
              <a:rPr lang="uk-UA" sz="2400" dirty="0">
                <a:solidFill>
                  <a:srgbClr val="000000"/>
                </a:solidFill>
                <a:latin typeface="Open Sans"/>
                <a:ea typeface="Open Sans"/>
                <a:cs typeface="Open Sans"/>
                <a:sym typeface="Open Sans"/>
              </a:rPr>
              <a:t>ПКП</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також</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залежить</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від</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повідомлень</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пацієнта</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застосування</a:t>
            </a:r>
            <a:r>
              <a:rPr lang="en-US" sz="2400" dirty="0">
                <a:solidFill>
                  <a:srgbClr val="000000"/>
                </a:solidFill>
                <a:latin typeface="Open Sans"/>
                <a:ea typeface="Open Sans"/>
                <a:cs typeface="Open Sans"/>
                <a:sym typeface="Open Sans"/>
              </a:rPr>
              <a:t> </a:t>
            </a:r>
            <a:r>
              <a:rPr lang="uk-UA" sz="2400" dirty="0">
                <a:solidFill>
                  <a:srgbClr val="000000"/>
                </a:solidFill>
                <a:latin typeface="Open Sans"/>
                <a:ea typeface="Open Sans"/>
                <a:cs typeface="Open Sans"/>
                <a:sym typeface="Open Sans"/>
              </a:rPr>
              <a:t>ДКП</a:t>
            </a:r>
            <a:r>
              <a:rPr lang="en-US" sz="2400" dirty="0">
                <a:solidFill>
                  <a:srgbClr val="000000"/>
                </a:solidFill>
                <a:latin typeface="Open Sans"/>
                <a:ea typeface="Open Sans"/>
                <a:cs typeface="Open Sans"/>
                <a:sym typeface="Open Sans"/>
              </a:rPr>
              <a:t>, а </a:t>
            </a:r>
            <a:r>
              <a:rPr lang="en-US" sz="2400" dirty="0" err="1">
                <a:solidFill>
                  <a:srgbClr val="000000"/>
                </a:solidFill>
                <a:latin typeface="Open Sans"/>
                <a:ea typeface="Open Sans"/>
                <a:cs typeface="Open Sans"/>
                <a:sym typeface="Open Sans"/>
              </a:rPr>
              <a:t>саме</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від</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того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чи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були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дні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коли</a:t>
            </a:r>
            <a:r>
              <a:rPr lang="en-US" sz="2400" dirty="0">
                <a:solidFill>
                  <a:srgbClr val="000000"/>
                </a:solidFill>
                <a:latin typeface="Open Sans"/>
                <a:ea typeface="Open Sans"/>
                <a:cs typeface="Open Sans"/>
                <a:sym typeface="Open Sans"/>
              </a:rPr>
              <a:t> </a:t>
            </a:r>
            <a:r>
              <a:rPr lang="uk-UA" sz="2400" dirty="0">
                <a:solidFill>
                  <a:srgbClr val="000000"/>
                </a:solidFill>
                <a:latin typeface="Open Sans"/>
                <a:ea typeface="Open Sans"/>
                <a:cs typeface="Open Sans"/>
                <a:sym typeface="Open Sans"/>
              </a:rPr>
              <a:t>ДКП</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не</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застосовувалась</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але</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це</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було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необхідне</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через</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потенційне</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зараження</a:t>
            </a:r>
            <a:r>
              <a:rPr lang="en-US" sz="2400" dirty="0">
                <a:solidFill>
                  <a:srgbClr val="000000"/>
                </a:solidFill>
                <a:latin typeface="Open Sans"/>
                <a:ea typeface="Open Sans"/>
                <a:cs typeface="Open Sans"/>
                <a:sym typeface="Open Sans"/>
              </a:rPr>
              <a:t> ВІЛ.</a:t>
            </a:r>
          </a:p>
        </p:txBody>
      </p:sp>
      <p:sp>
        <p:nvSpPr>
          <p:cNvPr id="4" name="TextBox 4"/>
          <p:cNvSpPr txBox="1"/>
          <p:nvPr/>
        </p:nvSpPr>
        <p:spPr>
          <a:xfrm>
            <a:off x="671150" y="4447310"/>
            <a:ext cx="15669468" cy="4955780"/>
          </a:xfrm>
          <a:prstGeom prst="rect">
            <a:avLst/>
          </a:prstGeom>
        </p:spPr>
        <p:txBody>
          <a:bodyPr lIns="0" tIns="0" rIns="0" bIns="0" rtlCol="0" anchor="t">
            <a:spAutoFit/>
          </a:bodyPr>
          <a:lstStyle/>
          <a:p>
            <a:pPr algn="just">
              <a:lnSpc>
                <a:spcPts val="3850"/>
              </a:lnSpc>
              <a:spcBef>
                <a:spcPct val="0"/>
              </a:spcBef>
            </a:pPr>
            <a:r>
              <a:rPr lang="en-US" sz="2400" dirty="0">
                <a:solidFill>
                  <a:srgbClr val="000000"/>
                </a:solidFill>
                <a:latin typeface="Open Sans"/>
                <a:ea typeface="Open Sans"/>
                <a:cs typeface="Open Sans"/>
                <a:sym typeface="Open Sans"/>
              </a:rPr>
              <a:t>У </a:t>
            </a:r>
            <a:r>
              <a:rPr lang="en-US" sz="2400" dirty="0" err="1">
                <a:solidFill>
                  <a:srgbClr val="000000"/>
                </a:solidFill>
                <a:latin typeface="Open Sans"/>
                <a:ea typeface="Open Sans"/>
                <a:cs typeface="Open Sans"/>
                <a:sym typeface="Open Sans"/>
              </a:rPr>
              <a:t>клієнтів</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які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повернулися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показання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до</a:t>
            </a:r>
            <a:r>
              <a:rPr lang="en-US" sz="2400" dirty="0">
                <a:solidFill>
                  <a:srgbClr val="000000"/>
                </a:solidFill>
                <a:latin typeface="Open Sans"/>
                <a:ea typeface="Open Sans"/>
                <a:cs typeface="Open Sans"/>
                <a:sym typeface="Open Sans"/>
              </a:rPr>
              <a:t> ПКП </a:t>
            </a:r>
            <a:r>
              <a:rPr lang="en-US" sz="2400" dirty="0" err="1">
                <a:solidFill>
                  <a:srgbClr val="000000"/>
                </a:solidFill>
                <a:latin typeface="Open Sans"/>
                <a:ea typeface="Open Sans"/>
                <a:cs typeface="Open Sans"/>
                <a:sym typeface="Open Sans"/>
              </a:rPr>
              <a:t>варіюються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від</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низьких</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високих</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причому</a:t>
            </a:r>
            <a:r>
              <a:rPr lang="en-US" sz="2400" dirty="0">
                <a:solidFill>
                  <a:srgbClr val="000000"/>
                </a:solidFill>
                <a:latin typeface="Open Sans"/>
                <a:ea typeface="Open Sans"/>
                <a:cs typeface="Open Sans"/>
                <a:sym typeface="Open Sans"/>
              </a:rPr>
              <a:t> ПКП </a:t>
            </a:r>
            <a:r>
              <a:rPr lang="en-US" sz="2400" dirty="0" err="1">
                <a:solidFill>
                  <a:srgbClr val="000000"/>
                </a:solidFill>
                <a:latin typeface="Open Sans"/>
                <a:ea typeface="Open Sans"/>
                <a:cs typeface="Open Sans"/>
                <a:sym typeface="Open Sans"/>
              </a:rPr>
              <a:t>більш</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показана</a:t>
            </a:r>
            <a:r>
              <a:rPr lang="en-US" sz="2400" dirty="0">
                <a:solidFill>
                  <a:srgbClr val="000000"/>
                </a:solidFill>
                <a:latin typeface="Open Sans"/>
                <a:ea typeface="Open Sans"/>
                <a:cs typeface="Open Sans"/>
                <a:sym typeface="Open Sans"/>
              </a:rPr>
              <a:t> у </a:t>
            </a:r>
            <a:r>
              <a:rPr lang="en-US" sz="2400" dirty="0" err="1">
                <a:solidFill>
                  <a:srgbClr val="000000"/>
                </a:solidFill>
                <a:latin typeface="Open Sans"/>
                <a:ea typeface="Open Sans"/>
                <a:cs typeface="Open Sans"/>
                <a:sym typeface="Open Sans"/>
              </a:rPr>
              <a:t>тих</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хто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має</a:t>
            </a:r>
            <a:r>
              <a:rPr lang="en-US" sz="2400" dirty="0">
                <a:solidFill>
                  <a:srgbClr val="000000"/>
                </a:solidFill>
                <a:latin typeface="Open Sans"/>
                <a:ea typeface="Open Sans"/>
                <a:cs typeface="Open Sans"/>
                <a:sym typeface="Open Sans"/>
              </a:rPr>
              <a:t>:</a:t>
            </a:r>
          </a:p>
          <a:p>
            <a:pPr marL="593725" lvl="1" indent="-296545" algn="just">
              <a:lnSpc>
                <a:spcPts val="3850"/>
              </a:lnSpc>
              <a:spcBef>
                <a:spcPct val="0"/>
              </a:spcBef>
              <a:buFont typeface="Arial"/>
              <a:buChar char="•"/>
            </a:pPr>
            <a:r>
              <a:rPr lang="en-US" sz="2400" b="1" i="1" err="1">
                <a:solidFill>
                  <a:srgbClr val="000000"/>
                </a:solidFill>
                <a:latin typeface="Open Sans"/>
                <a:ea typeface="Open Sans Bold Italics"/>
                <a:cs typeface="Open Sans Bold Italics"/>
                <a:sym typeface="Open Sans Bold Italics"/>
              </a:rPr>
              <a:t>Вищий</a:t>
            </a:r>
            <a:r>
              <a:rPr lang="en-US" sz="2400" b="1" i="1" dirty="0">
                <a:solidFill>
                  <a:srgbClr val="000000"/>
                </a:solidFill>
                <a:latin typeface="Open Sans"/>
                <a:ea typeface="Open Sans Bold Italics"/>
                <a:cs typeface="Open Sans Bold Italics"/>
                <a:sym typeface="Open Sans Bold Italics"/>
              </a:rPr>
              <a:t> </a:t>
            </a:r>
            <a:r>
              <a:rPr lang="en-US" sz="2400" b="1" i="1" err="1">
                <a:solidFill>
                  <a:srgbClr val="000000"/>
                </a:solidFill>
                <a:latin typeface="Open Sans"/>
                <a:ea typeface="Open Sans Bold Italics"/>
                <a:cs typeface="Open Sans Bold Italics"/>
                <a:sym typeface="Open Sans Bold Italics"/>
              </a:rPr>
              <a:t>ризик</a:t>
            </a:r>
            <a:r>
              <a:rPr lang="en-US" sz="2400" b="1" i="1" dirty="0">
                <a:solidFill>
                  <a:srgbClr val="000000"/>
                </a:solidFill>
                <a:latin typeface="Open Sans"/>
                <a:ea typeface="Open Sans Bold Italics"/>
                <a:cs typeface="Open Sans Bold Italics"/>
                <a:sym typeface="Open Sans Bold Italics"/>
              </a:rPr>
              <a:t> </a:t>
            </a:r>
            <a:r>
              <a:rPr lang="en-US" sz="2400" b="1" err="1">
                <a:solidFill>
                  <a:srgbClr val="000000"/>
                </a:solidFill>
                <a:latin typeface="Open Sans"/>
                <a:ea typeface="Open Sans Bold"/>
                <a:cs typeface="Open Sans Bold"/>
                <a:sym typeface="Open Sans Bold"/>
              </a:rPr>
              <a:t>зараження</a:t>
            </a:r>
            <a:r>
              <a:rPr lang="en-US" sz="2400" dirty="0">
                <a:solidFill>
                  <a:srgbClr val="000000"/>
                </a:solidFill>
                <a:latin typeface="Open Sans"/>
                <a:ea typeface="Open Sans"/>
                <a:cs typeface="Open Sans"/>
                <a:sym typeface="Open Sans"/>
              </a:rPr>
              <a:t>, з </a:t>
            </a:r>
            <a:r>
              <a:rPr lang="en-US" sz="2400" err="1">
                <a:solidFill>
                  <a:srgbClr val="000000"/>
                </a:solidFill>
                <a:latin typeface="Open Sans"/>
                <a:ea typeface="Open Sans"/>
                <a:cs typeface="Open Sans"/>
                <a:sym typeface="Open Sans"/>
              </a:rPr>
              <a:t>урахуванням</a:t>
            </a:r>
            <a:r>
              <a:rPr lang="en-US" sz="2400" dirty="0">
                <a:solidFill>
                  <a:srgbClr val="000000"/>
                </a:solidFill>
                <a:latin typeface="Open Sans"/>
                <a:ea typeface="Open Sans"/>
                <a:cs typeface="Open Sans"/>
                <a:sym typeface="Open Sans"/>
              </a:rPr>
              <a:t> </a:t>
            </a:r>
            <a:r>
              <a:rPr lang="en-US" sz="2400" err="1">
                <a:solidFill>
                  <a:srgbClr val="000000"/>
                </a:solidFill>
                <a:latin typeface="Open Sans"/>
                <a:ea typeface="Open Sans"/>
                <a:cs typeface="Open Sans"/>
                <a:sym typeface="Open Sans"/>
              </a:rPr>
              <a:t>таких</a:t>
            </a:r>
            <a:r>
              <a:rPr lang="en-US" sz="2400" dirty="0">
                <a:solidFill>
                  <a:srgbClr val="000000"/>
                </a:solidFill>
                <a:latin typeface="Open Sans"/>
                <a:ea typeface="Open Sans"/>
                <a:cs typeface="Open Sans"/>
                <a:sym typeface="Open Sans"/>
              </a:rPr>
              <a:t> </a:t>
            </a:r>
            <a:r>
              <a:rPr lang="en-US" sz="2400" err="1">
                <a:solidFill>
                  <a:srgbClr val="000000"/>
                </a:solidFill>
                <a:latin typeface="Open Sans"/>
                <a:ea typeface="Open Sans"/>
                <a:cs typeface="Open Sans"/>
                <a:sym typeface="Open Sans"/>
              </a:rPr>
              <a:t>факторів</a:t>
            </a:r>
            <a:r>
              <a:rPr lang="en-US" sz="2400" dirty="0">
                <a:solidFill>
                  <a:srgbClr val="000000"/>
                </a:solidFill>
                <a:latin typeface="Open Sans"/>
                <a:ea typeface="Open Sans"/>
                <a:cs typeface="Open Sans"/>
                <a:sym typeface="Open Sans"/>
              </a:rPr>
              <a:t>, </a:t>
            </a:r>
            <a:r>
              <a:rPr lang="en-US" sz="2400" err="1">
                <a:solidFill>
                  <a:srgbClr val="000000"/>
                </a:solidFill>
                <a:latin typeface="Open Sans"/>
                <a:ea typeface="Open Sans"/>
                <a:cs typeface="Open Sans"/>
                <a:sym typeface="Open Sans"/>
              </a:rPr>
              <a:t>як</a:t>
            </a:r>
            <a:r>
              <a:rPr lang="en-US" sz="2400" dirty="0">
                <a:solidFill>
                  <a:srgbClr val="000000"/>
                </a:solidFill>
                <a:latin typeface="Open Sans"/>
                <a:ea typeface="Open Sans"/>
                <a:cs typeface="Open Sans"/>
                <a:sym typeface="Open Sans"/>
              </a:rPr>
              <a:t> </a:t>
            </a:r>
            <a:r>
              <a:rPr lang="en-US" sz="2400" err="1">
                <a:solidFill>
                  <a:srgbClr val="000000"/>
                </a:solidFill>
                <a:latin typeface="Open Sans"/>
                <a:ea typeface="Open Sans"/>
                <a:cs typeface="Open Sans"/>
                <a:sym typeface="Open Sans"/>
              </a:rPr>
              <a:t>використання</a:t>
            </a:r>
            <a:r>
              <a:rPr lang="en-US" sz="2400" dirty="0">
                <a:solidFill>
                  <a:srgbClr val="000000"/>
                </a:solidFill>
                <a:latin typeface="Open Sans"/>
                <a:ea typeface="Open Sans"/>
                <a:cs typeface="Open Sans"/>
                <a:sym typeface="Open Sans"/>
              </a:rPr>
              <a:t> </a:t>
            </a:r>
            <a:r>
              <a:rPr lang="en-US" sz="2400" err="1">
                <a:solidFill>
                  <a:srgbClr val="000000"/>
                </a:solidFill>
                <a:latin typeface="Open Sans"/>
                <a:ea typeface="Open Sans"/>
                <a:cs typeface="Open Sans"/>
                <a:sym typeface="Open Sans"/>
              </a:rPr>
              <a:t>презервативів</a:t>
            </a:r>
            <a:r>
              <a:rPr lang="en-US" sz="2400" dirty="0">
                <a:solidFill>
                  <a:srgbClr val="000000"/>
                </a:solidFill>
                <a:latin typeface="Open Sans"/>
                <a:ea typeface="Open Sans"/>
                <a:cs typeface="Open Sans"/>
                <a:sym typeface="Open Sans"/>
              </a:rPr>
              <a:t>, </a:t>
            </a:r>
            <a:r>
              <a:rPr lang="en-US" sz="2400" err="1">
                <a:solidFill>
                  <a:srgbClr val="000000"/>
                </a:solidFill>
                <a:latin typeface="Open Sans"/>
                <a:ea typeface="Open Sans"/>
                <a:cs typeface="Open Sans"/>
                <a:sym typeface="Open Sans"/>
              </a:rPr>
              <a:t>тип</a:t>
            </a:r>
            <a:r>
              <a:rPr lang="en-US" sz="2400" dirty="0">
                <a:solidFill>
                  <a:srgbClr val="000000"/>
                </a:solidFill>
                <a:latin typeface="Open Sans"/>
                <a:ea typeface="Open Sans"/>
                <a:cs typeface="Open Sans"/>
                <a:sym typeface="Open Sans"/>
              </a:rPr>
              <a:t> </a:t>
            </a:r>
            <a:r>
              <a:rPr lang="en-US" sz="2400" err="1">
                <a:solidFill>
                  <a:srgbClr val="000000"/>
                </a:solidFill>
                <a:latin typeface="Open Sans"/>
                <a:ea typeface="Open Sans"/>
                <a:cs typeface="Open Sans"/>
                <a:sym typeface="Open Sans"/>
              </a:rPr>
              <a:t>сексуальних</a:t>
            </a:r>
            <a:r>
              <a:rPr lang="en-US" sz="2400" dirty="0">
                <a:solidFill>
                  <a:srgbClr val="000000"/>
                </a:solidFill>
                <a:latin typeface="Open Sans"/>
                <a:ea typeface="Open Sans"/>
                <a:cs typeface="Open Sans"/>
                <a:sym typeface="Open Sans"/>
              </a:rPr>
              <a:t> </a:t>
            </a:r>
            <a:r>
              <a:rPr lang="en-US" sz="2400" err="1">
                <a:solidFill>
                  <a:srgbClr val="000000"/>
                </a:solidFill>
                <a:latin typeface="Open Sans"/>
                <a:ea typeface="Open Sans"/>
                <a:cs typeface="Open Sans"/>
                <a:sym typeface="Open Sans"/>
              </a:rPr>
              <a:t>контактів</a:t>
            </a:r>
            <a:r>
              <a:rPr lang="en-US" sz="2400" dirty="0">
                <a:solidFill>
                  <a:srgbClr val="000000"/>
                </a:solidFill>
                <a:latin typeface="Open Sans"/>
                <a:ea typeface="Open Sans"/>
                <a:cs typeface="Open Sans"/>
                <a:sym typeface="Open Sans"/>
              </a:rPr>
              <a:t>, </a:t>
            </a:r>
            <a:r>
              <a:rPr lang="en-US" sz="2400" err="1">
                <a:solidFill>
                  <a:srgbClr val="000000"/>
                </a:solidFill>
                <a:latin typeface="Open Sans"/>
                <a:ea typeface="Open Sans"/>
                <a:cs typeface="Open Sans"/>
                <a:sym typeface="Open Sans"/>
              </a:rPr>
              <a:t>тип</a:t>
            </a:r>
            <a:r>
              <a:rPr lang="en-US" sz="2400" dirty="0">
                <a:solidFill>
                  <a:srgbClr val="000000"/>
                </a:solidFill>
                <a:latin typeface="Open Sans"/>
                <a:ea typeface="Open Sans"/>
                <a:cs typeface="Open Sans"/>
                <a:sym typeface="Open Sans"/>
              </a:rPr>
              <a:t> </a:t>
            </a:r>
            <a:r>
              <a:rPr lang="en-US" sz="2400" err="1">
                <a:solidFill>
                  <a:srgbClr val="000000"/>
                </a:solidFill>
                <a:latin typeface="Open Sans"/>
                <a:ea typeface="Open Sans"/>
                <a:cs typeface="Open Sans"/>
                <a:sym typeface="Open Sans"/>
              </a:rPr>
              <a:t>та</a:t>
            </a:r>
            <a:r>
              <a:rPr lang="en-US" sz="2400" dirty="0">
                <a:solidFill>
                  <a:srgbClr val="000000"/>
                </a:solidFill>
                <a:latin typeface="Open Sans"/>
                <a:ea typeface="Open Sans"/>
                <a:cs typeface="Open Sans"/>
                <a:sym typeface="Open Sans"/>
              </a:rPr>
              <a:t> ВІЛ-</a:t>
            </a:r>
            <a:r>
              <a:rPr lang="en-US" sz="2400" err="1">
                <a:solidFill>
                  <a:srgbClr val="000000"/>
                </a:solidFill>
                <a:latin typeface="Open Sans"/>
                <a:ea typeface="Open Sans"/>
                <a:cs typeface="Open Sans"/>
                <a:sym typeface="Open Sans"/>
              </a:rPr>
              <a:t>статус</a:t>
            </a:r>
            <a:r>
              <a:rPr lang="en-US" sz="2400" dirty="0">
                <a:solidFill>
                  <a:srgbClr val="000000"/>
                </a:solidFill>
                <a:latin typeface="Open Sans"/>
                <a:ea typeface="Open Sans"/>
                <a:cs typeface="Open Sans"/>
                <a:sym typeface="Open Sans"/>
              </a:rPr>
              <a:t> </a:t>
            </a:r>
            <a:r>
              <a:rPr lang="en-US" sz="2400" err="1">
                <a:solidFill>
                  <a:srgbClr val="000000"/>
                </a:solidFill>
                <a:latin typeface="Open Sans"/>
                <a:ea typeface="Open Sans"/>
                <a:cs typeface="Open Sans"/>
                <a:sym typeface="Open Sans"/>
              </a:rPr>
              <a:t>партнера</a:t>
            </a:r>
            <a:r>
              <a:rPr lang="en-US" sz="2400" dirty="0">
                <a:solidFill>
                  <a:srgbClr val="000000"/>
                </a:solidFill>
                <a:latin typeface="Open Sans"/>
                <a:ea typeface="Open Sans"/>
                <a:cs typeface="Open Sans"/>
                <a:sym typeface="Open Sans"/>
              </a:rPr>
              <a:t> (</a:t>
            </a:r>
            <a:r>
              <a:rPr lang="en-US" sz="2400" err="1">
                <a:solidFill>
                  <a:srgbClr val="000000"/>
                </a:solidFill>
                <a:latin typeface="Open Sans"/>
                <a:ea typeface="Open Sans"/>
                <a:cs typeface="Open Sans"/>
                <a:sym typeface="Open Sans"/>
              </a:rPr>
              <a:t>партнерів</a:t>
            </a:r>
            <a:r>
              <a:rPr lang="en-US" sz="2400" dirty="0">
                <a:solidFill>
                  <a:srgbClr val="000000"/>
                </a:solidFill>
                <a:latin typeface="Open Sans"/>
                <a:ea typeface="Open Sans"/>
                <a:cs typeface="Open Sans"/>
                <a:sym typeface="Open Sans"/>
              </a:rPr>
              <a:t>); А ТАКОЖ</a:t>
            </a:r>
            <a:endParaRPr lang="en-US" sz="2400" dirty="0">
              <a:solidFill>
                <a:srgbClr val="000000"/>
              </a:solidFill>
              <a:latin typeface="Open Sans"/>
              <a:ea typeface="Open Sans"/>
              <a:cs typeface="Open Sans"/>
            </a:endParaRPr>
          </a:p>
          <a:p>
            <a:pPr marL="593725" lvl="1" indent="-296545" algn="just">
              <a:lnSpc>
                <a:spcPts val="3850"/>
              </a:lnSpc>
              <a:spcBef>
                <a:spcPct val="0"/>
              </a:spcBef>
              <a:buFont typeface="Arial"/>
              <a:buChar char="•"/>
            </a:pPr>
            <a:r>
              <a:rPr lang="uk-UA" sz="2400" b="1" i="1" dirty="0">
                <a:solidFill>
                  <a:srgbClr val="000000"/>
                </a:solidFill>
                <a:latin typeface="Open Sans"/>
                <a:ea typeface="Open Sans Bold Italics"/>
                <a:cs typeface="Open Sans Bold Italics"/>
                <a:sym typeface="Open Sans Bold Italics"/>
              </a:rPr>
              <a:t>З</a:t>
            </a:r>
            <a:r>
              <a:rPr lang="en-US" sz="2400" b="1" i="1" err="1">
                <a:solidFill>
                  <a:srgbClr val="000000"/>
                </a:solidFill>
                <a:latin typeface="Open Sans"/>
                <a:ea typeface="Open Sans Bold Italics"/>
                <a:cs typeface="Open Sans Bold Italics"/>
                <a:sym typeface="Open Sans Bold Italics"/>
              </a:rPr>
              <a:t>начні</a:t>
            </a:r>
            <a:r>
              <a:rPr lang="en-US" sz="2400" b="1" i="1" dirty="0">
                <a:solidFill>
                  <a:srgbClr val="000000"/>
                </a:solidFill>
                <a:latin typeface="Open Sans"/>
                <a:ea typeface="Open Sans Bold Italics"/>
                <a:cs typeface="Open Sans Bold Italics"/>
                <a:sym typeface="Open Sans Bold Italics"/>
              </a:rPr>
              <a:t> </a:t>
            </a:r>
            <a:r>
              <a:rPr lang="en-US" sz="2400" b="1" err="1">
                <a:solidFill>
                  <a:srgbClr val="000000"/>
                </a:solidFill>
                <a:latin typeface="Open Sans"/>
                <a:ea typeface="Open Sans Bold"/>
                <a:cs typeface="Open Sans Bold"/>
                <a:sym typeface="Open Sans Bold"/>
              </a:rPr>
              <a:t>відх</a:t>
            </a:r>
            <a:r>
              <a:rPr lang="en-US" sz="2400" b="1" err="1">
                <a:solidFill>
                  <a:srgbClr val="000000"/>
                </a:solidFill>
                <a:latin typeface="Open Sans Bold"/>
                <a:ea typeface="Open Sans Bold"/>
                <a:cs typeface="Open Sans Bold"/>
                <a:sym typeface="Open Sans Bold"/>
              </a:rPr>
              <a:t>илення</a:t>
            </a:r>
            <a:r>
              <a:rPr lang="en-US" sz="2400" b="1" dirty="0">
                <a:solidFill>
                  <a:srgbClr val="000000"/>
                </a:solidFill>
                <a:latin typeface="Open Sans Bold"/>
                <a:ea typeface="Open Sans Bold"/>
                <a:cs typeface="Open Sans Bold"/>
                <a:sym typeface="Open Sans Bold"/>
              </a:rPr>
              <a:t> у </a:t>
            </a:r>
            <a:r>
              <a:rPr lang="en-US" sz="2400" b="1" err="1">
                <a:solidFill>
                  <a:srgbClr val="000000"/>
                </a:solidFill>
                <a:latin typeface="Open Sans Bold"/>
                <a:ea typeface="Open Sans Bold"/>
                <a:cs typeface="Open Sans Bold"/>
                <a:sym typeface="Open Sans Bold"/>
              </a:rPr>
              <a:t>використанні</a:t>
            </a:r>
            <a:r>
              <a:rPr lang="en-US" sz="2400" dirty="0">
                <a:solidFill>
                  <a:srgbClr val="000000"/>
                </a:solidFill>
                <a:latin typeface="Open Sans"/>
                <a:ea typeface="Open Sans"/>
                <a:cs typeface="Open Sans"/>
                <a:sym typeface="Open Sans"/>
              </a:rPr>
              <a:t>, з </a:t>
            </a:r>
            <a:r>
              <a:rPr lang="en-US" sz="2400" err="1">
                <a:solidFill>
                  <a:srgbClr val="000000"/>
                </a:solidFill>
                <a:latin typeface="Open Sans"/>
                <a:ea typeface="Open Sans"/>
                <a:cs typeface="Open Sans"/>
                <a:sym typeface="Open Sans"/>
              </a:rPr>
              <a:t>урахуванням</a:t>
            </a:r>
            <a:r>
              <a:rPr lang="en-US" sz="2400" dirty="0">
                <a:solidFill>
                  <a:srgbClr val="000000"/>
                </a:solidFill>
                <a:latin typeface="Open Sans"/>
                <a:ea typeface="Open Sans"/>
                <a:cs typeface="Open Sans"/>
                <a:sym typeface="Open Sans"/>
              </a:rPr>
              <a:t> </a:t>
            </a:r>
            <a:r>
              <a:rPr lang="en-US" sz="2400" err="1">
                <a:solidFill>
                  <a:srgbClr val="000000"/>
                </a:solidFill>
                <a:latin typeface="Open Sans"/>
                <a:ea typeface="Open Sans"/>
                <a:cs typeface="Open Sans"/>
                <a:sym typeface="Open Sans"/>
              </a:rPr>
              <a:t>таких</a:t>
            </a:r>
            <a:r>
              <a:rPr lang="en-US" sz="2400" dirty="0">
                <a:solidFill>
                  <a:srgbClr val="000000"/>
                </a:solidFill>
                <a:latin typeface="Open Sans"/>
                <a:ea typeface="Open Sans"/>
                <a:cs typeface="Open Sans"/>
                <a:sym typeface="Open Sans"/>
              </a:rPr>
              <a:t> </a:t>
            </a:r>
            <a:r>
              <a:rPr lang="en-US" sz="2400" err="1">
                <a:solidFill>
                  <a:srgbClr val="000000"/>
                </a:solidFill>
                <a:latin typeface="Open Sans"/>
                <a:ea typeface="Open Sans"/>
                <a:cs typeface="Open Sans"/>
                <a:sym typeface="Open Sans"/>
              </a:rPr>
              <a:t>деталей</a:t>
            </a:r>
            <a:r>
              <a:rPr lang="en-US" sz="2400" dirty="0">
                <a:solidFill>
                  <a:srgbClr val="000000"/>
                </a:solidFill>
                <a:latin typeface="Open Sans"/>
                <a:ea typeface="Open Sans"/>
                <a:cs typeface="Open Sans"/>
                <a:sym typeface="Open Sans"/>
              </a:rPr>
              <a:t>, </a:t>
            </a:r>
            <a:r>
              <a:rPr lang="en-US" sz="2400" err="1">
                <a:solidFill>
                  <a:srgbClr val="000000"/>
                </a:solidFill>
                <a:latin typeface="Open Sans"/>
                <a:ea typeface="Open Sans"/>
                <a:cs typeface="Open Sans"/>
                <a:sym typeface="Open Sans"/>
              </a:rPr>
              <a:t>як</a:t>
            </a:r>
            <a:r>
              <a:rPr lang="en-US" sz="2400" dirty="0">
                <a:solidFill>
                  <a:srgbClr val="000000"/>
                </a:solidFill>
                <a:latin typeface="Open Sans"/>
                <a:ea typeface="Open Sans"/>
                <a:cs typeface="Open Sans"/>
                <a:sym typeface="Open Sans"/>
              </a:rPr>
              <a:t> </a:t>
            </a:r>
            <a:r>
              <a:rPr lang="en-US" sz="2400" err="1">
                <a:solidFill>
                  <a:srgbClr val="000000"/>
                </a:solidFill>
                <a:latin typeface="Open Sans"/>
                <a:ea typeface="Open Sans"/>
                <a:cs typeface="Open Sans"/>
                <a:sym typeface="Open Sans"/>
              </a:rPr>
              <a:t>тривалість</a:t>
            </a:r>
            <a:r>
              <a:rPr lang="en-US" sz="2400" dirty="0">
                <a:solidFill>
                  <a:srgbClr val="000000"/>
                </a:solidFill>
                <a:latin typeface="Open Sans"/>
                <a:ea typeface="Open Sans"/>
                <a:cs typeface="Open Sans"/>
                <a:sym typeface="Open Sans"/>
              </a:rPr>
              <a:t> </a:t>
            </a:r>
            <a:r>
              <a:rPr lang="en-US" sz="2400" err="1">
                <a:solidFill>
                  <a:srgbClr val="000000"/>
                </a:solidFill>
                <a:latin typeface="Open Sans"/>
                <a:ea typeface="Open Sans"/>
                <a:cs typeface="Open Sans"/>
                <a:sym typeface="Open Sans"/>
              </a:rPr>
              <a:t>невикористання</a:t>
            </a:r>
            <a:r>
              <a:rPr lang="en-US" sz="2400" dirty="0">
                <a:solidFill>
                  <a:srgbClr val="000000"/>
                </a:solidFill>
                <a:latin typeface="Open Sans"/>
                <a:ea typeface="Open Sans"/>
                <a:cs typeface="Open Sans"/>
                <a:sym typeface="Open Sans"/>
              </a:rPr>
              <a:t> </a:t>
            </a:r>
            <a:r>
              <a:rPr lang="uk-UA" sz="2400" dirty="0">
                <a:solidFill>
                  <a:srgbClr val="000000"/>
                </a:solidFill>
                <a:latin typeface="Open Sans"/>
                <a:ea typeface="Open Sans"/>
                <a:cs typeface="Open Sans"/>
                <a:sym typeface="Open Sans"/>
              </a:rPr>
              <a:t>ДКП</a:t>
            </a:r>
            <a:r>
              <a:rPr lang="en-US" sz="2400" dirty="0">
                <a:solidFill>
                  <a:srgbClr val="000000"/>
                </a:solidFill>
                <a:latin typeface="Open Sans"/>
                <a:ea typeface="Open Sans"/>
                <a:cs typeface="Open Sans"/>
                <a:sym typeface="Open Sans"/>
              </a:rPr>
              <a:t> у </a:t>
            </a:r>
            <a:r>
              <a:rPr lang="en-US" sz="2400" err="1">
                <a:solidFill>
                  <a:srgbClr val="000000"/>
                </a:solidFill>
                <a:latin typeface="Open Sans"/>
                <a:ea typeface="Open Sans"/>
                <a:cs typeface="Open Sans"/>
                <a:sym typeface="Open Sans"/>
              </a:rPr>
              <a:t>зв'язку</a:t>
            </a:r>
            <a:r>
              <a:rPr lang="en-US" sz="2400" dirty="0">
                <a:solidFill>
                  <a:srgbClr val="000000"/>
                </a:solidFill>
                <a:latin typeface="Open Sans"/>
                <a:ea typeface="Open Sans"/>
                <a:cs typeface="Open Sans"/>
                <a:sym typeface="Open Sans"/>
              </a:rPr>
              <a:t> з </a:t>
            </a:r>
            <a:r>
              <a:rPr lang="en-US" sz="2400" err="1">
                <a:solidFill>
                  <a:srgbClr val="000000"/>
                </a:solidFill>
                <a:latin typeface="Open Sans"/>
                <a:ea typeface="Open Sans"/>
                <a:cs typeface="Open Sans"/>
                <a:sym typeface="Open Sans"/>
              </a:rPr>
              <a:t>можливим</a:t>
            </a:r>
            <a:r>
              <a:rPr lang="en-US" sz="2400" dirty="0">
                <a:solidFill>
                  <a:srgbClr val="000000"/>
                </a:solidFill>
                <a:latin typeface="Open Sans"/>
                <a:ea typeface="Open Sans"/>
                <a:cs typeface="Open Sans"/>
                <a:sym typeface="Open Sans"/>
              </a:rPr>
              <a:t> </a:t>
            </a:r>
            <a:r>
              <a:rPr lang="en-US" sz="2400" err="1">
                <a:solidFill>
                  <a:srgbClr val="000000"/>
                </a:solidFill>
                <a:latin typeface="Open Sans"/>
                <a:ea typeface="Open Sans"/>
                <a:cs typeface="Open Sans"/>
                <a:sym typeface="Open Sans"/>
              </a:rPr>
              <a:t>випадком</a:t>
            </a:r>
            <a:r>
              <a:rPr lang="en-US" sz="2400" dirty="0">
                <a:solidFill>
                  <a:srgbClr val="000000"/>
                </a:solidFill>
                <a:latin typeface="Open Sans"/>
                <a:ea typeface="Open Sans"/>
                <a:cs typeface="Open Sans"/>
                <a:sym typeface="Open Sans"/>
              </a:rPr>
              <a:t> </a:t>
            </a:r>
            <a:r>
              <a:rPr lang="en-US" sz="2400" err="1">
                <a:solidFill>
                  <a:srgbClr val="000000"/>
                </a:solidFill>
                <a:latin typeface="Open Sans"/>
                <a:ea typeface="Open Sans"/>
                <a:cs typeface="Open Sans"/>
                <a:sym typeface="Open Sans"/>
              </a:rPr>
              <a:t>експозиції</a:t>
            </a:r>
            <a:r>
              <a:rPr lang="en-US" sz="2400" dirty="0">
                <a:solidFill>
                  <a:srgbClr val="000000"/>
                </a:solidFill>
                <a:latin typeface="Open Sans"/>
                <a:ea typeface="Open Sans"/>
                <a:cs typeface="Open Sans"/>
                <a:sym typeface="Open Sans"/>
              </a:rPr>
              <a:t> </a:t>
            </a:r>
            <a:r>
              <a:rPr lang="en-US" sz="2400" err="1">
                <a:solidFill>
                  <a:srgbClr val="000000"/>
                </a:solidFill>
                <a:latin typeface="Open Sans"/>
                <a:ea typeface="Open Sans"/>
                <a:cs typeface="Open Sans"/>
                <a:sym typeface="Open Sans"/>
              </a:rPr>
              <a:t>протягом</a:t>
            </a:r>
            <a:r>
              <a:rPr lang="en-US" sz="2400" dirty="0">
                <a:solidFill>
                  <a:srgbClr val="000000"/>
                </a:solidFill>
                <a:latin typeface="Open Sans"/>
                <a:ea typeface="Open Sans"/>
                <a:cs typeface="Open Sans"/>
                <a:sym typeface="Open Sans"/>
              </a:rPr>
              <a:t> </a:t>
            </a:r>
            <a:r>
              <a:rPr lang="en-US" sz="2400" err="1">
                <a:solidFill>
                  <a:srgbClr val="000000"/>
                </a:solidFill>
                <a:latin typeface="Open Sans"/>
                <a:ea typeface="Open Sans"/>
                <a:cs typeface="Open Sans"/>
                <a:sym typeface="Open Sans"/>
              </a:rPr>
              <a:t>останніх</a:t>
            </a:r>
            <a:r>
              <a:rPr lang="en-US" sz="2400" dirty="0">
                <a:solidFill>
                  <a:srgbClr val="000000"/>
                </a:solidFill>
                <a:latin typeface="Open Sans"/>
                <a:ea typeface="Open Sans"/>
                <a:cs typeface="Open Sans"/>
                <a:sym typeface="Open Sans"/>
              </a:rPr>
              <a:t> 72 </a:t>
            </a:r>
            <a:r>
              <a:rPr lang="en-US" sz="2400" err="1">
                <a:solidFill>
                  <a:srgbClr val="000000"/>
                </a:solidFill>
                <a:latin typeface="Open Sans"/>
                <a:ea typeface="Open Sans"/>
                <a:cs typeface="Open Sans"/>
                <a:sym typeface="Open Sans"/>
              </a:rPr>
              <a:t>годин</a:t>
            </a:r>
            <a:endParaRPr lang="en-US" sz="2400">
              <a:solidFill>
                <a:srgbClr val="000000"/>
              </a:solidFill>
              <a:latin typeface="Open Sans"/>
              <a:ea typeface="Open Sans"/>
              <a:cs typeface="Open Sans"/>
            </a:endParaRPr>
          </a:p>
          <a:p>
            <a:pPr marL="1187450" lvl="2" indent="-395605" algn="just">
              <a:lnSpc>
                <a:spcPts val="3850"/>
              </a:lnSpc>
              <a:spcBef>
                <a:spcPct val="0"/>
              </a:spcBef>
              <a:buFont typeface="Arial"/>
              <a:buChar char="⚬"/>
            </a:pPr>
            <a:r>
              <a:rPr lang="en-US" sz="2400" dirty="0">
                <a:solidFill>
                  <a:srgbClr val="000000"/>
                </a:solidFill>
                <a:latin typeface="Open Sans"/>
                <a:ea typeface="Open Sans"/>
                <a:cs typeface="Open Sans"/>
                <a:sym typeface="Open Sans"/>
              </a:rPr>
              <a:t>«</a:t>
            </a:r>
            <a:r>
              <a:rPr lang="en-US" sz="2400" dirty="0" err="1">
                <a:solidFill>
                  <a:srgbClr val="000000"/>
                </a:solidFill>
                <a:latin typeface="Open Sans"/>
                <a:ea typeface="Open Sans"/>
                <a:cs typeface="Open Sans"/>
                <a:sym typeface="Open Sans"/>
              </a:rPr>
              <a:t>Значні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відхилення</a:t>
            </a:r>
            <a:r>
              <a:rPr lang="en-US" sz="2400" dirty="0">
                <a:solidFill>
                  <a:srgbClr val="000000"/>
                </a:solidFill>
                <a:latin typeface="Open Sans"/>
                <a:ea typeface="Open Sans"/>
                <a:cs typeface="Open Sans"/>
                <a:sym typeface="Open Sans"/>
              </a:rPr>
              <a:t> – </a:t>
            </a:r>
            <a:r>
              <a:rPr lang="en-US" sz="2400" dirty="0" err="1">
                <a:solidFill>
                  <a:srgbClr val="000000"/>
                </a:solidFill>
                <a:latin typeface="Open Sans"/>
                <a:ea typeface="Open Sans"/>
                <a:cs typeface="Open Sans"/>
                <a:sym typeface="Open Sans"/>
              </a:rPr>
              <a:t>коли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клієнт</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частіше</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пропускав</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дози</a:t>
            </a:r>
            <a:r>
              <a:rPr lang="en-US" sz="2400" dirty="0">
                <a:solidFill>
                  <a:srgbClr val="000000"/>
                </a:solidFill>
                <a:latin typeface="Open Sans"/>
                <a:ea typeface="Open Sans"/>
                <a:cs typeface="Open Sans"/>
                <a:sym typeface="Open Sans"/>
              </a:rPr>
              <a:t>/</a:t>
            </a:r>
            <a:r>
              <a:rPr lang="en-US" sz="2400" dirty="0" err="1">
                <a:solidFill>
                  <a:srgbClr val="000000"/>
                </a:solidFill>
                <a:latin typeface="Open Sans"/>
                <a:ea typeface="Open Sans"/>
                <a:cs typeface="Open Sans"/>
                <a:sym typeface="Open Sans"/>
              </a:rPr>
              <a:t>довше</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не</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використовував</a:t>
            </a:r>
            <a:r>
              <a:rPr lang="en-US" sz="2400" dirty="0">
                <a:solidFill>
                  <a:srgbClr val="000000"/>
                </a:solidFill>
                <a:latin typeface="Open Sans"/>
                <a:ea typeface="Open Sans"/>
                <a:cs typeface="Open Sans"/>
                <a:sym typeface="Open Sans"/>
              </a:rPr>
              <a:t> </a:t>
            </a:r>
            <a:r>
              <a:rPr lang="uk-UA" sz="2400" dirty="0">
                <a:solidFill>
                  <a:srgbClr val="000000"/>
                </a:solidFill>
                <a:latin typeface="Open Sans"/>
                <a:ea typeface="Open Sans"/>
                <a:cs typeface="Open Sans"/>
                <a:sym typeface="Open Sans"/>
              </a:rPr>
              <a:t>ДКП</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або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запізнювався</a:t>
            </a:r>
            <a:r>
              <a:rPr lang="en-US" sz="2400" dirty="0">
                <a:solidFill>
                  <a:srgbClr val="000000"/>
                </a:solidFill>
                <a:latin typeface="Open Sans"/>
                <a:ea typeface="Open Sans"/>
                <a:cs typeface="Open Sans"/>
                <a:sym typeface="Open Sans"/>
              </a:rPr>
              <a:t> з </a:t>
            </a:r>
            <a:r>
              <a:rPr lang="en-US" sz="2400" dirty="0" err="1">
                <a:solidFill>
                  <a:srgbClr val="000000"/>
                </a:solidFill>
                <a:latin typeface="Open Sans"/>
                <a:ea typeface="Open Sans"/>
                <a:cs typeface="Open Sans"/>
                <a:sym typeface="Open Sans"/>
              </a:rPr>
              <a:t>поверненням</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для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повторної</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ін'єкції</a:t>
            </a:r>
            <a:r>
              <a:rPr lang="en-US" sz="2400" dirty="0">
                <a:solidFill>
                  <a:srgbClr val="000000"/>
                </a:solidFill>
                <a:latin typeface="Open Sans"/>
                <a:ea typeface="Open Sans"/>
                <a:cs typeface="Open Sans"/>
                <a:sym typeface="Open Sans"/>
              </a:rPr>
              <a:t>, і </a:t>
            </a:r>
            <a:r>
              <a:rPr lang="en-US" sz="2400" dirty="0" err="1">
                <a:solidFill>
                  <a:srgbClr val="000000"/>
                </a:solidFill>
                <a:latin typeface="Open Sans"/>
                <a:ea typeface="Open Sans"/>
                <a:cs typeface="Open Sans"/>
                <a:sym typeface="Open Sans"/>
              </a:rPr>
              <a:t>це</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збігалося</a:t>
            </a:r>
            <a:r>
              <a:rPr lang="en-US" sz="2400" dirty="0">
                <a:solidFill>
                  <a:srgbClr val="000000"/>
                </a:solidFill>
                <a:latin typeface="Open Sans"/>
                <a:ea typeface="Open Sans"/>
                <a:cs typeface="Open Sans"/>
                <a:sym typeface="Open Sans"/>
              </a:rPr>
              <a:t> з </a:t>
            </a:r>
            <a:r>
              <a:rPr lang="en-US" sz="2400" dirty="0" err="1">
                <a:solidFill>
                  <a:srgbClr val="000000"/>
                </a:solidFill>
                <a:latin typeface="Open Sans"/>
                <a:ea typeface="Open Sans"/>
                <a:cs typeface="Open Sans"/>
                <a:sym typeface="Open Sans"/>
              </a:rPr>
              <a:t>можливим</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випадком</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експозиції</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протягом</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останніх</a:t>
            </a:r>
            <a:r>
              <a:rPr lang="en-US" sz="2400" dirty="0">
                <a:solidFill>
                  <a:srgbClr val="000000"/>
                </a:solidFill>
                <a:latin typeface="Open Sans"/>
                <a:ea typeface="Open Sans"/>
                <a:cs typeface="Open Sans"/>
                <a:sym typeface="Open Sans"/>
              </a:rPr>
              <a:t> 72 </a:t>
            </a:r>
            <a:r>
              <a:rPr lang="en-US" sz="2400" dirty="0" err="1">
                <a:solidFill>
                  <a:srgbClr val="000000"/>
                </a:solidFill>
                <a:latin typeface="Open Sans"/>
                <a:ea typeface="Open Sans"/>
                <a:cs typeface="Open Sans"/>
                <a:sym typeface="Open Sans"/>
              </a:rPr>
              <a:t>годин</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Це</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може</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призвести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зниження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або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відсутності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захисту</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від</a:t>
            </a:r>
            <a:r>
              <a:rPr lang="en-US" sz="2400" dirty="0">
                <a:solidFill>
                  <a:srgbClr val="000000"/>
                </a:solidFill>
                <a:latin typeface="Open Sans"/>
                <a:ea typeface="Open Sans"/>
                <a:cs typeface="Open Sans"/>
                <a:sym typeface="Open Sans"/>
              </a:rPr>
              <a:t> ВІЛ </a:t>
            </a:r>
            <a:r>
              <a:rPr lang="en-US" sz="2400" dirty="0" err="1">
                <a:solidFill>
                  <a:srgbClr val="000000"/>
                </a:solidFill>
                <a:latin typeface="Open Sans"/>
                <a:ea typeface="Open Sans"/>
                <a:cs typeface="Open Sans"/>
                <a:sym typeface="Open Sans"/>
              </a:rPr>
              <a:t>на</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той</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момент</a:t>
            </a:r>
            <a:r>
              <a:rPr lang="en-US" sz="2400" dirty="0">
                <a:solidFill>
                  <a:srgbClr val="000000"/>
                </a:solidFill>
                <a:latin typeface="Open Sans"/>
                <a:ea typeface="Open Sans"/>
                <a:cs typeface="Open Sans"/>
                <a:sym typeface="Open Sans"/>
              </a:rPr>
              <a:t>.</a:t>
            </a:r>
            <a:endParaRPr lang="en-US" sz="2400" dirty="0">
              <a:solidFill>
                <a:srgbClr val="000000"/>
              </a:solidFill>
              <a:latin typeface="Open Sans"/>
              <a:ea typeface="Open Sans"/>
              <a:cs typeface="Open Sans"/>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671150" y="923925"/>
            <a:ext cx="16407437" cy="866859"/>
          </a:xfrm>
          <a:prstGeom prst="rect">
            <a:avLst/>
          </a:prstGeom>
        </p:spPr>
        <p:txBody>
          <a:bodyPr lIns="0" tIns="0" rIns="0" bIns="0" rtlCol="0" anchor="t">
            <a:spAutoFit/>
          </a:bodyPr>
          <a:lstStyle/>
          <a:p>
            <a:pPr algn="l">
              <a:lnSpc>
                <a:spcPts val="7042"/>
              </a:lnSpc>
            </a:pPr>
            <a:r>
              <a:rPr lang="en-US" sz="5030" b="1" dirty="0" err="1">
                <a:solidFill>
                  <a:srgbClr val="000000"/>
                </a:solidFill>
                <a:latin typeface="Roboto Condensed Bold"/>
                <a:ea typeface="Roboto Condensed Bold"/>
                <a:cs typeface="Roboto Condensed Bold"/>
                <a:sym typeface="Roboto Condensed Bold"/>
              </a:rPr>
              <a:t>Відхилення</a:t>
            </a:r>
            <a:r>
              <a:rPr lang="en-US" sz="5030" b="1" dirty="0">
                <a:solidFill>
                  <a:srgbClr val="000000"/>
                </a:solidFill>
                <a:latin typeface="Roboto Condensed Bold"/>
                <a:ea typeface="Roboto Condensed Bold"/>
                <a:cs typeface="Roboto Condensed Bold"/>
                <a:sym typeface="Roboto Condensed Bold"/>
              </a:rPr>
              <a:t> у </a:t>
            </a:r>
            <a:r>
              <a:rPr lang="en-US" sz="5030" b="1" dirty="0" err="1">
                <a:solidFill>
                  <a:srgbClr val="000000"/>
                </a:solidFill>
                <a:latin typeface="Roboto Condensed Bold"/>
                <a:ea typeface="Roboto Condensed Bold"/>
                <a:cs typeface="Roboto Condensed Bold"/>
                <a:sym typeface="Roboto Condensed Bold"/>
              </a:rPr>
              <a:t>застосуванні</a:t>
            </a:r>
            <a:r>
              <a:rPr lang="en-US" sz="5030" b="1" dirty="0">
                <a:solidFill>
                  <a:srgbClr val="000000"/>
                </a:solidFill>
                <a:latin typeface="Roboto Condensed Bold"/>
                <a:ea typeface="Roboto Condensed Bold"/>
                <a:cs typeface="Roboto Condensed Bold"/>
                <a:sym typeface="Roboto Condensed Bold"/>
              </a:rPr>
              <a:t> </a:t>
            </a:r>
            <a:r>
              <a:rPr lang="uk-UA" sz="5030" b="1" dirty="0">
                <a:solidFill>
                  <a:srgbClr val="000000"/>
                </a:solidFill>
                <a:latin typeface="Roboto Condensed Bold"/>
                <a:ea typeface="Roboto Condensed Bold"/>
                <a:cs typeface="Roboto Condensed Bold"/>
                <a:sym typeface="Roboto Condensed Bold"/>
              </a:rPr>
              <a:t>ДКП</a:t>
            </a:r>
            <a:r>
              <a:rPr lang="en-US" sz="5030" b="1" dirty="0">
                <a:solidFill>
                  <a:srgbClr val="000000"/>
                </a:solidFill>
                <a:latin typeface="Roboto Condensed Bold"/>
                <a:ea typeface="Roboto Condensed Bold"/>
                <a:cs typeface="Roboto Condensed Bold"/>
                <a:sym typeface="Roboto Condensed Bold"/>
              </a:rPr>
              <a:t> </a:t>
            </a:r>
            <a:r>
              <a:rPr lang="en-US" sz="5030" b="1" dirty="0" err="1">
                <a:solidFill>
                  <a:srgbClr val="000000"/>
                </a:solidFill>
                <a:latin typeface="Roboto Condensed Bold"/>
                <a:ea typeface="Roboto Condensed Bold"/>
                <a:cs typeface="Roboto Condensed Bold"/>
                <a:sym typeface="Roboto Condensed Bold"/>
              </a:rPr>
              <a:t>та</a:t>
            </a:r>
            <a:r>
              <a:rPr lang="en-US" sz="5030" b="1" dirty="0">
                <a:solidFill>
                  <a:srgbClr val="000000"/>
                </a:solidFill>
                <a:latin typeface="Roboto Condensed Bold"/>
                <a:ea typeface="Roboto Condensed Bold"/>
                <a:cs typeface="Roboto Condensed Bold"/>
                <a:sym typeface="Roboto Condensed Bold"/>
              </a:rPr>
              <a:t> </a:t>
            </a:r>
            <a:r>
              <a:rPr lang="en-US" sz="5030" b="1" dirty="0" err="1">
                <a:solidFill>
                  <a:srgbClr val="000000"/>
                </a:solidFill>
                <a:latin typeface="Roboto Condensed Bold"/>
                <a:ea typeface="Roboto Condensed Bold"/>
                <a:cs typeface="Roboto Condensed Bold"/>
                <a:sym typeface="Roboto Condensed Bold"/>
              </a:rPr>
              <a:t>оцінка</a:t>
            </a:r>
            <a:r>
              <a:rPr lang="en-US" sz="5030" b="1" dirty="0">
                <a:solidFill>
                  <a:srgbClr val="000000"/>
                </a:solidFill>
                <a:latin typeface="Roboto Condensed Bold"/>
                <a:ea typeface="Roboto Condensed Bold"/>
                <a:cs typeface="Roboto Condensed Bold"/>
                <a:sym typeface="Roboto Condensed Bold"/>
              </a:rPr>
              <a:t> </a:t>
            </a:r>
            <a:r>
              <a:rPr lang="uk-UA" sz="5030" b="1" dirty="0">
                <a:solidFill>
                  <a:srgbClr val="000000"/>
                </a:solidFill>
                <a:latin typeface="Roboto Condensed Bold"/>
                <a:ea typeface="Roboto Condensed Bold"/>
                <a:cs typeface="Roboto Condensed Bold"/>
                <a:sym typeface="Roboto Condensed Bold"/>
              </a:rPr>
              <a:t>ПКП</a:t>
            </a:r>
            <a:endParaRPr lang="en-US" sz="5030" b="1" dirty="0">
              <a:solidFill>
                <a:srgbClr val="000000"/>
              </a:solidFill>
              <a:latin typeface="Roboto Condensed Bold"/>
              <a:ea typeface="Roboto Condensed Bold"/>
              <a:cs typeface="Roboto Condensed Bold"/>
              <a:sym typeface="Roboto Condensed Bold"/>
            </a:endParaRPr>
          </a:p>
        </p:txBody>
      </p:sp>
      <p:sp>
        <p:nvSpPr>
          <p:cNvPr id="3" name="TextBox 3"/>
          <p:cNvSpPr txBox="1"/>
          <p:nvPr/>
        </p:nvSpPr>
        <p:spPr>
          <a:xfrm>
            <a:off x="671150" y="2896592"/>
            <a:ext cx="16407437" cy="5458225"/>
          </a:xfrm>
          <a:prstGeom prst="rect">
            <a:avLst/>
          </a:prstGeom>
        </p:spPr>
        <p:txBody>
          <a:bodyPr lIns="0" tIns="0" rIns="0" bIns="0" rtlCol="0" anchor="t">
            <a:spAutoFit/>
          </a:bodyPr>
          <a:lstStyle/>
          <a:p>
            <a:pPr marL="593725" lvl="1" indent="-296545" algn="just">
              <a:lnSpc>
                <a:spcPts val="3850"/>
              </a:lnSpc>
              <a:buFont typeface="Arial"/>
              <a:buChar char="•"/>
            </a:pPr>
            <a:r>
              <a:rPr lang="en-US" sz="2800" dirty="0" err="1">
                <a:solidFill>
                  <a:srgbClr val="000000"/>
                </a:solidFill>
                <a:latin typeface="Arial"/>
                <a:ea typeface="Open Sans"/>
                <a:cs typeface="Arial"/>
                <a:sym typeface="Open Sans"/>
              </a:rPr>
              <a:t>Якщо</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клієнт</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не</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мав</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можливого</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контакту</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протягом</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останніх</a:t>
            </a:r>
            <a:r>
              <a:rPr lang="en-US" sz="2800" dirty="0">
                <a:solidFill>
                  <a:srgbClr val="000000"/>
                </a:solidFill>
                <a:latin typeface="Arial"/>
                <a:ea typeface="Open Sans"/>
                <a:cs typeface="Arial"/>
                <a:sym typeface="Open Sans"/>
              </a:rPr>
              <a:t> 72 </a:t>
            </a:r>
            <a:r>
              <a:rPr lang="en-US" sz="2800" dirty="0" err="1">
                <a:solidFill>
                  <a:srgbClr val="000000"/>
                </a:solidFill>
                <a:latin typeface="Arial"/>
                <a:ea typeface="Open Sans"/>
                <a:cs typeface="Arial"/>
                <a:sym typeface="Open Sans"/>
              </a:rPr>
              <a:t>годин</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або</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використовував</a:t>
            </a:r>
            <a:r>
              <a:rPr lang="en-US" sz="2800" dirty="0">
                <a:solidFill>
                  <a:srgbClr val="000000"/>
                </a:solidFill>
                <a:latin typeface="Arial"/>
                <a:ea typeface="Open Sans"/>
                <a:cs typeface="Arial"/>
                <a:sym typeface="Open Sans"/>
              </a:rPr>
              <a:t> </a:t>
            </a:r>
            <a:r>
              <a:rPr lang="uk-UA" sz="2800" dirty="0">
                <a:solidFill>
                  <a:srgbClr val="000000"/>
                </a:solidFill>
                <a:latin typeface="Arial"/>
                <a:ea typeface="Open Sans"/>
                <a:cs typeface="Arial"/>
                <a:sym typeface="Open Sans"/>
              </a:rPr>
              <a:t>ДКП</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без</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відхилень</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то</a:t>
            </a:r>
            <a:r>
              <a:rPr lang="en-US" sz="2800" dirty="0">
                <a:solidFill>
                  <a:srgbClr val="000000"/>
                </a:solidFill>
                <a:latin typeface="Arial"/>
                <a:ea typeface="Open Sans"/>
                <a:cs typeface="Arial"/>
                <a:sym typeface="Open Sans"/>
              </a:rPr>
              <a:t> в </a:t>
            </a:r>
            <a:r>
              <a:rPr lang="en-US" sz="2800" dirty="0" err="1">
                <a:solidFill>
                  <a:srgbClr val="000000"/>
                </a:solidFill>
                <a:latin typeface="Arial"/>
                <a:ea typeface="Open Sans"/>
                <a:cs typeface="Arial"/>
                <a:sym typeface="Open Sans"/>
              </a:rPr>
              <a:t>рамках</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оцінки</a:t>
            </a:r>
            <a:r>
              <a:rPr lang="en-US" sz="2800" dirty="0">
                <a:solidFill>
                  <a:srgbClr val="000000"/>
                </a:solidFill>
                <a:latin typeface="Arial"/>
                <a:ea typeface="Open Sans"/>
                <a:cs typeface="Arial"/>
                <a:sym typeface="Open Sans"/>
              </a:rPr>
              <a:t> </a:t>
            </a:r>
            <a:r>
              <a:rPr lang="uk-UA" sz="2800" dirty="0">
                <a:solidFill>
                  <a:srgbClr val="000000"/>
                </a:solidFill>
                <a:latin typeface="Arial"/>
                <a:ea typeface="Open Sans"/>
                <a:cs typeface="Arial"/>
                <a:sym typeface="Open Sans"/>
              </a:rPr>
              <a:t>ПКП</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нічого</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додаткового</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не</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потрібно</a:t>
            </a:r>
            <a:r>
              <a:rPr lang="en-US" sz="2800" dirty="0">
                <a:solidFill>
                  <a:srgbClr val="000000"/>
                </a:solidFill>
                <a:latin typeface="Arial"/>
                <a:ea typeface="Open Sans"/>
                <a:cs typeface="Arial"/>
                <a:sym typeface="Open Sans"/>
              </a:rPr>
              <a:t>; </a:t>
            </a:r>
            <a:r>
              <a:rPr lang="uk-UA" sz="2800" dirty="0">
                <a:solidFill>
                  <a:srgbClr val="000000"/>
                </a:solidFill>
                <a:latin typeface="Arial"/>
                <a:ea typeface="Open Sans"/>
                <a:cs typeface="Arial"/>
                <a:sym typeface="Open Sans"/>
              </a:rPr>
              <a:t>ПКП</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ймовірно</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не</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показана</a:t>
            </a:r>
            <a:r>
              <a:rPr lang="en-US" sz="2800" dirty="0">
                <a:solidFill>
                  <a:srgbClr val="000000"/>
                </a:solidFill>
                <a:latin typeface="Arial"/>
                <a:ea typeface="Open Sans"/>
                <a:cs typeface="Arial"/>
                <a:sym typeface="Open Sans"/>
              </a:rPr>
              <a:t>.</a:t>
            </a:r>
            <a:endParaRPr lang="ru-RU" dirty="0">
              <a:latin typeface="Arial"/>
              <a:cs typeface="Arial"/>
            </a:endParaRPr>
          </a:p>
          <a:p>
            <a:pPr algn="just">
              <a:lnSpc>
                <a:spcPts val="3850"/>
              </a:lnSpc>
            </a:pPr>
            <a:endParaRPr lang="en-US" sz="2800" dirty="0">
              <a:solidFill>
                <a:srgbClr val="000000"/>
              </a:solidFill>
              <a:latin typeface="Arial" panose="020B0604020202020204" pitchFamily="34" charset="0"/>
              <a:ea typeface="Open Sans"/>
              <a:cs typeface="Arial" panose="020B0604020202020204" pitchFamily="34" charset="0"/>
              <a:sym typeface="Open Sans"/>
            </a:endParaRPr>
          </a:p>
          <a:p>
            <a:pPr marL="593725" lvl="1" indent="-296545" algn="just">
              <a:lnSpc>
                <a:spcPts val="3850"/>
              </a:lnSpc>
              <a:buFont typeface="Arial"/>
              <a:buChar char="•"/>
            </a:pPr>
            <a:r>
              <a:rPr lang="en-US" sz="2800" dirty="0" err="1">
                <a:solidFill>
                  <a:srgbClr val="000000"/>
                </a:solidFill>
                <a:latin typeface="Arial" panose="020B0604020202020204" pitchFamily="34" charset="0"/>
                <a:ea typeface="Open Sans"/>
                <a:cs typeface="Arial" panose="020B0604020202020204" pitchFamily="34" charset="0"/>
                <a:sym typeface="Open Sans"/>
              </a:rPr>
              <a:t>Однак</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якщо</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медичний</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працівник</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виявляє</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можливий</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випадок</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контакту</a:t>
            </a:r>
            <a:r>
              <a:rPr lang="en-US" sz="2800" dirty="0">
                <a:solidFill>
                  <a:srgbClr val="000000"/>
                </a:solidFill>
                <a:latin typeface="Arial" panose="020B0604020202020204" pitchFamily="34" charset="0"/>
                <a:ea typeface="Open Sans"/>
                <a:cs typeface="Arial" panose="020B0604020202020204" pitchFamily="34" charset="0"/>
                <a:sym typeface="Open Sans"/>
              </a:rPr>
              <a:t> з </a:t>
            </a:r>
            <a:r>
              <a:rPr lang="en-US" sz="2800" dirty="0" err="1">
                <a:solidFill>
                  <a:srgbClr val="000000"/>
                </a:solidFill>
                <a:latin typeface="Arial" panose="020B0604020202020204" pitchFamily="34" charset="0"/>
                <a:ea typeface="Open Sans"/>
                <a:cs typeface="Arial" panose="020B0604020202020204" pitchFamily="34" charset="0"/>
                <a:sym typeface="Open Sans"/>
              </a:rPr>
              <a:t>високим</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ризиком</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протягом</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останніх</a:t>
            </a:r>
            <a:r>
              <a:rPr lang="en-US" sz="2800" dirty="0">
                <a:solidFill>
                  <a:srgbClr val="000000"/>
                </a:solidFill>
                <a:latin typeface="Arial" panose="020B0604020202020204" pitchFamily="34" charset="0"/>
                <a:ea typeface="Open Sans"/>
                <a:cs typeface="Arial" panose="020B0604020202020204" pitchFamily="34" charset="0"/>
                <a:sym typeface="Open Sans"/>
              </a:rPr>
              <a:t> 72 </a:t>
            </a:r>
            <a:r>
              <a:rPr lang="en-US" sz="2800" dirty="0" err="1">
                <a:solidFill>
                  <a:srgbClr val="000000"/>
                </a:solidFill>
                <a:latin typeface="Arial" panose="020B0604020202020204" pitchFamily="34" charset="0"/>
                <a:ea typeface="Open Sans"/>
                <a:cs typeface="Arial" panose="020B0604020202020204" pitchFamily="34" charset="0"/>
                <a:sym typeface="Open Sans"/>
              </a:rPr>
              <a:t>годин</a:t>
            </a:r>
            <a:r>
              <a:rPr lang="en-US" sz="2800" dirty="0">
                <a:solidFill>
                  <a:srgbClr val="000000"/>
                </a:solidFill>
                <a:latin typeface="Arial" panose="020B0604020202020204" pitchFamily="34" charset="0"/>
                <a:ea typeface="Open Sans"/>
                <a:cs typeface="Arial" panose="020B0604020202020204" pitchFamily="34" charset="0"/>
                <a:sym typeface="Open Sans"/>
              </a:rPr>
              <a:t> у </a:t>
            </a:r>
            <a:r>
              <a:rPr lang="en-US" sz="2800" dirty="0" err="1">
                <a:solidFill>
                  <a:srgbClr val="000000"/>
                </a:solidFill>
                <a:latin typeface="Arial" panose="020B0604020202020204" pitchFamily="34" charset="0"/>
                <a:ea typeface="Open Sans"/>
                <a:cs typeface="Arial" panose="020B0604020202020204" pitchFamily="34" charset="0"/>
                <a:sym typeface="Open Sans"/>
              </a:rPr>
              <a:t>клієнта</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який</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повернувся</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він</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повинен</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наступним</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кроком</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оцінити</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значні</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відхилення</a:t>
            </a:r>
            <a:r>
              <a:rPr lang="en-US" sz="2800" dirty="0">
                <a:solidFill>
                  <a:srgbClr val="000000"/>
                </a:solidFill>
                <a:latin typeface="Arial" panose="020B0604020202020204" pitchFamily="34" charset="0"/>
                <a:ea typeface="Open Sans"/>
                <a:cs typeface="Arial" panose="020B0604020202020204" pitchFamily="34" charset="0"/>
                <a:sym typeface="Open Sans"/>
              </a:rPr>
              <a:t> у </a:t>
            </a:r>
            <a:r>
              <a:rPr lang="en-US" sz="2800" dirty="0" err="1">
                <a:solidFill>
                  <a:srgbClr val="000000"/>
                </a:solidFill>
                <a:latin typeface="Arial" panose="020B0604020202020204" pitchFamily="34" charset="0"/>
                <a:ea typeface="Open Sans"/>
                <a:cs typeface="Arial" panose="020B0604020202020204" pitchFamily="34" charset="0"/>
                <a:sym typeface="Open Sans"/>
              </a:rPr>
              <a:t>застосуванні</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uk-UA" sz="2800" dirty="0">
                <a:solidFill>
                  <a:srgbClr val="000000"/>
                </a:solidFill>
                <a:latin typeface="Arial" panose="020B0604020202020204" pitchFamily="34" charset="0"/>
                <a:ea typeface="Open Sans"/>
                <a:cs typeface="Arial" panose="020B0604020202020204" pitchFamily="34" charset="0"/>
                <a:sym typeface="Open Sans"/>
              </a:rPr>
              <a:t>ДКП</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що</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збігаються</a:t>
            </a:r>
            <a:r>
              <a:rPr lang="en-US" sz="2800" dirty="0">
                <a:solidFill>
                  <a:srgbClr val="000000"/>
                </a:solidFill>
                <a:latin typeface="Arial" panose="020B0604020202020204" pitchFamily="34" charset="0"/>
                <a:ea typeface="Open Sans"/>
                <a:cs typeface="Arial" panose="020B0604020202020204" pitchFamily="34" charset="0"/>
                <a:sym typeface="Open Sans"/>
              </a:rPr>
              <a:t> з </a:t>
            </a:r>
            <a:r>
              <a:rPr lang="en-US" sz="2800" dirty="0" err="1">
                <a:solidFill>
                  <a:srgbClr val="000000"/>
                </a:solidFill>
                <a:latin typeface="Arial" panose="020B0604020202020204" pitchFamily="34" charset="0"/>
                <a:ea typeface="Open Sans"/>
                <a:cs typeface="Arial" panose="020B0604020202020204" pitchFamily="34" charset="0"/>
                <a:sym typeface="Open Sans"/>
              </a:rPr>
              <a:t>контактом</a:t>
            </a:r>
            <a:r>
              <a:rPr lang="en-US" sz="2800" dirty="0">
                <a:solidFill>
                  <a:srgbClr val="000000"/>
                </a:solidFill>
                <a:latin typeface="Arial" panose="020B0604020202020204" pitchFamily="34" charset="0"/>
                <a:ea typeface="Open Sans"/>
                <a:cs typeface="Arial" panose="020B0604020202020204" pitchFamily="34" charset="0"/>
                <a:sym typeface="Open Sans"/>
              </a:rPr>
              <a:t>.</a:t>
            </a:r>
            <a:endParaRPr lang="en-US" sz="2800" dirty="0">
              <a:solidFill>
                <a:srgbClr val="000000"/>
              </a:solidFill>
              <a:latin typeface="Arial" panose="020B0604020202020204" pitchFamily="34" charset="0"/>
              <a:ea typeface="Open Sans"/>
              <a:cs typeface="Arial" panose="020B0604020202020204" pitchFamily="34" charset="0"/>
            </a:endParaRPr>
          </a:p>
          <a:p>
            <a:pPr algn="just">
              <a:lnSpc>
                <a:spcPts val="3850"/>
              </a:lnSpc>
            </a:pPr>
            <a:endParaRPr lang="en-US" sz="2800" dirty="0">
              <a:solidFill>
                <a:srgbClr val="000000"/>
              </a:solidFill>
              <a:latin typeface="Arial" panose="020B0604020202020204" pitchFamily="34" charset="0"/>
              <a:ea typeface="Open Sans"/>
              <a:cs typeface="Arial" panose="020B0604020202020204" pitchFamily="34" charset="0"/>
              <a:sym typeface="Open Sans"/>
            </a:endParaRPr>
          </a:p>
          <a:p>
            <a:pPr marL="593725" lvl="1" indent="-296545" algn="just">
              <a:lnSpc>
                <a:spcPts val="3850"/>
              </a:lnSpc>
              <a:buFont typeface="Arial"/>
              <a:buChar char="•"/>
            </a:pP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Як</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зазначалося</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раніше</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значні</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відхилення</a:t>
            </a:r>
            <a:r>
              <a:rPr lang="en-US" sz="2800" dirty="0">
                <a:solidFill>
                  <a:srgbClr val="000000"/>
                </a:solidFill>
                <a:latin typeface="Arial"/>
                <a:ea typeface="Open Sans"/>
                <a:cs typeface="Arial"/>
                <a:sym typeface="Open Sans"/>
              </a:rPr>
              <a:t> у </a:t>
            </a:r>
            <a:r>
              <a:rPr lang="en-US" sz="2800" dirty="0" err="1">
                <a:solidFill>
                  <a:srgbClr val="000000"/>
                </a:solidFill>
                <a:latin typeface="Arial"/>
                <a:ea typeface="Open Sans"/>
                <a:cs typeface="Arial"/>
                <a:sym typeface="Open Sans"/>
              </a:rPr>
              <a:t>застосуванні</a:t>
            </a:r>
            <a:r>
              <a:rPr lang="en-US" sz="2800" dirty="0">
                <a:solidFill>
                  <a:srgbClr val="000000"/>
                </a:solidFill>
                <a:latin typeface="Arial"/>
                <a:ea typeface="Open Sans"/>
                <a:cs typeface="Arial"/>
                <a:sym typeface="Open Sans"/>
              </a:rPr>
              <a:t> у </a:t>
            </a:r>
            <a:r>
              <a:rPr lang="en-US" sz="2800" dirty="0" err="1">
                <a:solidFill>
                  <a:srgbClr val="000000"/>
                </a:solidFill>
                <a:latin typeface="Arial"/>
                <a:ea typeface="Open Sans"/>
                <a:cs typeface="Arial"/>
                <a:sym typeface="Open Sans"/>
              </a:rPr>
              <a:t>клієнтів</a:t>
            </a:r>
            <a:r>
              <a:rPr lang="en-US" sz="2800" dirty="0">
                <a:solidFill>
                  <a:srgbClr val="000000"/>
                </a:solidFill>
                <a:latin typeface="Arial"/>
                <a:ea typeface="Open Sans"/>
                <a:cs typeface="Arial"/>
                <a:sym typeface="Open Sans"/>
              </a:rPr>
              <a:t> з </a:t>
            </a:r>
            <a:r>
              <a:rPr lang="en-US" sz="2800" dirty="0" err="1">
                <a:solidFill>
                  <a:srgbClr val="000000"/>
                </a:solidFill>
                <a:latin typeface="Arial"/>
                <a:ea typeface="Open Sans"/>
                <a:cs typeface="Arial"/>
                <a:sym typeface="Open Sans"/>
              </a:rPr>
              <a:t>контактами</a:t>
            </a:r>
            <a:r>
              <a:rPr lang="en-US" sz="2800" dirty="0">
                <a:solidFill>
                  <a:srgbClr val="000000"/>
                </a:solidFill>
                <a:latin typeface="Arial"/>
                <a:ea typeface="Open Sans"/>
                <a:cs typeface="Arial"/>
                <a:sym typeface="Open Sans"/>
              </a:rPr>
              <a:t> з </a:t>
            </a:r>
            <a:r>
              <a:rPr lang="en-US" sz="2800" dirty="0" err="1">
                <a:solidFill>
                  <a:srgbClr val="000000"/>
                </a:solidFill>
                <a:latin typeface="Arial"/>
                <a:ea typeface="Open Sans"/>
                <a:cs typeface="Arial"/>
                <a:sym typeface="Open Sans"/>
              </a:rPr>
              <a:t>підвищеним</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ризиком</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можуть</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призвести</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до</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більш</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сильних</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показів</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до</a:t>
            </a:r>
            <a:r>
              <a:rPr lang="en-US" sz="2800" dirty="0">
                <a:solidFill>
                  <a:srgbClr val="000000"/>
                </a:solidFill>
                <a:latin typeface="Arial"/>
                <a:ea typeface="Open Sans"/>
                <a:cs typeface="Arial"/>
                <a:sym typeface="Open Sans"/>
              </a:rPr>
              <a:t> </a:t>
            </a:r>
            <a:r>
              <a:rPr lang="uk-UA" sz="2800" dirty="0">
                <a:solidFill>
                  <a:srgbClr val="000000"/>
                </a:solidFill>
                <a:latin typeface="Arial"/>
                <a:ea typeface="Open Sans"/>
                <a:cs typeface="Arial"/>
                <a:sym typeface="Open Sans"/>
              </a:rPr>
              <a:t>ПКП</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Нижче</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наведено</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особливості</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проведення</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оцінки</a:t>
            </a:r>
            <a:r>
              <a:rPr lang="en-US" sz="2800" dirty="0">
                <a:solidFill>
                  <a:srgbClr val="000000"/>
                </a:solidFill>
                <a:latin typeface="Arial"/>
                <a:ea typeface="Open Sans"/>
                <a:cs typeface="Arial"/>
                <a:sym typeface="Open Sans"/>
              </a:rPr>
              <a:t> </a:t>
            </a:r>
            <a:r>
              <a:rPr lang="uk-UA" sz="2800" dirty="0">
                <a:solidFill>
                  <a:srgbClr val="000000"/>
                </a:solidFill>
                <a:latin typeface="Arial"/>
                <a:ea typeface="Open Sans"/>
                <a:cs typeface="Arial"/>
                <a:sym typeface="Open Sans"/>
              </a:rPr>
              <a:t>ПКП</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під</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час</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контрольних</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візитів</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для</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конкретних</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препаратів</a:t>
            </a:r>
            <a:r>
              <a:rPr lang="en-US" sz="2800" dirty="0">
                <a:solidFill>
                  <a:srgbClr val="000000"/>
                </a:solidFill>
                <a:latin typeface="Arial"/>
                <a:ea typeface="Open Sans"/>
                <a:cs typeface="Arial"/>
                <a:sym typeface="Open Sans"/>
              </a:rPr>
              <a:t>.</a:t>
            </a:r>
            <a:endParaRPr lang="en-US" sz="2800" dirty="0">
              <a:solidFill>
                <a:srgbClr val="000000"/>
              </a:solidFill>
              <a:latin typeface="Arial"/>
              <a:ea typeface="Open Sans"/>
              <a:cs typeface="Arial"/>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rgbClr val="1D9EDE"/>
        </a:solidFill>
        <a:effectLst/>
      </p:bgPr>
    </p:bg>
    <p:spTree>
      <p:nvGrpSpPr>
        <p:cNvPr id="1" name=""/>
        <p:cNvGrpSpPr/>
        <p:nvPr/>
      </p:nvGrpSpPr>
      <p:grpSpPr>
        <a:xfrm>
          <a:off x="0" y="0"/>
          <a:ext cx="0" cy="0"/>
          <a:chOff x="0" y="0"/>
          <a:chExt cx="0" cy="0"/>
        </a:xfrm>
      </p:grpSpPr>
      <p:grpSp>
        <p:nvGrpSpPr>
          <p:cNvPr id="2" name="Group 2"/>
          <p:cNvGrpSpPr/>
          <p:nvPr/>
        </p:nvGrpSpPr>
        <p:grpSpPr>
          <a:xfrm>
            <a:off x="-838200" y="-571500"/>
            <a:ext cx="6814147" cy="6796796"/>
            <a:chOff x="0" y="0"/>
            <a:chExt cx="9187129" cy="9062394"/>
          </a:xfrm>
        </p:grpSpPr>
        <p:sp>
          <p:nvSpPr>
            <p:cNvPr id="3" name="Freeform 3"/>
            <p:cNvSpPr/>
            <p:nvPr/>
          </p:nvSpPr>
          <p:spPr>
            <a:xfrm rot="1758426">
              <a:off x="1161044" y="1261722"/>
              <a:ext cx="6865041" cy="6538951"/>
            </a:xfrm>
            <a:custGeom>
              <a:avLst/>
              <a:gdLst/>
              <a:ahLst/>
              <a:cxnLst/>
              <a:rect l="l" t="t" r="r" b="b"/>
              <a:pathLst>
                <a:path w="6865041" h="6538951">
                  <a:moveTo>
                    <a:pt x="0" y="0"/>
                  </a:moveTo>
                  <a:lnTo>
                    <a:pt x="6865041" y="0"/>
                  </a:lnTo>
                  <a:lnTo>
                    <a:pt x="6865041" y="6538951"/>
                  </a:lnTo>
                  <a:lnTo>
                    <a:pt x="0" y="65389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3385307" y="2359491"/>
              <a:ext cx="2416516" cy="4343412"/>
            </a:xfrm>
            <a:custGeom>
              <a:avLst/>
              <a:gdLst/>
              <a:ahLst/>
              <a:cxnLst/>
              <a:rect l="l" t="t" r="r" b="b"/>
              <a:pathLst>
                <a:path w="2416516" h="4343412">
                  <a:moveTo>
                    <a:pt x="0" y="0"/>
                  </a:moveTo>
                  <a:lnTo>
                    <a:pt x="2416516" y="0"/>
                  </a:lnTo>
                  <a:lnTo>
                    <a:pt x="2416516" y="4343412"/>
                  </a:lnTo>
                  <a:lnTo>
                    <a:pt x="0" y="43434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
        <p:nvSpPr>
          <p:cNvPr id="5" name="TextBox 5"/>
          <p:cNvSpPr txBox="1"/>
          <p:nvPr/>
        </p:nvSpPr>
        <p:spPr>
          <a:xfrm>
            <a:off x="3465046" y="4610100"/>
            <a:ext cx="14020800" cy="2148024"/>
          </a:xfrm>
          <a:prstGeom prst="rect">
            <a:avLst/>
          </a:prstGeom>
        </p:spPr>
        <p:txBody>
          <a:bodyPr wrap="square" lIns="0" tIns="0" rIns="0" bIns="0" rtlCol="0" anchor="t">
            <a:spAutoFit/>
          </a:bodyPr>
          <a:lstStyle/>
          <a:p>
            <a:pPr algn="l">
              <a:lnSpc>
                <a:spcPts val="8784"/>
              </a:lnSpc>
            </a:pPr>
            <a:r>
              <a:rPr lang="en-US" sz="5400" b="1" spc="381" dirty="0" err="1">
                <a:solidFill>
                  <a:srgbClr val="FFFFFF"/>
                </a:solidFill>
                <a:latin typeface="Roboto Condensed Bold"/>
                <a:ea typeface="Roboto Condensed Bold"/>
                <a:cs typeface="Roboto Condensed Bold"/>
                <a:sym typeface="Roboto Condensed Bold"/>
              </a:rPr>
              <a:t>Пероральна</a:t>
            </a:r>
            <a:r>
              <a:rPr lang="en-US" sz="5400" b="1" spc="381" dirty="0">
                <a:solidFill>
                  <a:srgbClr val="FFFFFF"/>
                </a:solidFill>
                <a:latin typeface="Roboto Condensed Bold"/>
                <a:ea typeface="Roboto Condensed Bold"/>
                <a:cs typeface="Roboto Condensed Bold"/>
                <a:sym typeface="Roboto Condensed Bold"/>
              </a:rPr>
              <a:t> </a:t>
            </a:r>
            <a:r>
              <a:rPr lang="en-US" sz="5400" b="1" spc="381" dirty="0" err="1">
                <a:solidFill>
                  <a:srgbClr val="FFFFFF"/>
                </a:solidFill>
                <a:latin typeface="Roboto Condensed Bold"/>
                <a:ea typeface="Roboto Condensed Bold"/>
                <a:cs typeface="Roboto Condensed Bold"/>
                <a:sym typeface="Roboto Condensed Bold"/>
              </a:rPr>
              <a:t>профілактика</a:t>
            </a:r>
            <a:r>
              <a:rPr lang="en-US" sz="5400" b="1" spc="381" dirty="0">
                <a:solidFill>
                  <a:srgbClr val="FFFFFF"/>
                </a:solidFill>
                <a:latin typeface="Roboto Condensed Bold"/>
                <a:ea typeface="Roboto Condensed Bold"/>
                <a:cs typeface="Roboto Condensed Bold"/>
                <a:sym typeface="Roboto Condensed Bold"/>
              </a:rPr>
              <a:t> </a:t>
            </a:r>
            <a:r>
              <a:rPr lang="en-US" sz="5400" b="1" spc="381" dirty="0" err="1">
                <a:solidFill>
                  <a:srgbClr val="FFFFFF"/>
                </a:solidFill>
                <a:latin typeface="Roboto Condensed Bold"/>
                <a:ea typeface="Roboto Condensed Bold"/>
                <a:cs typeface="Roboto Condensed Bold"/>
                <a:sym typeface="Roboto Condensed Bold"/>
              </a:rPr>
              <a:t>на</a:t>
            </a:r>
            <a:r>
              <a:rPr lang="en-US" sz="5400" b="1" spc="381" dirty="0">
                <a:solidFill>
                  <a:srgbClr val="FFFFFF"/>
                </a:solidFill>
                <a:latin typeface="Roboto Condensed Bold"/>
                <a:ea typeface="Roboto Condensed Bold"/>
                <a:cs typeface="Roboto Condensed Bold"/>
                <a:sym typeface="Roboto Condensed Bold"/>
              </a:rPr>
              <a:t> </a:t>
            </a:r>
            <a:r>
              <a:rPr lang="en-US" sz="5400" b="1" spc="381" dirty="0" err="1">
                <a:solidFill>
                  <a:srgbClr val="FFFFFF"/>
                </a:solidFill>
                <a:latin typeface="Roboto Condensed Bold"/>
                <a:ea typeface="Roboto Condensed Bold"/>
                <a:cs typeface="Roboto Condensed Bold"/>
                <a:sym typeface="Roboto Condensed Bold"/>
              </a:rPr>
              <a:t>основі</a:t>
            </a:r>
            <a:r>
              <a:rPr lang="en-US" sz="5400" b="1" spc="381" dirty="0">
                <a:solidFill>
                  <a:srgbClr val="FFFFFF"/>
                </a:solidFill>
                <a:latin typeface="Roboto Condensed Bold"/>
                <a:ea typeface="Roboto Condensed Bold"/>
                <a:cs typeface="Roboto Condensed Bold"/>
                <a:sym typeface="Roboto Condensed Bold"/>
              </a:rPr>
              <a:t> TDF: </a:t>
            </a:r>
            <a:endParaRPr lang="uk-UA" sz="5400" b="1" spc="381" dirty="0">
              <a:solidFill>
                <a:srgbClr val="FFFFFF"/>
              </a:solidFill>
              <a:latin typeface="Roboto Condensed Bold"/>
              <a:ea typeface="Roboto Condensed Bold"/>
              <a:cs typeface="Roboto Condensed Bold"/>
              <a:sym typeface="Roboto Condensed Bold"/>
            </a:endParaRPr>
          </a:p>
          <a:p>
            <a:pPr algn="l">
              <a:lnSpc>
                <a:spcPts val="8784"/>
              </a:lnSpc>
            </a:pPr>
            <a:r>
              <a:rPr lang="en-US" sz="5400" b="1" spc="381" dirty="0" err="1">
                <a:solidFill>
                  <a:srgbClr val="FFFFFF"/>
                </a:solidFill>
                <a:latin typeface="Roboto Condensed Bold"/>
                <a:ea typeface="Roboto Condensed Bold"/>
                <a:cs typeface="Roboto Condensed Bold"/>
                <a:sym typeface="Roboto Condensed Bold"/>
              </a:rPr>
              <a:t>пропущені</a:t>
            </a:r>
            <a:r>
              <a:rPr lang="en-US" sz="5400" b="1" spc="381" dirty="0">
                <a:solidFill>
                  <a:srgbClr val="FFFFFF"/>
                </a:solidFill>
                <a:latin typeface="Roboto Condensed Bold"/>
                <a:ea typeface="Roboto Condensed Bold"/>
                <a:cs typeface="Roboto Condensed Bold"/>
                <a:sym typeface="Roboto Condensed Bold"/>
              </a:rPr>
              <a:t> </a:t>
            </a:r>
            <a:r>
              <a:rPr lang="en-US" sz="5400" b="1" spc="381" dirty="0" err="1">
                <a:solidFill>
                  <a:srgbClr val="FFFFFF"/>
                </a:solidFill>
                <a:latin typeface="Roboto Condensed Bold"/>
                <a:ea typeface="Roboto Condensed Bold"/>
                <a:cs typeface="Roboto Condensed Bold"/>
                <a:sym typeface="Roboto Condensed Bold"/>
              </a:rPr>
              <a:t>дози</a:t>
            </a:r>
            <a:r>
              <a:rPr lang="en-US" sz="5400" b="1" spc="381" dirty="0">
                <a:solidFill>
                  <a:srgbClr val="FFFFFF"/>
                </a:solidFill>
                <a:latin typeface="Roboto Condensed Bold"/>
                <a:ea typeface="Roboto Condensed Bold"/>
                <a:cs typeface="Roboto Condensed Bold"/>
                <a:sym typeface="Roboto Condensed Bold"/>
              </a:rPr>
              <a:t> </a:t>
            </a:r>
            <a:r>
              <a:rPr lang="en-US" sz="5400" b="1" spc="381" dirty="0" err="1">
                <a:solidFill>
                  <a:srgbClr val="FFFFFF"/>
                </a:solidFill>
                <a:latin typeface="Roboto Condensed Bold"/>
                <a:ea typeface="Roboto Condensed Bold"/>
                <a:cs typeface="Roboto Condensed Bold"/>
                <a:sym typeface="Roboto Condensed Bold"/>
              </a:rPr>
              <a:t>та</a:t>
            </a:r>
            <a:r>
              <a:rPr lang="en-US" sz="5400" b="1" spc="381" dirty="0">
                <a:solidFill>
                  <a:srgbClr val="FFFFFF"/>
                </a:solidFill>
                <a:latin typeface="Roboto Condensed Bold"/>
                <a:ea typeface="Roboto Condensed Bold"/>
                <a:cs typeface="Roboto Condensed Bold"/>
                <a:sym typeface="Roboto Condensed Bold"/>
              </a:rPr>
              <a:t> </a:t>
            </a:r>
            <a:r>
              <a:rPr lang="en-US" sz="5400" b="1" spc="381" dirty="0" err="1">
                <a:solidFill>
                  <a:srgbClr val="FFFFFF"/>
                </a:solidFill>
                <a:latin typeface="Roboto Condensed Bold"/>
                <a:ea typeface="Roboto Condensed Bold"/>
                <a:cs typeface="Roboto Condensed Bold"/>
                <a:sym typeface="Roboto Condensed Bold"/>
              </a:rPr>
              <a:t>оцінка</a:t>
            </a:r>
            <a:r>
              <a:rPr lang="en-US" sz="5400" b="1" spc="381" dirty="0">
                <a:solidFill>
                  <a:srgbClr val="FFFFFF"/>
                </a:solidFill>
                <a:latin typeface="Roboto Condensed Bold"/>
                <a:ea typeface="Roboto Condensed Bold"/>
                <a:cs typeface="Roboto Condensed Bold"/>
                <a:sym typeface="Roboto Condensed Bold"/>
              </a:rPr>
              <a:t> ПКП</a:t>
            </a:r>
            <a:endParaRPr lang="en-US" sz="5400" b="1" spc="381" dirty="0">
              <a:solidFill>
                <a:srgbClr val="FFFFFF"/>
              </a:solidFill>
              <a:latin typeface="Roboto Condensed Bold"/>
              <a:ea typeface="Roboto Condensed Bold"/>
              <a:cs typeface="Roboto Condensed Bold"/>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2187255" cy="2157558"/>
            <a:chOff x="0" y="0"/>
            <a:chExt cx="2916340" cy="2876744"/>
          </a:xfrm>
        </p:grpSpPr>
        <p:sp>
          <p:nvSpPr>
            <p:cNvPr id="3" name="Freeform 3"/>
            <p:cNvSpPr/>
            <p:nvPr/>
          </p:nvSpPr>
          <p:spPr>
            <a:xfrm rot="1758426">
              <a:off x="368559" y="400518"/>
              <a:ext cx="2179222" cy="2075708"/>
            </a:xfrm>
            <a:custGeom>
              <a:avLst/>
              <a:gdLst/>
              <a:ahLst/>
              <a:cxnLst/>
              <a:rect l="l" t="t" r="r" b="b"/>
              <a:pathLst>
                <a:path w="2179222" h="2075708">
                  <a:moveTo>
                    <a:pt x="0" y="0"/>
                  </a:moveTo>
                  <a:lnTo>
                    <a:pt x="2179222" y="0"/>
                  </a:lnTo>
                  <a:lnTo>
                    <a:pt x="2179222" y="2075708"/>
                  </a:lnTo>
                  <a:lnTo>
                    <a:pt x="0" y="207570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074623" y="748991"/>
              <a:ext cx="767093" cy="1378762"/>
            </a:xfrm>
            <a:custGeom>
              <a:avLst/>
              <a:gdLst/>
              <a:ahLst/>
              <a:cxnLst/>
              <a:rect l="l" t="t" r="r" b="b"/>
              <a:pathLst>
                <a:path w="767093" h="1378762">
                  <a:moveTo>
                    <a:pt x="0" y="0"/>
                  </a:moveTo>
                  <a:lnTo>
                    <a:pt x="767093" y="0"/>
                  </a:lnTo>
                  <a:lnTo>
                    <a:pt x="767093" y="1378762"/>
                  </a:lnTo>
                  <a:lnTo>
                    <a:pt x="0" y="137876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
        <p:nvSpPr>
          <p:cNvPr id="5" name="TextBox 5"/>
          <p:cNvSpPr txBox="1"/>
          <p:nvPr/>
        </p:nvSpPr>
        <p:spPr>
          <a:xfrm>
            <a:off x="2468558" y="788711"/>
            <a:ext cx="16447559" cy="679673"/>
          </a:xfrm>
          <a:prstGeom prst="rect">
            <a:avLst/>
          </a:prstGeom>
        </p:spPr>
        <p:txBody>
          <a:bodyPr lIns="0" tIns="0" rIns="0" bIns="0" rtlCol="0" anchor="t">
            <a:spAutoFit/>
          </a:bodyPr>
          <a:lstStyle/>
          <a:p>
            <a:pPr algn="l">
              <a:lnSpc>
                <a:spcPts val="5152"/>
              </a:lnSpc>
            </a:pPr>
            <a:r>
              <a:rPr lang="en-US" sz="5600" b="1" dirty="0" err="1">
                <a:solidFill>
                  <a:srgbClr val="1D9EDE"/>
                </a:solidFill>
                <a:latin typeface="Roboto Condensed Bold"/>
                <a:ea typeface="Roboto Condensed Bold"/>
                <a:cs typeface="Roboto Condensed Bold"/>
                <a:sym typeface="Roboto Condensed Bold"/>
              </a:rPr>
              <a:t>Пероральна</a:t>
            </a:r>
            <a:r>
              <a:rPr lang="en-US" sz="5600" b="1" dirty="0">
                <a:solidFill>
                  <a:srgbClr val="1D9EDE"/>
                </a:solidFill>
                <a:latin typeface="Roboto Condensed Bold"/>
                <a:ea typeface="Roboto Condensed Bold"/>
                <a:cs typeface="Roboto Condensed Bold"/>
                <a:sym typeface="Roboto Condensed Bold"/>
              </a:rPr>
              <a:t> </a:t>
            </a:r>
            <a:r>
              <a:rPr lang="uk-UA" sz="5600" b="1" dirty="0">
                <a:solidFill>
                  <a:srgbClr val="1D9EDE"/>
                </a:solidFill>
                <a:latin typeface="Roboto Condensed Bold"/>
                <a:ea typeface="Roboto Condensed Bold"/>
                <a:cs typeface="Roboto Condensed Bold"/>
                <a:sym typeface="Roboto Condensed Bold"/>
              </a:rPr>
              <a:t>ДКП</a:t>
            </a:r>
            <a:r>
              <a:rPr lang="en-US" sz="5600" b="1" dirty="0">
                <a:solidFill>
                  <a:srgbClr val="1D9EDE"/>
                </a:solidFill>
                <a:latin typeface="Roboto Condensed Bold"/>
                <a:ea typeface="Roboto Condensed Bold"/>
                <a:cs typeface="Roboto Condensed Bold"/>
                <a:sym typeface="Roboto Condensed Bold"/>
              </a:rPr>
              <a:t>: </a:t>
            </a:r>
            <a:r>
              <a:rPr lang="en-US" sz="5600" b="1" dirty="0" err="1">
                <a:solidFill>
                  <a:srgbClr val="1D9EDE"/>
                </a:solidFill>
                <a:latin typeface="Roboto Condensed Bold"/>
                <a:ea typeface="Roboto Condensed Bold"/>
                <a:cs typeface="Roboto Condensed Bold"/>
                <a:sym typeface="Roboto Condensed Bold"/>
              </a:rPr>
              <a:t>пропущені</a:t>
            </a:r>
            <a:r>
              <a:rPr lang="en-US" sz="5600" b="1" dirty="0">
                <a:solidFill>
                  <a:srgbClr val="1D9EDE"/>
                </a:solidFill>
                <a:latin typeface="Roboto Condensed Bold"/>
                <a:ea typeface="Roboto Condensed Bold"/>
                <a:cs typeface="Roboto Condensed Bold"/>
                <a:sym typeface="Roboto Condensed Bold"/>
              </a:rPr>
              <a:t> </a:t>
            </a:r>
            <a:r>
              <a:rPr lang="en-US" sz="5600" b="1" dirty="0" err="1">
                <a:solidFill>
                  <a:srgbClr val="1D9EDE"/>
                </a:solidFill>
                <a:latin typeface="Roboto Condensed Bold"/>
                <a:ea typeface="Roboto Condensed Bold"/>
                <a:cs typeface="Roboto Condensed Bold"/>
                <a:sym typeface="Roboto Condensed Bold"/>
              </a:rPr>
              <a:t>дози</a:t>
            </a:r>
            <a:r>
              <a:rPr lang="en-US" sz="5600" b="1" dirty="0">
                <a:solidFill>
                  <a:srgbClr val="1D9EDE"/>
                </a:solidFill>
                <a:latin typeface="Roboto Condensed Bold"/>
                <a:ea typeface="Roboto Condensed Bold"/>
                <a:cs typeface="Roboto Condensed Bold"/>
                <a:sym typeface="Roboto Condensed Bold"/>
              </a:rPr>
              <a:t> </a:t>
            </a:r>
            <a:r>
              <a:rPr lang="en-US" sz="5600" b="1" dirty="0" err="1">
                <a:solidFill>
                  <a:srgbClr val="1D9EDE"/>
                </a:solidFill>
                <a:latin typeface="Roboto Condensed Bold"/>
                <a:ea typeface="Roboto Condensed Bold"/>
                <a:cs typeface="Roboto Condensed Bold"/>
                <a:sym typeface="Roboto Condensed Bold"/>
              </a:rPr>
              <a:t>та</a:t>
            </a:r>
            <a:r>
              <a:rPr lang="en-US" sz="5600" b="1" dirty="0">
                <a:solidFill>
                  <a:srgbClr val="1D9EDE"/>
                </a:solidFill>
                <a:latin typeface="Roboto Condensed Bold"/>
                <a:ea typeface="Roboto Condensed Bold"/>
                <a:cs typeface="Roboto Condensed Bold"/>
                <a:sym typeface="Roboto Condensed Bold"/>
              </a:rPr>
              <a:t> </a:t>
            </a:r>
            <a:r>
              <a:rPr lang="en-US" sz="5600" b="1" dirty="0" err="1">
                <a:solidFill>
                  <a:srgbClr val="1D9EDE"/>
                </a:solidFill>
                <a:latin typeface="Roboto Condensed Bold"/>
                <a:ea typeface="Roboto Condensed Bold"/>
                <a:cs typeface="Roboto Condensed Bold"/>
                <a:sym typeface="Roboto Condensed Bold"/>
              </a:rPr>
              <a:t>оцінка</a:t>
            </a:r>
            <a:r>
              <a:rPr lang="en-US" sz="5600" b="1" dirty="0">
                <a:solidFill>
                  <a:srgbClr val="1D9EDE"/>
                </a:solidFill>
                <a:latin typeface="Roboto Condensed Bold"/>
                <a:ea typeface="Roboto Condensed Bold"/>
                <a:cs typeface="Roboto Condensed Bold"/>
                <a:sym typeface="Roboto Condensed Bold"/>
              </a:rPr>
              <a:t> </a:t>
            </a:r>
            <a:r>
              <a:rPr lang="uk-UA" sz="5600" b="1" dirty="0">
                <a:solidFill>
                  <a:srgbClr val="1D9EDE"/>
                </a:solidFill>
                <a:latin typeface="Roboto Condensed Bold"/>
                <a:ea typeface="Roboto Condensed Bold"/>
                <a:cs typeface="Roboto Condensed Bold"/>
                <a:sym typeface="Roboto Condensed Bold"/>
              </a:rPr>
              <a:t>ПКП</a:t>
            </a:r>
            <a:r>
              <a:rPr lang="en-US" sz="5600" b="1" dirty="0">
                <a:solidFill>
                  <a:srgbClr val="1D9EDE"/>
                </a:solidFill>
                <a:latin typeface="Roboto Condensed Bold"/>
                <a:ea typeface="Roboto Condensed Bold"/>
                <a:cs typeface="Roboto Condensed Bold"/>
                <a:sym typeface="Roboto Condensed Bold"/>
              </a:rPr>
              <a:t> </a:t>
            </a:r>
          </a:p>
        </p:txBody>
      </p:sp>
      <p:sp>
        <p:nvSpPr>
          <p:cNvPr id="6" name="TextBox 6"/>
          <p:cNvSpPr txBox="1"/>
          <p:nvPr/>
        </p:nvSpPr>
        <p:spPr>
          <a:xfrm>
            <a:off x="939213" y="2625450"/>
            <a:ext cx="16409574" cy="6025496"/>
          </a:xfrm>
          <a:prstGeom prst="rect">
            <a:avLst/>
          </a:prstGeom>
        </p:spPr>
        <p:txBody>
          <a:bodyPr lIns="0" tIns="0" rIns="0" bIns="0" rtlCol="0" anchor="t">
            <a:spAutoFit/>
          </a:bodyPr>
          <a:lstStyle/>
          <a:p>
            <a:pPr marL="612140" lvl="1" indent="-306070" algn="l">
              <a:lnSpc>
                <a:spcPct val="150000"/>
              </a:lnSpc>
              <a:buFont typeface="Arial"/>
              <a:buChar char="•"/>
            </a:pPr>
            <a:r>
              <a:rPr lang="en-US" sz="2400" dirty="0" err="1">
                <a:solidFill>
                  <a:srgbClr val="000000"/>
                </a:solidFill>
                <a:latin typeface="Arial" panose="020B0604020202020204" pitchFamily="34" charset="0"/>
                <a:ea typeface="Open Sans"/>
                <a:cs typeface="Arial" panose="020B0604020202020204" pitchFamily="34" charset="0"/>
                <a:sym typeface="Open Sans"/>
              </a:rPr>
              <a:t>Якщо</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ви</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виявили</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можливий</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високий</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ризик</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зараження</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протягом</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останніх</a:t>
            </a:r>
            <a:r>
              <a:rPr lang="en-US" sz="2400" dirty="0">
                <a:solidFill>
                  <a:srgbClr val="000000"/>
                </a:solidFill>
                <a:latin typeface="Arial" panose="020B0604020202020204" pitchFamily="34" charset="0"/>
                <a:ea typeface="Open Sans"/>
                <a:cs typeface="Arial" panose="020B0604020202020204" pitchFamily="34" charset="0"/>
                <a:sym typeface="Open Sans"/>
              </a:rPr>
              <a:t> 72 </a:t>
            </a:r>
            <a:r>
              <a:rPr lang="en-US" sz="2400" dirty="0" err="1">
                <a:solidFill>
                  <a:srgbClr val="000000"/>
                </a:solidFill>
                <a:latin typeface="Arial" panose="020B0604020202020204" pitchFamily="34" charset="0"/>
                <a:ea typeface="Open Sans"/>
                <a:cs typeface="Arial" panose="020B0604020202020204" pitchFamily="34" charset="0"/>
                <a:sym typeface="Open Sans"/>
              </a:rPr>
              <a:t>годин</a:t>
            </a:r>
            <a:r>
              <a:rPr lang="en-US" sz="2400" dirty="0">
                <a:solidFill>
                  <a:srgbClr val="000000"/>
                </a:solidFill>
                <a:latin typeface="Arial" panose="020B0604020202020204" pitchFamily="34" charset="0"/>
                <a:ea typeface="Open Sans"/>
                <a:cs typeface="Arial" panose="020B0604020202020204" pitchFamily="34" charset="0"/>
                <a:sym typeface="Open Sans"/>
              </a:rPr>
              <a:t> у </a:t>
            </a:r>
            <a:r>
              <a:rPr lang="en-US" sz="2400" dirty="0" err="1">
                <a:solidFill>
                  <a:srgbClr val="000000"/>
                </a:solidFill>
                <a:latin typeface="Arial" panose="020B0604020202020204" pitchFamily="34" charset="0"/>
                <a:ea typeface="Open Sans"/>
                <a:cs typeface="Arial" panose="020B0604020202020204" pitchFamily="34" charset="0"/>
                <a:sym typeface="Open Sans"/>
              </a:rPr>
              <a:t>пацієнта</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який</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повернувся</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на</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пероральну</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uk-UA" sz="2400" dirty="0">
                <a:solidFill>
                  <a:srgbClr val="000000"/>
                </a:solidFill>
                <a:latin typeface="Arial" panose="020B0604020202020204" pitchFamily="34" charset="0"/>
                <a:ea typeface="Open Sans"/>
                <a:cs typeface="Arial" panose="020B0604020202020204" pitchFamily="34" charset="0"/>
                <a:sym typeface="Open Sans"/>
              </a:rPr>
              <a:t>ДКП</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наступним</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кроком</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оцініть</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пропущені</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дози</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пероральної</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uk-UA" sz="2400" dirty="0">
                <a:solidFill>
                  <a:srgbClr val="000000"/>
                </a:solidFill>
                <a:latin typeface="Arial" panose="020B0604020202020204" pitchFamily="34" charset="0"/>
                <a:ea typeface="Open Sans"/>
                <a:cs typeface="Arial" panose="020B0604020202020204" pitchFamily="34" charset="0"/>
                <a:sym typeface="Open Sans"/>
              </a:rPr>
              <a:t>ДКП</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та</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визначте</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їхню</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значущість</a:t>
            </a:r>
            <a:r>
              <a:rPr lang="en-US" sz="2400" dirty="0">
                <a:solidFill>
                  <a:srgbClr val="000000"/>
                </a:solidFill>
                <a:latin typeface="Arial" panose="020B0604020202020204" pitchFamily="34" charset="0"/>
                <a:ea typeface="Open Sans"/>
                <a:cs typeface="Arial" panose="020B0604020202020204" pitchFamily="34" charset="0"/>
                <a:sym typeface="Open Sans"/>
              </a:rPr>
              <a:t>. </a:t>
            </a:r>
            <a:endParaRPr lang="ru-RU"/>
          </a:p>
          <a:p>
            <a:pPr marL="1224915" lvl="2" indent="-408305" algn="l">
              <a:lnSpc>
                <a:spcPct val="150000"/>
              </a:lnSpc>
              <a:buFont typeface="Arial"/>
              <a:buChar char="⚬"/>
            </a:pPr>
            <a:r>
              <a:rPr lang="en-US" sz="2400" dirty="0" err="1">
                <a:solidFill>
                  <a:srgbClr val="000000"/>
                </a:solidFill>
                <a:latin typeface="Arial" panose="020B0604020202020204" pitchFamily="34" charset="0"/>
                <a:ea typeface="Open Sans"/>
                <a:cs typeface="Arial" panose="020B0604020202020204" pitchFamily="34" charset="0"/>
                <a:sym typeface="Open Sans"/>
              </a:rPr>
              <a:t>Пам'ятайте</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що</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кількість</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днів</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протягом</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яких</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пероральна</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uk-UA" sz="2400" dirty="0">
                <a:solidFill>
                  <a:srgbClr val="000000"/>
                </a:solidFill>
                <a:latin typeface="Arial" panose="020B0604020202020204" pitchFamily="34" charset="0"/>
                <a:ea typeface="Open Sans"/>
                <a:cs typeface="Arial" panose="020B0604020202020204" pitchFamily="34" charset="0"/>
                <a:sym typeface="Open Sans"/>
              </a:rPr>
              <a:t>ДКП</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повинна</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бути</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застосована</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до</a:t>
            </a:r>
            <a:r>
              <a:rPr lang="en-US" sz="2400" dirty="0">
                <a:solidFill>
                  <a:srgbClr val="000000"/>
                </a:solidFill>
                <a:latin typeface="Arial" panose="020B0604020202020204" pitchFamily="34" charset="0"/>
                <a:ea typeface="Open Sans"/>
                <a:cs typeface="Arial" panose="020B0604020202020204" pitchFamily="34" charset="0"/>
                <a:sym typeface="Open Sans"/>
              </a:rPr>
              <a:t>/</a:t>
            </a:r>
            <a:r>
              <a:rPr lang="en-US" sz="2400" dirty="0" err="1">
                <a:solidFill>
                  <a:srgbClr val="000000"/>
                </a:solidFill>
                <a:latin typeface="Arial" panose="020B0604020202020204" pitchFamily="34" charset="0"/>
                <a:ea typeface="Open Sans"/>
                <a:cs typeface="Arial" panose="020B0604020202020204" pitchFamily="34" charset="0"/>
                <a:sym typeface="Open Sans"/>
              </a:rPr>
              <a:t>під</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час</a:t>
            </a:r>
            <a:r>
              <a:rPr lang="en-US" sz="2400" dirty="0">
                <a:solidFill>
                  <a:srgbClr val="000000"/>
                </a:solidFill>
                <a:latin typeface="Arial" panose="020B0604020202020204" pitchFamily="34" charset="0"/>
                <a:ea typeface="Open Sans"/>
                <a:cs typeface="Arial" panose="020B0604020202020204" pitchFamily="34" charset="0"/>
                <a:sym typeface="Open Sans"/>
              </a:rPr>
              <a:t>/</a:t>
            </a:r>
            <a:r>
              <a:rPr lang="en-US" sz="2400" dirty="0" err="1">
                <a:solidFill>
                  <a:srgbClr val="000000"/>
                </a:solidFill>
                <a:latin typeface="Arial" panose="020B0604020202020204" pitchFamily="34" charset="0"/>
                <a:ea typeface="Open Sans"/>
                <a:cs typeface="Arial" panose="020B0604020202020204" pitchFamily="34" charset="0"/>
                <a:sym typeface="Open Sans"/>
              </a:rPr>
              <a:t>після</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контакту</a:t>
            </a:r>
            <a:r>
              <a:rPr lang="en-US" sz="2400" dirty="0">
                <a:solidFill>
                  <a:srgbClr val="000000"/>
                </a:solidFill>
                <a:latin typeface="Arial" panose="020B0604020202020204" pitchFamily="34" charset="0"/>
                <a:ea typeface="Open Sans"/>
                <a:cs typeface="Arial" panose="020B0604020202020204" pitchFamily="34" charset="0"/>
                <a:sym typeface="Open Sans"/>
              </a:rPr>
              <a:t> з ВІЛ </a:t>
            </a:r>
            <a:r>
              <a:rPr lang="en-US" sz="2400" dirty="0" err="1">
                <a:solidFill>
                  <a:srgbClr val="000000"/>
                </a:solidFill>
                <a:latin typeface="Arial" panose="020B0604020202020204" pitchFamily="34" charset="0"/>
                <a:ea typeface="Open Sans"/>
                <a:cs typeface="Arial" panose="020B0604020202020204" pitchFamily="34" charset="0"/>
                <a:sym typeface="Open Sans"/>
              </a:rPr>
              <a:t>для</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забезпечення</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захисту</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залежить</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від</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статі</a:t>
            </a:r>
            <a:r>
              <a:rPr lang="en-US" sz="2400" dirty="0">
                <a:solidFill>
                  <a:srgbClr val="000000"/>
                </a:solidFill>
                <a:latin typeface="Arial" panose="020B0604020202020204" pitchFamily="34" charset="0"/>
                <a:ea typeface="Open Sans"/>
                <a:cs typeface="Arial" panose="020B0604020202020204" pitchFamily="34" charset="0"/>
                <a:sym typeface="Open Sans"/>
              </a:rPr>
              <a:t>/</a:t>
            </a:r>
            <a:r>
              <a:rPr lang="en-US" sz="2400" dirty="0" err="1">
                <a:solidFill>
                  <a:srgbClr val="000000"/>
                </a:solidFill>
                <a:latin typeface="Arial" panose="020B0604020202020204" pitchFamily="34" charset="0"/>
                <a:ea typeface="Open Sans"/>
                <a:cs typeface="Arial" panose="020B0604020202020204" pitchFamily="34" charset="0"/>
                <a:sym typeface="Open Sans"/>
              </a:rPr>
              <a:t>гендеру</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клієнта</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та</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шляхів</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контакту</a:t>
            </a:r>
            <a:r>
              <a:rPr lang="en-US" sz="2400" dirty="0">
                <a:solidFill>
                  <a:srgbClr val="000000"/>
                </a:solidFill>
                <a:latin typeface="Arial" panose="020B0604020202020204" pitchFamily="34" charset="0"/>
                <a:ea typeface="Open Sans"/>
                <a:cs typeface="Arial" panose="020B0604020202020204" pitchFamily="34" charset="0"/>
                <a:sym typeface="Open Sans"/>
              </a:rPr>
              <a:t>.</a:t>
            </a:r>
            <a:endParaRPr lang="en-US" sz="2400" dirty="0">
              <a:solidFill>
                <a:srgbClr val="000000"/>
              </a:solidFill>
              <a:latin typeface="Arial" panose="020B0604020202020204" pitchFamily="34" charset="0"/>
              <a:ea typeface="Open Sans"/>
              <a:cs typeface="Arial" panose="020B0604020202020204" pitchFamily="34" charset="0"/>
            </a:endParaRPr>
          </a:p>
          <a:p>
            <a:pPr marL="612140" lvl="1" indent="-306070" algn="l">
              <a:lnSpc>
                <a:spcPct val="150000"/>
              </a:lnSpc>
              <a:buFont typeface="Arial"/>
              <a:buChar char="•"/>
            </a:pPr>
            <a:r>
              <a:rPr lang="en-US" sz="2400" dirty="0" err="1">
                <a:solidFill>
                  <a:srgbClr val="000000"/>
                </a:solidFill>
                <a:latin typeface="Arial" panose="020B0604020202020204" pitchFamily="34" charset="0"/>
                <a:ea typeface="Open Sans"/>
                <a:cs typeface="Arial" panose="020B0604020202020204" pitchFamily="34" charset="0"/>
                <a:sym typeface="Open Sans"/>
              </a:rPr>
              <a:t>Не</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існує</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абсолютного</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правила</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щодо</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кількості</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та</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схеми</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пропущених</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доз</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які</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становлять</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значне</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відхилення</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від</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використання</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Найкраще</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якщо</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жодної</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дози</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не</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було</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пропущено</a:t>
            </a:r>
            <a:r>
              <a:rPr lang="en-US" sz="2400" dirty="0">
                <a:solidFill>
                  <a:srgbClr val="000000"/>
                </a:solidFill>
                <a:latin typeface="Arial" panose="020B0604020202020204" pitchFamily="34" charset="0"/>
                <a:ea typeface="Open Sans"/>
                <a:cs typeface="Arial" panose="020B0604020202020204" pitchFamily="34" charset="0"/>
                <a:sym typeface="Open Sans"/>
              </a:rPr>
              <a:t>. </a:t>
            </a:r>
            <a:endParaRPr lang="en-US" sz="2400" dirty="0">
              <a:solidFill>
                <a:srgbClr val="000000"/>
              </a:solidFill>
              <a:latin typeface="Arial" panose="020B0604020202020204" pitchFamily="34" charset="0"/>
              <a:ea typeface="Open Sans"/>
              <a:cs typeface="Arial" panose="020B0604020202020204" pitchFamily="34" charset="0"/>
            </a:endParaRPr>
          </a:p>
          <a:p>
            <a:pPr marL="612140" lvl="1" indent="-306070">
              <a:lnSpc>
                <a:spcPct val="150000"/>
              </a:lnSpc>
              <a:buFont typeface="Arial"/>
              <a:buChar char="•"/>
            </a:pPr>
            <a:r>
              <a:rPr lang="en-US" sz="2400" err="1">
                <a:solidFill>
                  <a:srgbClr val="000000"/>
                </a:solidFill>
                <a:latin typeface="Arial"/>
                <a:ea typeface="Open Sans"/>
                <a:cs typeface="Arial"/>
                <a:sym typeface="Open Sans"/>
              </a:rPr>
              <a:t>Для</a:t>
            </a:r>
            <a:r>
              <a:rPr lang="en-US" sz="2400" dirty="0">
                <a:solidFill>
                  <a:srgbClr val="000000"/>
                </a:solidFill>
                <a:latin typeface="Arial"/>
                <a:ea typeface="Open Sans"/>
                <a:cs typeface="Arial"/>
                <a:sym typeface="Open Sans"/>
              </a:rPr>
              <a:t> </a:t>
            </a:r>
            <a:r>
              <a:rPr lang="en-US" sz="2400" err="1">
                <a:solidFill>
                  <a:srgbClr val="000000"/>
                </a:solidFill>
                <a:latin typeface="Arial"/>
                <a:ea typeface="Open Sans"/>
                <a:cs typeface="Arial"/>
                <a:sym typeface="Open Sans"/>
              </a:rPr>
              <a:t>клієнтів</a:t>
            </a:r>
            <a:r>
              <a:rPr lang="en-US" sz="2400" dirty="0">
                <a:solidFill>
                  <a:srgbClr val="000000"/>
                </a:solidFill>
                <a:latin typeface="Arial"/>
                <a:ea typeface="Open Sans"/>
                <a:cs typeface="Arial"/>
                <a:sym typeface="Open Sans"/>
              </a:rPr>
              <a:t>, </a:t>
            </a:r>
            <a:r>
              <a:rPr lang="en-US" sz="2400" err="1">
                <a:solidFill>
                  <a:srgbClr val="000000"/>
                </a:solidFill>
                <a:latin typeface="Arial"/>
                <a:ea typeface="Open Sans"/>
                <a:cs typeface="Arial"/>
                <a:sym typeface="Open Sans"/>
              </a:rPr>
              <a:t>які</a:t>
            </a:r>
            <a:r>
              <a:rPr lang="en-US" sz="2400" dirty="0">
                <a:solidFill>
                  <a:srgbClr val="000000"/>
                </a:solidFill>
                <a:latin typeface="Arial"/>
                <a:ea typeface="Open Sans"/>
                <a:cs typeface="Arial"/>
                <a:sym typeface="Open Sans"/>
              </a:rPr>
              <a:t> </a:t>
            </a:r>
            <a:r>
              <a:rPr lang="en-US" sz="2400" err="1">
                <a:solidFill>
                  <a:srgbClr val="000000"/>
                </a:solidFill>
                <a:latin typeface="Arial"/>
                <a:ea typeface="Open Sans"/>
                <a:cs typeface="Arial"/>
                <a:sym typeface="Open Sans"/>
              </a:rPr>
              <a:t>використовують</a:t>
            </a:r>
            <a:r>
              <a:rPr lang="en-US" sz="2400" dirty="0">
                <a:solidFill>
                  <a:srgbClr val="000000"/>
                </a:solidFill>
                <a:latin typeface="Arial"/>
                <a:ea typeface="Open Sans"/>
                <a:cs typeface="Arial"/>
                <a:sym typeface="Open Sans"/>
              </a:rPr>
              <a:t> </a:t>
            </a:r>
            <a:r>
              <a:rPr lang="en-US" sz="2400" err="1">
                <a:solidFill>
                  <a:srgbClr val="000000"/>
                </a:solidFill>
                <a:latin typeface="Arial"/>
                <a:ea typeface="Open Sans"/>
                <a:cs typeface="Arial"/>
                <a:sym typeface="Open Sans"/>
              </a:rPr>
              <a:t>пероральну</a:t>
            </a:r>
            <a:r>
              <a:rPr lang="en-US" sz="2400" dirty="0">
                <a:solidFill>
                  <a:srgbClr val="000000"/>
                </a:solidFill>
                <a:latin typeface="Arial"/>
                <a:ea typeface="Open Sans"/>
                <a:cs typeface="Arial"/>
                <a:sym typeface="Open Sans"/>
              </a:rPr>
              <a:t> </a:t>
            </a:r>
            <a:r>
              <a:rPr lang="uk-UA" sz="2400" dirty="0">
                <a:solidFill>
                  <a:srgbClr val="000000"/>
                </a:solidFill>
                <a:latin typeface="Arial"/>
                <a:ea typeface="Open Sans"/>
                <a:cs typeface="Arial"/>
                <a:sym typeface="Open Sans"/>
              </a:rPr>
              <a:t>ДКП</a:t>
            </a:r>
            <a:r>
              <a:rPr lang="en-US" sz="2400" dirty="0">
                <a:solidFill>
                  <a:srgbClr val="000000"/>
                </a:solidFill>
                <a:latin typeface="Arial"/>
                <a:ea typeface="Open Sans"/>
                <a:cs typeface="Arial"/>
                <a:sym typeface="Open Sans"/>
              </a:rPr>
              <a:t> </a:t>
            </a:r>
            <a:r>
              <a:rPr lang="en-US" sz="2400" err="1">
                <a:solidFill>
                  <a:srgbClr val="000000"/>
                </a:solidFill>
                <a:latin typeface="Arial"/>
                <a:ea typeface="Open Sans"/>
                <a:cs typeface="Arial"/>
                <a:sym typeface="Open Sans"/>
              </a:rPr>
              <a:t>протягом</a:t>
            </a:r>
            <a:r>
              <a:rPr lang="en-US" sz="2400" dirty="0">
                <a:solidFill>
                  <a:srgbClr val="000000"/>
                </a:solidFill>
                <a:latin typeface="Arial"/>
                <a:ea typeface="Open Sans"/>
                <a:cs typeface="Arial"/>
                <a:sym typeface="Open Sans"/>
              </a:rPr>
              <a:t> </a:t>
            </a:r>
            <a:r>
              <a:rPr lang="en-US" sz="2400" err="1">
                <a:solidFill>
                  <a:srgbClr val="000000"/>
                </a:solidFill>
                <a:latin typeface="Arial"/>
                <a:ea typeface="Open Sans"/>
                <a:cs typeface="Arial"/>
                <a:sym typeface="Open Sans"/>
              </a:rPr>
              <a:t>короткого</a:t>
            </a:r>
            <a:r>
              <a:rPr lang="en-US" sz="2400" dirty="0">
                <a:solidFill>
                  <a:srgbClr val="000000"/>
                </a:solidFill>
                <a:latin typeface="Arial"/>
                <a:ea typeface="Open Sans"/>
                <a:cs typeface="Arial"/>
                <a:sym typeface="Open Sans"/>
              </a:rPr>
              <a:t> </a:t>
            </a:r>
            <a:r>
              <a:rPr lang="en-US" sz="2400" err="1">
                <a:solidFill>
                  <a:srgbClr val="000000"/>
                </a:solidFill>
                <a:latin typeface="Arial"/>
                <a:ea typeface="Open Sans"/>
                <a:cs typeface="Arial"/>
                <a:sym typeface="Open Sans"/>
              </a:rPr>
              <a:t>періоду</a:t>
            </a:r>
            <a:r>
              <a:rPr lang="en-US" sz="2400" dirty="0">
                <a:solidFill>
                  <a:srgbClr val="000000"/>
                </a:solidFill>
                <a:latin typeface="Arial"/>
                <a:ea typeface="Open Sans"/>
                <a:cs typeface="Arial"/>
                <a:sym typeface="Open Sans"/>
              </a:rPr>
              <a:t> </a:t>
            </a:r>
            <a:r>
              <a:rPr lang="en-US" sz="2400" err="1">
                <a:solidFill>
                  <a:srgbClr val="000000"/>
                </a:solidFill>
                <a:latin typeface="Arial"/>
                <a:ea typeface="Open Sans"/>
                <a:cs typeface="Arial"/>
                <a:sym typeface="Open Sans"/>
              </a:rPr>
              <a:t>або</a:t>
            </a:r>
            <a:r>
              <a:rPr lang="en-US" sz="2400" dirty="0">
                <a:solidFill>
                  <a:srgbClr val="000000"/>
                </a:solidFill>
                <a:latin typeface="Arial"/>
                <a:ea typeface="Open Sans"/>
                <a:cs typeface="Arial"/>
                <a:sym typeface="Open Sans"/>
              </a:rPr>
              <a:t> </a:t>
            </a:r>
            <a:r>
              <a:rPr lang="en-US" sz="2400" err="1">
                <a:solidFill>
                  <a:srgbClr val="000000"/>
                </a:solidFill>
                <a:latin typeface="Arial"/>
                <a:ea typeface="Open Sans"/>
                <a:cs typeface="Arial"/>
                <a:sym typeface="Open Sans"/>
              </a:rPr>
              <a:t>для</a:t>
            </a:r>
            <a:r>
              <a:rPr lang="en-US" sz="2400" dirty="0">
                <a:solidFill>
                  <a:srgbClr val="000000"/>
                </a:solidFill>
                <a:latin typeface="Arial"/>
                <a:ea typeface="Open Sans"/>
                <a:cs typeface="Arial"/>
                <a:sym typeface="Open Sans"/>
              </a:rPr>
              <a:t> </a:t>
            </a:r>
            <a:r>
              <a:rPr lang="en-US" sz="2400" err="1">
                <a:solidFill>
                  <a:srgbClr val="000000"/>
                </a:solidFill>
                <a:latin typeface="Arial"/>
                <a:ea typeface="Open Sans"/>
                <a:cs typeface="Arial"/>
                <a:sym typeface="Open Sans"/>
              </a:rPr>
              <a:t>одного</a:t>
            </a:r>
            <a:r>
              <a:rPr lang="en-US" sz="2400" dirty="0">
                <a:solidFill>
                  <a:srgbClr val="000000"/>
                </a:solidFill>
                <a:latin typeface="Arial"/>
                <a:ea typeface="Open Sans"/>
                <a:cs typeface="Arial"/>
                <a:sym typeface="Open Sans"/>
              </a:rPr>
              <a:t> </a:t>
            </a:r>
            <a:r>
              <a:rPr lang="en-US" sz="2400" err="1">
                <a:solidFill>
                  <a:srgbClr val="000000"/>
                </a:solidFill>
                <a:latin typeface="Arial"/>
                <a:ea typeface="Open Sans"/>
                <a:cs typeface="Arial"/>
                <a:sym typeface="Open Sans"/>
              </a:rPr>
              <a:t>випадку</a:t>
            </a:r>
            <a:r>
              <a:rPr lang="en-US" sz="2400" dirty="0">
                <a:solidFill>
                  <a:srgbClr val="000000"/>
                </a:solidFill>
                <a:latin typeface="Arial"/>
                <a:ea typeface="Open Sans"/>
                <a:cs typeface="Arial"/>
                <a:sym typeface="Open Sans"/>
              </a:rPr>
              <a:t> (</a:t>
            </a:r>
            <a:r>
              <a:rPr lang="en-US" sz="2400" err="1">
                <a:solidFill>
                  <a:srgbClr val="000000"/>
                </a:solidFill>
                <a:latin typeface="Arial"/>
                <a:ea typeface="Open Sans"/>
                <a:cs typeface="Arial"/>
                <a:sym typeface="Open Sans"/>
              </a:rPr>
              <a:t>наприклад</a:t>
            </a:r>
            <a:r>
              <a:rPr lang="en-US" sz="2400" dirty="0">
                <a:solidFill>
                  <a:srgbClr val="000000"/>
                </a:solidFill>
                <a:latin typeface="Arial"/>
                <a:ea typeface="Open Sans"/>
                <a:cs typeface="Arial"/>
                <a:sym typeface="Open Sans"/>
              </a:rPr>
              <a:t>, </a:t>
            </a:r>
            <a:r>
              <a:rPr lang="en-US" sz="2400" err="1">
                <a:solidFill>
                  <a:srgbClr val="000000"/>
                </a:solidFill>
                <a:latin typeface="Arial"/>
                <a:ea typeface="Open Sans"/>
                <a:cs typeface="Arial"/>
                <a:sym typeface="Open Sans"/>
              </a:rPr>
              <a:t>пероральна</a:t>
            </a:r>
            <a:r>
              <a:rPr lang="en-US" sz="2400" dirty="0">
                <a:solidFill>
                  <a:srgbClr val="000000"/>
                </a:solidFill>
                <a:latin typeface="Arial"/>
                <a:ea typeface="Open Sans"/>
                <a:cs typeface="Arial"/>
                <a:sym typeface="Open Sans"/>
              </a:rPr>
              <a:t> </a:t>
            </a:r>
            <a:r>
              <a:rPr lang="uk-UA" sz="2400" dirty="0">
                <a:solidFill>
                  <a:srgbClr val="000000"/>
                </a:solidFill>
                <a:latin typeface="Arial"/>
                <a:ea typeface="Open Sans"/>
                <a:cs typeface="Arial"/>
                <a:sym typeface="Open Sans"/>
              </a:rPr>
              <a:t>ДКП "за потребою"</a:t>
            </a:r>
            <a:r>
              <a:rPr lang="en-US" sz="2400" dirty="0">
                <a:solidFill>
                  <a:srgbClr val="000000"/>
                </a:solidFill>
                <a:latin typeface="Arial"/>
                <a:ea typeface="Open Sans"/>
                <a:cs typeface="Arial"/>
                <a:sym typeface="Open Sans"/>
              </a:rPr>
              <a:t>/2+1+1), </a:t>
            </a:r>
            <a:r>
              <a:rPr lang="en-US" sz="2400" err="1">
                <a:solidFill>
                  <a:srgbClr val="000000"/>
                </a:solidFill>
                <a:latin typeface="Arial"/>
                <a:ea typeface="Open Sans"/>
                <a:cs typeface="Arial"/>
                <a:sym typeface="Open Sans"/>
              </a:rPr>
              <a:t>пропуск</a:t>
            </a:r>
            <a:r>
              <a:rPr lang="en-US" sz="2400" dirty="0">
                <a:solidFill>
                  <a:srgbClr val="000000"/>
                </a:solidFill>
                <a:latin typeface="Arial"/>
                <a:ea typeface="Open Sans"/>
                <a:cs typeface="Arial"/>
                <a:sym typeface="Open Sans"/>
              </a:rPr>
              <a:t> </a:t>
            </a:r>
            <a:r>
              <a:rPr lang="en-US" sz="2400" err="1">
                <a:solidFill>
                  <a:srgbClr val="000000"/>
                </a:solidFill>
                <a:latin typeface="Arial"/>
                <a:ea typeface="Open Sans"/>
                <a:cs typeface="Arial"/>
                <a:sym typeface="Open Sans"/>
              </a:rPr>
              <a:t>навіть</a:t>
            </a:r>
            <a:r>
              <a:rPr lang="en-US" sz="2400" dirty="0">
                <a:solidFill>
                  <a:srgbClr val="000000"/>
                </a:solidFill>
                <a:latin typeface="Arial"/>
                <a:ea typeface="Open Sans"/>
                <a:cs typeface="Arial"/>
                <a:sym typeface="Open Sans"/>
              </a:rPr>
              <a:t> </a:t>
            </a:r>
            <a:r>
              <a:rPr lang="en-US" sz="2400" err="1">
                <a:solidFill>
                  <a:srgbClr val="000000"/>
                </a:solidFill>
                <a:latin typeface="Arial"/>
                <a:ea typeface="Open Sans"/>
                <a:cs typeface="Arial"/>
                <a:sym typeface="Open Sans"/>
              </a:rPr>
              <a:t>однієї</a:t>
            </a:r>
            <a:r>
              <a:rPr lang="en-US" sz="2400" dirty="0">
                <a:solidFill>
                  <a:srgbClr val="000000"/>
                </a:solidFill>
                <a:latin typeface="Arial"/>
                <a:ea typeface="Open Sans"/>
                <a:cs typeface="Arial"/>
                <a:sym typeface="Open Sans"/>
              </a:rPr>
              <a:t> </a:t>
            </a:r>
            <a:r>
              <a:rPr lang="en-US" sz="2400" err="1">
                <a:solidFill>
                  <a:srgbClr val="000000"/>
                </a:solidFill>
                <a:latin typeface="Arial"/>
                <a:ea typeface="Open Sans"/>
                <a:cs typeface="Arial"/>
                <a:sym typeface="Open Sans"/>
              </a:rPr>
              <a:t>дози</a:t>
            </a:r>
            <a:r>
              <a:rPr lang="en-US" sz="2400" dirty="0">
                <a:solidFill>
                  <a:srgbClr val="000000"/>
                </a:solidFill>
                <a:latin typeface="Arial"/>
                <a:ea typeface="Open Sans"/>
                <a:cs typeface="Arial"/>
                <a:sym typeface="Open Sans"/>
              </a:rPr>
              <a:t> </a:t>
            </a:r>
            <a:r>
              <a:rPr lang="en-US" sz="2400" err="1">
                <a:solidFill>
                  <a:srgbClr val="000000"/>
                </a:solidFill>
                <a:latin typeface="Arial"/>
                <a:ea typeface="Open Sans"/>
                <a:cs typeface="Arial"/>
                <a:sym typeface="Open Sans"/>
              </a:rPr>
              <a:t>може</a:t>
            </a:r>
            <a:r>
              <a:rPr lang="en-US" sz="2400" dirty="0">
                <a:solidFill>
                  <a:srgbClr val="000000"/>
                </a:solidFill>
                <a:latin typeface="Arial"/>
                <a:ea typeface="Open Sans"/>
                <a:cs typeface="Arial"/>
                <a:sym typeface="Open Sans"/>
              </a:rPr>
              <a:t> </a:t>
            </a:r>
            <a:r>
              <a:rPr lang="en-US" sz="2400" err="1">
                <a:solidFill>
                  <a:srgbClr val="000000"/>
                </a:solidFill>
                <a:latin typeface="Arial"/>
                <a:ea typeface="Open Sans"/>
                <a:cs typeface="Arial"/>
                <a:sym typeface="Open Sans"/>
              </a:rPr>
              <a:t>бути</a:t>
            </a:r>
            <a:r>
              <a:rPr lang="en-US" sz="2400" dirty="0">
                <a:solidFill>
                  <a:srgbClr val="000000"/>
                </a:solidFill>
                <a:latin typeface="Arial"/>
                <a:ea typeface="Open Sans"/>
                <a:cs typeface="Arial"/>
                <a:sym typeface="Open Sans"/>
              </a:rPr>
              <a:t> </a:t>
            </a:r>
            <a:r>
              <a:rPr lang="en-US" sz="2400" err="1">
                <a:solidFill>
                  <a:srgbClr val="000000"/>
                </a:solidFill>
                <a:latin typeface="Arial"/>
                <a:ea typeface="Open Sans"/>
                <a:cs typeface="Arial"/>
                <a:sym typeface="Open Sans"/>
              </a:rPr>
              <a:t>значним</a:t>
            </a:r>
            <a:r>
              <a:rPr lang="en-US" sz="2400" dirty="0">
                <a:solidFill>
                  <a:srgbClr val="000000"/>
                </a:solidFill>
                <a:latin typeface="Arial"/>
                <a:ea typeface="Open Sans"/>
                <a:cs typeface="Arial"/>
                <a:sym typeface="Open Sans"/>
              </a:rPr>
              <a:t>. </a:t>
            </a:r>
            <a:endParaRPr lang="en-US" sz="2400" dirty="0">
              <a:solidFill>
                <a:srgbClr val="000000"/>
              </a:solidFill>
              <a:latin typeface="Arial"/>
              <a:ea typeface="Open Sans"/>
              <a:cs typeface="Arial"/>
            </a:endParaRPr>
          </a:p>
          <a:p>
            <a:pPr marL="612140" lvl="1" indent="-306070" algn="l">
              <a:lnSpc>
                <a:spcPct val="150000"/>
              </a:lnSpc>
              <a:buFont typeface="Arial"/>
              <a:buChar char="•"/>
            </a:pPr>
            <a:r>
              <a:rPr lang="en-US" sz="2400" dirty="0" err="1">
                <a:solidFill>
                  <a:srgbClr val="000000"/>
                </a:solidFill>
                <a:latin typeface="Arial" panose="020B0604020202020204" pitchFamily="34" charset="0"/>
                <a:ea typeface="Open Sans"/>
                <a:cs typeface="Arial" panose="020B0604020202020204" pitchFamily="34" charset="0"/>
                <a:sym typeface="Open Sans"/>
              </a:rPr>
              <a:t>Для</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всіх</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інших</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клієнтів</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пропуск</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однієї</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дози</a:t>
            </a:r>
            <a:r>
              <a:rPr lang="en-US" sz="2400" dirty="0">
                <a:solidFill>
                  <a:srgbClr val="000000"/>
                </a:solidFill>
                <a:latin typeface="Arial" panose="020B0604020202020204" pitchFamily="34" charset="0"/>
                <a:ea typeface="Open Sans"/>
                <a:cs typeface="Arial" panose="020B0604020202020204" pitchFamily="34" charset="0"/>
                <a:sym typeface="Open Sans"/>
              </a:rPr>
              <a:t> у </a:t>
            </a:r>
            <a:r>
              <a:rPr lang="en-US" sz="2400" dirty="0" err="1">
                <a:solidFill>
                  <a:srgbClr val="000000"/>
                </a:solidFill>
                <a:latin typeface="Arial" panose="020B0604020202020204" pitchFamily="34" charset="0"/>
                <a:ea typeface="Open Sans"/>
                <a:cs typeface="Arial" panose="020B0604020202020204" pitchFamily="34" charset="0"/>
                <a:sym typeface="Open Sans"/>
              </a:rPr>
              <a:t>відповідний</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період</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може</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не</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бути</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значним</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Однак</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пропуск</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декількох</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доз</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може</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становити</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значне</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відхилення</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від</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використання</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для</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будь-кого</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особливо</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якщо</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дози</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були</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пропущені</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протягом</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декількох</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днів</a:t>
            </a:r>
            <a:r>
              <a:rPr lang="en-US" sz="2400" dirty="0">
                <a:solidFill>
                  <a:srgbClr val="000000"/>
                </a:solidFill>
                <a:latin typeface="Arial" panose="020B0604020202020204" pitchFamily="34" charset="0"/>
                <a:ea typeface="Open Sans"/>
                <a:cs typeface="Arial" panose="020B0604020202020204" pitchFamily="34" charset="0"/>
                <a:sym typeface="Open Sans"/>
              </a:rPr>
              <a:t> </a:t>
            </a:r>
            <a:r>
              <a:rPr lang="en-US" sz="2400" dirty="0" err="1">
                <a:solidFill>
                  <a:srgbClr val="000000"/>
                </a:solidFill>
                <a:latin typeface="Arial" panose="020B0604020202020204" pitchFamily="34" charset="0"/>
                <a:ea typeface="Open Sans"/>
                <a:cs typeface="Arial" panose="020B0604020202020204" pitchFamily="34" charset="0"/>
                <a:sym typeface="Open Sans"/>
              </a:rPr>
              <a:t>поспіль</a:t>
            </a:r>
            <a:r>
              <a:rPr lang="en-US" sz="2400" dirty="0">
                <a:solidFill>
                  <a:srgbClr val="000000"/>
                </a:solidFill>
                <a:latin typeface="Arial" panose="020B0604020202020204" pitchFamily="34" charset="0"/>
                <a:ea typeface="Open Sans"/>
                <a:cs typeface="Arial" panose="020B0604020202020204" pitchFamily="34" charset="0"/>
                <a:sym typeface="Open Sans"/>
              </a:rPr>
              <a:t>.</a:t>
            </a:r>
            <a:endParaRPr lang="en-US" sz="2400" dirty="0">
              <a:solidFill>
                <a:srgbClr val="000000"/>
              </a:solidFill>
              <a:latin typeface="Arial" panose="020B0604020202020204" pitchFamily="34" charset="0"/>
              <a:ea typeface="Open Sans"/>
              <a:cs typeface="Arial" panose="020B0604020202020204" pitchFamily="34"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2187255" cy="2157558"/>
            <a:chOff x="0" y="0"/>
            <a:chExt cx="2916340" cy="2876744"/>
          </a:xfrm>
        </p:grpSpPr>
        <p:sp>
          <p:nvSpPr>
            <p:cNvPr id="3" name="Freeform 3"/>
            <p:cNvSpPr/>
            <p:nvPr/>
          </p:nvSpPr>
          <p:spPr>
            <a:xfrm rot="1758426">
              <a:off x="368559" y="400518"/>
              <a:ext cx="2179222" cy="2075708"/>
            </a:xfrm>
            <a:custGeom>
              <a:avLst/>
              <a:gdLst/>
              <a:ahLst/>
              <a:cxnLst/>
              <a:rect l="l" t="t" r="r" b="b"/>
              <a:pathLst>
                <a:path w="2179222" h="2075708">
                  <a:moveTo>
                    <a:pt x="0" y="0"/>
                  </a:moveTo>
                  <a:lnTo>
                    <a:pt x="2179222" y="0"/>
                  </a:lnTo>
                  <a:lnTo>
                    <a:pt x="2179222" y="2075708"/>
                  </a:lnTo>
                  <a:lnTo>
                    <a:pt x="0" y="207570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074623" y="748991"/>
              <a:ext cx="767093" cy="1378762"/>
            </a:xfrm>
            <a:custGeom>
              <a:avLst/>
              <a:gdLst/>
              <a:ahLst/>
              <a:cxnLst/>
              <a:rect l="l" t="t" r="r" b="b"/>
              <a:pathLst>
                <a:path w="767093" h="1378762">
                  <a:moveTo>
                    <a:pt x="0" y="0"/>
                  </a:moveTo>
                  <a:lnTo>
                    <a:pt x="767093" y="0"/>
                  </a:lnTo>
                  <a:lnTo>
                    <a:pt x="767093" y="1378762"/>
                  </a:lnTo>
                  <a:lnTo>
                    <a:pt x="0" y="137876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
        <p:nvSpPr>
          <p:cNvPr id="5" name="TextBox 5"/>
          <p:cNvSpPr txBox="1"/>
          <p:nvPr/>
        </p:nvSpPr>
        <p:spPr>
          <a:xfrm>
            <a:off x="2468558" y="788711"/>
            <a:ext cx="16447559" cy="679673"/>
          </a:xfrm>
          <a:prstGeom prst="rect">
            <a:avLst/>
          </a:prstGeom>
        </p:spPr>
        <p:txBody>
          <a:bodyPr lIns="0" tIns="0" rIns="0" bIns="0" rtlCol="0" anchor="t">
            <a:spAutoFit/>
          </a:bodyPr>
          <a:lstStyle/>
          <a:p>
            <a:pPr algn="l">
              <a:lnSpc>
                <a:spcPts val="5152"/>
              </a:lnSpc>
            </a:pPr>
            <a:r>
              <a:rPr lang="en-US" sz="5600" b="1" dirty="0" err="1">
                <a:solidFill>
                  <a:srgbClr val="1D9EDE"/>
                </a:solidFill>
                <a:latin typeface="Roboto Condensed Bold"/>
                <a:ea typeface="Roboto Condensed Bold"/>
                <a:cs typeface="Roboto Condensed Bold"/>
                <a:sym typeface="Roboto Condensed Bold"/>
              </a:rPr>
              <a:t>Пероральна</a:t>
            </a:r>
            <a:r>
              <a:rPr lang="en-US" sz="5600" b="1" dirty="0">
                <a:solidFill>
                  <a:srgbClr val="1D9EDE"/>
                </a:solidFill>
                <a:latin typeface="Roboto Condensed Bold"/>
                <a:ea typeface="Roboto Condensed Bold"/>
                <a:cs typeface="Roboto Condensed Bold"/>
                <a:sym typeface="Roboto Condensed Bold"/>
              </a:rPr>
              <a:t> ДКП: </a:t>
            </a:r>
            <a:r>
              <a:rPr lang="en-US" sz="5600" b="1" dirty="0" err="1">
                <a:solidFill>
                  <a:srgbClr val="1D9EDE"/>
                </a:solidFill>
                <a:latin typeface="Roboto Condensed Bold"/>
                <a:ea typeface="Roboto Condensed Bold"/>
                <a:cs typeface="Roboto Condensed Bold"/>
                <a:sym typeface="Roboto Condensed Bold"/>
              </a:rPr>
              <a:t>пропущені</a:t>
            </a:r>
            <a:r>
              <a:rPr lang="en-US" sz="5600" b="1" dirty="0">
                <a:solidFill>
                  <a:srgbClr val="1D9EDE"/>
                </a:solidFill>
                <a:latin typeface="Roboto Condensed Bold"/>
                <a:ea typeface="Roboto Condensed Bold"/>
                <a:cs typeface="Roboto Condensed Bold"/>
                <a:sym typeface="Roboto Condensed Bold"/>
              </a:rPr>
              <a:t> </a:t>
            </a:r>
            <a:r>
              <a:rPr lang="en-US" sz="5600" b="1" dirty="0" err="1">
                <a:solidFill>
                  <a:srgbClr val="1D9EDE"/>
                </a:solidFill>
                <a:latin typeface="Roboto Condensed Bold"/>
                <a:ea typeface="Roboto Condensed Bold"/>
                <a:cs typeface="Roboto Condensed Bold"/>
                <a:sym typeface="Roboto Condensed Bold"/>
              </a:rPr>
              <a:t>дози</a:t>
            </a:r>
            <a:r>
              <a:rPr lang="en-US" sz="5600" b="1" dirty="0">
                <a:solidFill>
                  <a:srgbClr val="1D9EDE"/>
                </a:solidFill>
                <a:latin typeface="Roboto Condensed Bold"/>
                <a:ea typeface="Roboto Condensed Bold"/>
                <a:cs typeface="Roboto Condensed Bold"/>
                <a:sym typeface="Roboto Condensed Bold"/>
              </a:rPr>
              <a:t> </a:t>
            </a:r>
            <a:r>
              <a:rPr lang="en-US" sz="5600" b="1" dirty="0" err="1">
                <a:solidFill>
                  <a:srgbClr val="1D9EDE"/>
                </a:solidFill>
                <a:latin typeface="Roboto Condensed Bold"/>
                <a:ea typeface="Roboto Condensed Bold"/>
                <a:cs typeface="Roboto Condensed Bold"/>
                <a:sym typeface="Roboto Condensed Bold"/>
              </a:rPr>
              <a:t>та</a:t>
            </a:r>
            <a:r>
              <a:rPr lang="en-US" sz="5600" b="1" dirty="0">
                <a:solidFill>
                  <a:srgbClr val="1D9EDE"/>
                </a:solidFill>
                <a:latin typeface="Roboto Condensed Bold"/>
                <a:ea typeface="Roboto Condensed Bold"/>
                <a:cs typeface="Roboto Condensed Bold"/>
                <a:sym typeface="Roboto Condensed Bold"/>
              </a:rPr>
              <a:t> </a:t>
            </a:r>
            <a:r>
              <a:rPr lang="en-US" sz="5600" b="1" dirty="0" err="1">
                <a:solidFill>
                  <a:srgbClr val="1D9EDE"/>
                </a:solidFill>
                <a:latin typeface="Roboto Condensed Bold"/>
                <a:ea typeface="Roboto Condensed Bold"/>
                <a:cs typeface="Roboto Condensed Bold"/>
                <a:sym typeface="Roboto Condensed Bold"/>
              </a:rPr>
              <a:t>оцінка</a:t>
            </a:r>
            <a:r>
              <a:rPr lang="en-US" sz="5600" b="1" dirty="0">
                <a:solidFill>
                  <a:srgbClr val="1D9EDE"/>
                </a:solidFill>
                <a:latin typeface="Roboto Condensed Bold"/>
                <a:ea typeface="Roboto Condensed Bold"/>
                <a:cs typeface="Roboto Condensed Bold"/>
                <a:sym typeface="Roboto Condensed Bold"/>
              </a:rPr>
              <a:t> ПКП </a:t>
            </a:r>
          </a:p>
        </p:txBody>
      </p:sp>
      <p:sp>
        <p:nvSpPr>
          <p:cNvPr id="6" name="TextBox 6"/>
          <p:cNvSpPr txBox="1"/>
          <p:nvPr/>
        </p:nvSpPr>
        <p:spPr>
          <a:xfrm>
            <a:off x="939213" y="3162300"/>
            <a:ext cx="16409574" cy="5480924"/>
          </a:xfrm>
          <a:prstGeom prst="rect">
            <a:avLst/>
          </a:prstGeom>
        </p:spPr>
        <p:txBody>
          <a:bodyPr lIns="0" tIns="0" rIns="0" bIns="0" rtlCol="0" anchor="t">
            <a:spAutoFit/>
          </a:bodyPr>
          <a:lstStyle/>
          <a:p>
            <a:pPr marL="612140" lvl="1" indent="-306070" algn="just">
              <a:lnSpc>
                <a:spcPct val="150000"/>
              </a:lnSpc>
              <a:buFont typeface="Arial"/>
              <a:buChar char="•"/>
            </a:pPr>
            <a:r>
              <a:rPr lang="en-US" sz="2400" dirty="0" err="1">
                <a:solidFill>
                  <a:srgbClr val="000000"/>
                </a:solidFill>
                <a:latin typeface="Open Sans"/>
                <a:ea typeface="Open Sans"/>
                <a:cs typeface="Open Sans"/>
                <a:sym typeface="Open Sans"/>
              </a:rPr>
              <a:t>Медичні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працівники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повинні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приймати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рішення</a:t>
            </a:r>
            <a:r>
              <a:rPr lang="en-US" sz="2400" dirty="0">
                <a:solidFill>
                  <a:srgbClr val="000000"/>
                </a:solidFill>
                <a:latin typeface="Open Sans"/>
                <a:ea typeface="Open Sans"/>
                <a:cs typeface="Open Sans"/>
                <a:sym typeface="Open Sans"/>
              </a:rPr>
              <a:t> в </a:t>
            </a:r>
            <a:r>
              <a:rPr lang="en-US" sz="2400" dirty="0" err="1">
                <a:solidFill>
                  <a:srgbClr val="000000"/>
                </a:solidFill>
                <a:latin typeface="Open Sans"/>
                <a:ea typeface="Open Sans"/>
                <a:cs typeface="Open Sans"/>
                <a:sym typeface="Open Sans"/>
              </a:rPr>
              <a:t>кожному</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конкретному</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випадку</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беручи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уваги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відповідні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деталі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щоб</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визначити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чи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були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пропущені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дози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достатньо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значними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щоб</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почати</a:t>
            </a:r>
            <a:r>
              <a:rPr lang="en-US" sz="2400" dirty="0">
                <a:solidFill>
                  <a:srgbClr val="000000"/>
                </a:solidFill>
                <a:latin typeface="Open Sans"/>
                <a:ea typeface="Open Sans"/>
                <a:cs typeface="Open Sans"/>
                <a:sym typeface="Open Sans"/>
              </a:rPr>
              <a:t> </a:t>
            </a:r>
            <a:r>
              <a:rPr lang="uk-UA" sz="2400" dirty="0">
                <a:solidFill>
                  <a:srgbClr val="000000"/>
                </a:solidFill>
                <a:latin typeface="Open Sans"/>
                <a:ea typeface="Open Sans"/>
                <a:cs typeface="Open Sans"/>
                <a:sym typeface="Open Sans"/>
              </a:rPr>
              <a:t>ПКП</a:t>
            </a:r>
            <a:r>
              <a:rPr lang="en-US" sz="2400" dirty="0">
                <a:solidFill>
                  <a:srgbClr val="000000"/>
                </a:solidFill>
                <a:latin typeface="Open Sans"/>
                <a:ea typeface="Open Sans"/>
                <a:cs typeface="Open Sans"/>
                <a:sym typeface="Open Sans"/>
              </a:rPr>
              <a:t> (і </a:t>
            </a:r>
            <a:r>
              <a:rPr lang="en-US" sz="2400" dirty="0" err="1">
                <a:solidFill>
                  <a:srgbClr val="000000"/>
                </a:solidFill>
                <a:latin typeface="Open Sans"/>
                <a:ea typeface="Open Sans"/>
                <a:cs typeface="Open Sans"/>
                <a:sym typeface="Open Sans"/>
              </a:rPr>
              <a:t>припинити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пероральну</a:t>
            </a:r>
            <a:r>
              <a:rPr lang="en-US" sz="2400" dirty="0">
                <a:solidFill>
                  <a:srgbClr val="000000"/>
                </a:solidFill>
                <a:latin typeface="Open Sans"/>
                <a:ea typeface="Open Sans"/>
                <a:cs typeface="Open Sans"/>
                <a:sym typeface="Open Sans"/>
              </a:rPr>
              <a:t> </a:t>
            </a:r>
            <a:r>
              <a:rPr lang="uk-UA" sz="2400" dirty="0">
                <a:solidFill>
                  <a:srgbClr val="000000"/>
                </a:solidFill>
                <a:latin typeface="Open Sans"/>
                <a:ea typeface="Open Sans"/>
                <a:cs typeface="Open Sans"/>
                <a:sym typeface="Open Sans"/>
              </a:rPr>
              <a:t>ДКП</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на</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основі</a:t>
            </a:r>
            <a:r>
              <a:rPr lang="en-US" sz="2400" dirty="0">
                <a:solidFill>
                  <a:srgbClr val="000000"/>
                </a:solidFill>
                <a:latin typeface="Open Sans"/>
                <a:ea typeface="Open Sans"/>
                <a:cs typeface="Open Sans"/>
                <a:sym typeface="Open Sans"/>
              </a:rPr>
              <a:t> TDF). </a:t>
            </a:r>
            <a:endParaRPr lang="ru-RU"/>
          </a:p>
          <a:p>
            <a:pPr marL="612140" lvl="1" indent="-306070" algn="just">
              <a:lnSpc>
                <a:spcPct val="150000"/>
              </a:lnSpc>
              <a:buFont typeface="Arial"/>
              <a:buChar char="•"/>
            </a:pPr>
            <a:r>
              <a:rPr lang="en-US" sz="2400" dirty="0" err="1">
                <a:solidFill>
                  <a:srgbClr val="000000"/>
                </a:solidFill>
                <a:latin typeface="Open Sans"/>
                <a:ea typeface="Open Sans"/>
                <a:cs typeface="Open Sans"/>
                <a:sym typeface="Open Sans"/>
              </a:rPr>
              <a:t>Слід</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пам'ятати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що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особи</a:t>
            </a:r>
            <a:r>
              <a:rPr lang="en-US" sz="2400" dirty="0">
                <a:solidFill>
                  <a:srgbClr val="000000"/>
                </a:solidFill>
                <a:latin typeface="Open Sans"/>
                <a:ea typeface="Open Sans"/>
                <a:cs typeface="Open Sans"/>
                <a:sym typeface="Open Sans"/>
              </a:rPr>
              <a:t> з </a:t>
            </a:r>
            <a:r>
              <a:rPr lang="en-US" sz="2400" dirty="0" err="1">
                <a:solidFill>
                  <a:srgbClr val="000000"/>
                </a:solidFill>
                <a:latin typeface="Open Sans"/>
                <a:ea typeface="Open Sans"/>
                <a:cs typeface="Open Sans"/>
                <a:sym typeface="Open Sans"/>
              </a:rPr>
              <a:t>більш</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високим</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ризиком</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експозиції</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та</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більш</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значними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відхиленнями</a:t>
            </a:r>
            <a:r>
              <a:rPr lang="en-US" sz="2400" dirty="0">
                <a:solidFill>
                  <a:srgbClr val="000000"/>
                </a:solidFill>
                <a:latin typeface="Open Sans"/>
                <a:ea typeface="Open Sans"/>
                <a:cs typeface="Open Sans"/>
                <a:sym typeface="Open Sans"/>
              </a:rPr>
              <a:t> у </a:t>
            </a:r>
            <a:r>
              <a:rPr lang="en-US" sz="2400" dirty="0" err="1">
                <a:solidFill>
                  <a:srgbClr val="000000"/>
                </a:solidFill>
                <a:latin typeface="Open Sans"/>
                <a:ea typeface="Open Sans"/>
                <a:cs typeface="Open Sans"/>
                <a:sym typeface="Open Sans"/>
              </a:rPr>
              <a:t>застосуванні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ймовірно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мають</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більш</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високі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показання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для</a:t>
            </a:r>
            <a:r>
              <a:rPr lang="en-US" sz="2400" dirty="0">
                <a:solidFill>
                  <a:srgbClr val="000000"/>
                </a:solidFill>
                <a:latin typeface="Open Sans"/>
                <a:ea typeface="Open Sans"/>
                <a:cs typeface="Open Sans"/>
                <a:sym typeface="Open Sans"/>
              </a:rPr>
              <a:t> </a:t>
            </a:r>
            <a:r>
              <a:rPr lang="uk-UA" sz="2400" dirty="0">
                <a:solidFill>
                  <a:srgbClr val="000000"/>
                </a:solidFill>
                <a:latin typeface="Open Sans"/>
                <a:ea typeface="Open Sans"/>
                <a:cs typeface="Open Sans"/>
                <a:sym typeface="Open Sans"/>
              </a:rPr>
              <a:t>ПКП</a:t>
            </a:r>
            <a:r>
              <a:rPr lang="en-US" sz="2400" dirty="0">
                <a:solidFill>
                  <a:srgbClr val="000000"/>
                </a:solidFill>
                <a:latin typeface="Open Sans"/>
                <a:ea typeface="Open Sans"/>
                <a:cs typeface="Open Sans"/>
                <a:sym typeface="Open Sans"/>
              </a:rPr>
              <a:t>.</a:t>
            </a:r>
            <a:endParaRPr lang="en-US" sz="2400" dirty="0">
              <a:solidFill>
                <a:srgbClr val="000000"/>
              </a:solidFill>
              <a:latin typeface="Open Sans"/>
              <a:ea typeface="Open Sans"/>
              <a:cs typeface="Open Sans"/>
            </a:endParaRPr>
          </a:p>
          <a:p>
            <a:pPr marL="612140" lvl="1" indent="-306070" algn="just">
              <a:lnSpc>
                <a:spcPct val="150000"/>
              </a:lnSpc>
              <a:buFont typeface="Arial"/>
              <a:buChar char="•"/>
            </a:pPr>
            <a:r>
              <a:rPr lang="en-US" sz="2400" dirty="0">
                <a:solidFill>
                  <a:srgbClr val="000000"/>
                </a:solidFill>
                <a:latin typeface="Open Sans"/>
                <a:ea typeface="Open Sans"/>
                <a:cs typeface="Open Sans"/>
                <a:sym typeface="Open Sans"/>
              </a:rPr>
              <a:t>У </a:t>
            </a:r>
            <a:r>
              <a:rPr lang="en-US" sz="2400" dirty="0" err="1">
                <a:solidFill>
                  <a:srgbClr val="000000"/>
                </a:solidFill>
                <a:latin typeface="Open Sans"/>
                <a:ea typeface="Open Sans"/>
                <a:cs typeface="Open Sans"/>
                <a:sym typeface="Open Sans"/>
              </a:rPr>
              <a:t>складних</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випадках</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може</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бути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корисно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використовувати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друкований</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календар</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щоб</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відзначити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дату</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можливого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контакту</a:t>
            </a:r>
            <a:r>
              <a:rPr lang="en-US" sz="2400" dirty="0">
                <a:solidFill>
                  <a:srgbClr val="000000"/>
                </a:solidFill>
                <a:latin typeface="Open Sans"/>
                <a:ea typeface="Open Sans"/>
                <a:cs typeface="Open Sans"/>
                <a:sym typeface="Open Sans"/>
              </a:rPr>
              <a:t> з </a:t>
            </a:r>
            <a:r>
              <a:rPr lang="en-US" sz="2400" dirty="0" err="1">
                <a:solidFill>
                  <a:srgbClr val="000000"/>
                </a:solidFill>
                <a:latin typeface="Open Sans"/>
                <a:ea typeface="Open Sans"/>
                <a:cs typeface="Open Sans"/>
                <a:sym typeface="Open Sans"/>
              </a:rPr>
              <a:t>інфекцією</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протягом</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останніх</a:t>
            </a:r>
            <a:r>
              <a:rPr lang="en-US" sz="2400" dirty="0">
                <a:solidFill>
                  <a:srgbClr val="000000"/>
                </a:solidFill>
                <a:latin typeface="Open Sans"/>
                <a:ea typeface="Open Sans"/>
                <a:cs typeface="Open Sans"/>
                <a:sym typeface="Open Sans"/>
              </a:rPr>
              <a:t> 72 </a:t>
            </a:r>
            <a:r>
              <a:rPr lang="en-US" sz="2400" dirty="0" err="1">
                <a:solidFill>
                  <a:srgbClr val="000000"/>
                </a:solidFill>
                <a:latin typeface="Open Sans"/>
                <a:ea typeface="Open Sans"/>
                <a:cs typeface="Open Sans"/>
                <a:sym typeface="Open Sans"/>
              </a:rPr>
              <a:t>годин</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кількість</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днів</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до</a:t>
            </a:r>
            <a:r>
              <a:rPr lang="en-US" sz="2400" dirty="0">
                <a:solidFill>
                  <a:srgbClr val="000000"/>
                </a:solidFill>
                <a:latin typeface="Open Sans"/>
                <a:ea typeface="Open Sans"/>
                <a:cs typeface="Open Sans"/>
                <a:sym typeface="Open Sans"/>
              </a:rPr>
              <a:t> і </a:t>
            </a:r>
            <a:r>
              <a:rPr lang="en-US" sz="2400" dirty="0" err="1">
                <a:solidFill>
                  <a:srgbClr val="000000"/>
                </a:solidFill>
                <a:latin typeface="Open Sans"/>
                <a:ea typeface="Open Sans"/>
                <a:cs typeface="Open Sans"/>
                <a:sym typeface="Open Sans"/>
              </a:rPr>
              <a:t>після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контакту</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протягом</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яких</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слід</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було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приймати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пероральну</a:t>
            </a:r>
            <a:r>
              <a:rPr lang="en-US" sz="2400" dirty="0">
                <a:solidFill>
                  <a:srgbClr val="000000"/>
                </a:solidFill>
                <a:latin typeface="Open Sans"/>
                <a:ea typeface="Open Sans"/>
                <a:cs typeface="Open Sans"/>
                <a:sym typeface="Open Sans"/>
              </a:rPr>
              <a:t> </a:t>
            </a:r>
            <a:r>
              <a:rPr lang="uk-UA" sz="2400" dirty="0">
                <a:solidFill>
                  <a:srgbClr val="000000"/>
                </a:solidFill>
                <a:latin typeface="Open Sans"/>
                <a:ea typeface="Open Sans"/>
                <a:cs typeface="Open Sans"/>
                <a:sym typeface="Open Sans"/>
              </a:rPr>
              <a:t>ДКП</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на</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основі</a:t>
            </a:r>
            <a:r>
              <a:rPr lang="en-US" sz="2400" dirty="0">
                <a:solidFill>
                  <a:srgbClr val="000000"/>
                </a:solidFill>
                <a:latin typeface="Open Sans"/>
                <a:ea typeface="Open Sans"/>
                <a:cs typeface="Open Sans"/>
                <a:sym typeface="Open Sans"/>
              </a:rPr>
              <a:t> TDF (</a:t>
            </a:r>
            <a:r>
              <a:rPr lang="en-US" sz="2400" dirty="0" err="1">
                <a:solidFill>
                  <a:srgbClr val="000000"/>
                </a:solidFill>
                <a:latin typeface="Open Sans"/>
                <a:ea typeface="Open Sans"/>
                <a:cs typeface="Open Sans"/>
                <a:sym typeface="Open Sans"/>
              </a:rPr>
              <a:t>залежно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від</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статі</a:t>
            </a:r>
            <a:r>
              <a:rPr lang="en-US" sz="2400" dirty="0">
                <a:solidFill>
                  <a:srgbClr val="000000"/>
                </a:solidFill>
                <a:latin typeface="Open Sans"/>
                <a:ea typeface="Open Sans"/>
                <a:cs typeface="Open Sans"/>
                <a:sym typeface="Open Sans"/>
              </a:rPr>
              <a:t>/</a:t>
            </a:r>
            <a:r>
              <a:rPr lang="en-US" sz="2400" dirty="0" err="1">
                <a:solidFill>
                  <a:srgbClr val="000000"/>
                </a:solidFill>
                <a:latin typeface="Open Sans"/>
                <a:ea typeface="Open Sans"/>
                <a:cs typeface="Open Sans"/>
                <a:sym typeface="Open Sans"/>
              </a:rPr>
              <a:t>гендеру</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та</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шляху</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контакту</a:t>
            </a:r>
            <a:r>
              <a:rPr lang="en-US" sz="2400" dirty="0">
                <a:solidFill>
                  <a:srgbClr val="000000"/>
                </a:solidFill>
                <a:latin typeface="Open Sans"/>
                <a:ea typeface="Open Sans"/>
                <a:cs typeface="Open Sans"/>
                <a:sym typeface="Open Sans"/>
              </a:rPr>
              <a:t>), а </a:t>
            </a:r>
            <a:r>
              <a:rPr lang="en-US" sz="2400" dirty="0" err="1">
                <a:solidFill>
                  <a:srgbClr val="000000"/>
                </a:solidFill>
                <a:latin typeface="Open Sans"/>
                <a:ea typeface="Open Sans"/>
                <a:cs typeface="Open Sans"/>
                <a:sym typeface="Open Sans"/>
              </a:rPr>
              <a:t>також</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дні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коли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пероральна</a:t>
            </a:r>
            <a:r>
              <a:rPr lang="en-US" sz="2400" dirty="0">
                <a:solidFill>
                  <a:srgbClr val="000000"/>
                </a:solidFill>
                <a:latin typeface="Open Sans"/>
                <a:ea typeface="Open Sans"/>
                <a:cs typeface="Open Sans"/>
                <a:sym typeface="Open Sans"/>
              </a:rPr>
              <a:t> </a:t>
            </a:r>
            <a:r>
              <a:rPr lang="uk-UA" sz="2400" dirty="0">
                <a:solidFill>
                  <a:srgbClr val="000000"/>
                </a:solidFill>
                <a:latin typeface="Open Sans"/>
                <a:ea typeface="Open Sans"/>
                <a:cs typeface="Open Sans"/>
                <a:sym typeface="Open Sans"/>
              </a:rPr>
              <a:t>ДКП</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застосовувалася</a:t>
            </a:r>
            <a:r>
              <a:rPr lang="en-US" sz="2400" dirty="0">
                <a:solidFill>
                  <a:srgbClr val="000000"/>
                </a:solidFill>
                <a:latin typeface="Open Sans"/>
                <a:ea typeface="Open Sans"/>
                <a:cs typeface="Open Sans"/>
                <a:sym typeface="Open Sans"/>
              </a:rPr>
              <a:t>/</a:t>
            </a:r>
            <a:r>
              <a:rPr lang="en-US" sz="2400" dirty="0" err="1">
                <a:solidFill>
                  <a:srgbClr val="000000"/>
                </a:solidFill>
                <a:latin typeface="Open Sans"/>
                <a:ea typeface="Open Sans"/>
                <a:cs typeface="Open Sans"/>
                <a:sym typeface="Open Sans"/>
              </a:rPr>
              <a:t>не</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застосовувалася</a:t>
            </a:r>
            <a:r>
              <a:rPr lang="en-US" sz="2400" dirty="0">
                <a:solidFill>
                  <a:srgbClr val="000000"/>
                </a:solidFill>
                <a:latin typeface="Open Sans"/>
                <a:ea typeface="Open Sans"/>
                <a:cs typeface="Open Sans"/>
                <a:sym typeface="Open Sans"/>
              </a:rPr>
              <a:t> у </a:t>
            </a:r>
            <a:r>
              <a:rPr lang="en-US" sz="2400" dirty="0" err="1">
                <a:solidFill>
                  <a:srgbClr val="000000"/>
                </a:solidFill>
                <a:latin typeface="Open Sans"/>
                <a:ea typeface="Open Sans"/>
                <a:cs typeface="Open Sans"/>
                <a:sym typeface="Open Sans"/>
              </a:rPr>
              <a:t>відповідні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дні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до</a:t>
            </a:r>
            <a:r>
              <a:rPr lang="en-US" sz="2400" dirty="0">
                <a:solidFill>
                  <a:srgbClr val="000000"/>
                </a:solidFill>
                <a:latin typeface="Open Sans"/>
                <a:ea typeface="Open Sans"/>
                <a:cs typeface="Open Sans"/>
                <a:sym typeface="Open Sans"/>
              </a:rPr>
              <a:t>/</a:t>
            </a:r>
            <a:r>
              <a:rPr lang="en-US" sz="2400" dirty="0" err="1">
                <a:solidFill>
                  <a:srgbClr val="000000"/>
                </a:solidFill>
                <a:latin typeface="Open Sans"/>
                <a:ea typeface="Open Sans"/>
                <a:cs typeface="Open Sans"/>
                <a:sym typeface="Open Sans"/>
              </a:rPr>
              <a:t>під</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час</a:t>
            </a:r>
            <a:r>
              <a:rPr lang="en-US" sz="2400" dirty="0">
                <a:solidFill>
                  <a:srgbClr val="000000"/>
                </a:solidFill>
                <a:latin typeface="Open Sans"/>
                <a:ea typeface="Open Sans"/>
                <a:cs typeface="Open Sans"/>
                <a:sym typeface="Open Sans"/>
              </a:rPr>
              <a:t>/</a:t>
            </a:r>
            <a:r>
              <a:rPr lang="en-US" sz="2400" dirty="0" err="1">
                <a:solidFill>
                  <a:srgbClr val="000000"/>
                </a:solidFill>
                <a:latin typeface="Open Sans"/>
                <a:ea typeface="Open Sans"/>
                <a:cs typeface="Open Sans"/>
                <a:sym typeface="Open Sans"/>
              </a:rPr>
              <a:t>після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дня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контакту</a:t>
            </a:r>
            <a:r>
              <a:rPr lang="en-US" sz="2400" dirty="0">
                <a:solidFill>
                  <a:srgbClr val="000000"/>
                </a:solidFill>
                <a:latin typeface="Open Sans"/>
                <a:ea typeface="Open Sans"/>
                <a:cs typeface="Open Sans"/>
                <a:sym typeface="Open Sans"/>
              </a:rPr>
              <a:t> з </a:t>
            </a:r>
            <a:r>
              <a:rPr lang="en-US" sz="2400" dirty="0" err="1">
                <a:solidFill>
                  <a:srgbClr val="000000"/>
                </a:solidFill>
                <a:latin typeface="Open Sans"/>
                <a:ea typeface="Open Sans"/>
                <a:cs typeface="Open Sans"/>
                <a:sym typeface="Open Sans"/>
              </a:rPr>
              <a:t>інфекцією</a:t>
            </a:r>
            <a:r>
              <a:rPr lang="en-US" sz="2400" dirty="0">
                <a:solidFill>
                  <a:srgbClr val="000000"/>
                </a:solidFill>
                <a:latin typeface="Open Sans"/>
                <a:ea typeface="Open Sans"/>
                <a:cs typeface="Open Sans"/>
                <a:sym typeface="Open Sans"/>
              </a:rPr>
              <a:t>.</a:t>
            </a:r>
            <a:endParaRPr lang="en-US" sz="2400" dirty="0">
              <a:solidFill>
                <a:srgbClr val="000000"/>
              </a:solidFill>
              <a:latin typeface="Open Sans"/>
              <a:ea typeface="Open Sans"/>
              <a:cs typeface="Open Sans"/>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solidFill>
          <a:srgbClr val="48AEA8"/>
        </a:solidFill>
        <a:effectLst/>
      </p:bgPr>
    </p:bg>
    <p:spTree>
      <p:nvGrpSpPr>
        <p:cNvPr id="1" name=""/>
        <p:cNvGrpSpPr/>
        <p:nvPr/>
      </p:nvGrpSpPr>
      <p:grpSpPr>
        <a:xfrm>
          <a:off x="0" y="0"/>
          <a:ext cx="0" cy="0"/>
          <a:chOff x="0" y="0"/>
          <a:chExt cx="0" cy="0"/>
        </a:xfrm>
      </p:grpSpPr>
      <p:sp>
        <p:nvSpPr>
          <p:cNvPr id="2" name="TextBox 2"/>
          <p:cNvSpPr txBox="1"/>
          <p:nvPr/>
        </p:nvSpPr>
        <p:spPr>
          <a:xfrm>
            <a:off x="6781375" y="3924438"/>
            <a:ext cx="9144426" cy="2712217"/>
          </a:xfrm>
          <a:prstGeom prst="rect">
            <a:avLst/>
          </a:prstGeom>
        </p:spPr>
        <p:txBody>
          <a:bodyPr wrap="square" lIns="0" tIns="0" rIns="0" bIns="0" rtlCol="0" anchor="t">
            <a:spAutoFit/>
          </a:bodyPr>
          <a:lstStyle/>
          <a:p>
            <a:pPr algn="l">
              <a:lnSpc>
                <a:spcPts val="6991"/>
              </a:lnSpc>
            </a:pPr>
            <a:r>
              <a:rPr lang="en-US" sz="7599" b="1" dirty="0">
                <a:solidFill>
                  <a:srgbClr val="FFFFFF"/>
                </a:solidFill>
                <a:latin typeface="Roboto Condensed Bold"/>
                <a:ea typeface="Roboto Condensed Bold"/>
                <a:cs typeface="Roboto Condensed Bold"/>
                <a:sym typeface="Roboto Condensed Bold"/>
              </a:rPr>
              <a:t>DVR: </a:t>
            </a:r>
            <a:endParaRPr lang="uk-UA" sz="7599" b="1" dirty="0">
              <a:solidFill>
                <a:srgbClr val="FFFFFF"/>
              </a:solidFill>
              <a:latin typeface="Roboto Condensed Bold"/>
              <a:ea typeface="Roboto Condensed Bold"/>
              <a:cs typeface="Roboto Condensed Bold"/>
              <a:sym typeface="Roboto Condensed Bold"/>
            </a:endParaRPr>
          </a:p>
          <a:p>
            <a:pPr algn="l">
              <a:lnSpc>
                <a:spcPts val="6991"/>
              </a:lnSpc>
            </a:pPr>
            <a:r>
              <a:rPr lang="en-US" sz="7599" b="1" dirty="0" err="1">
                <a:solidFill>
                  <a:srgbClr val="FFFFFF"/>
                </a:solidFill>
                <a:latin typeface="Roboto Condensed Bold"/>
                <a:ea typeface="Roboto Condensed Bold"/>
                <a:cs typeface="Roboto Condensed Bold"/>
                <a:sym typeface="Roboto Condensed Bold"/>
              </a:rPr>
              <a:t>Невикористання</a:t>
            </a:r>
            <a:r>
              <a:rPr lang="en-US" sz="7599" b="1" dirty="0">
                <a:solidFill>
                  <a:srgbClr val="FFFFFF"/>
                </a:solidFill>
                <a:latin typeface="Roboto Condensed Bold"/>
                <a:ea typeface="Roboto Condensed Bold"/>
                <a:cs typeface="Roboto Condensed Bold"/>
                <a:sym typeface="Roboto Condensed Bold"/>
              </a:rPr>
              <a:t> </a:t>
            </a:r>
            <a:endParaRPr lang="uk-UA" sz="7599" b="1" dirty="0">
              <a:solidFill>
                <a:srgbClr val="FFFFFF"/>
              </a:solidFill>
              <a:latin typeface="Roboto Condensed Bold"/>
              <a:ea typeface="Roboto Condensed Bold"/>
              <a:cs typeface="Roboto Condensed Bold"/>
              <a:sym typeface="Roboto Condensed Bold"/>
            </a:endParaRPr>
          </a:p>
          <a:p>
            <a:pPr algn="l">
              <a:lnSpc>
                <a:spcPts val="6991"/>
              </a:lnSpc>
            </a:pPr>
            <a:r>
              <a:rPr lang="en-US" sz="7599" b="1" dirty="0" err="1">
                <a:solidFill>
                  <a:srgbClr val="FFFFFF"/>
                </a:solidFill>
                <a:latin typeface="Roboto Condensed Bold"/>
                <a:ea typeface="Roboto Condensed Bold"/>
                <a:cs typeface="Roboto Condensed Bold"/>
                <a:sym typeface="Roboto Condensed Bold"/>
              </a:rPr>
              <a:t>та</a:t>
            </a:r>
            <a:r>
              <a:rPr lang="en-US" sz="7599" b="1" dirty="0">
                <a:solidFill>
                  <a:srgbClr val="FFFFFF"/>
                </a:solidFill>
                <a:latin typeface="Roboto Condensed Bold"/>
                <a:ea typeface="Roboto Condensed Bold"/>
                <a:cs typeface="Roboto Condensed Bold"/>
                <a:sym typeface="Roboto Condensed Bold"/>
              </a:rPr>
              <a:t> </a:t>
            </a:r>
            <a:r>
              <a:rPr lang="en-US" sz="7599" b="1" dirty="0" err="1">
                <a:solidFill>
                  <a:srgbClr val="FFFFFF"/>
                </a:solidFill>
                <a:latin typeface="Roboto Condensed Bold"/>
                <a:ea typeface="Roboto Condensed Bold"/>
                <a:cs typeface="Roboto Condensed Bold"/>
                <a:sym typeface="Roboto Condensed Bold"/>
              </a:rPr>
              <a:t>оцінка</a:t>
            </a:r>
            <a:r>
              <a:rPr lang="en-US" sz="7599" b="1" dirty="0">
                <a:solidFill>
                  <a:srgbClr val="FFFFFF"/>
                </a:solidFill>
                <a:latin typeface="Roboto Condensed Bold"/>
                <a:ea typeface="Roboto Condensed Bold"/>
                <a:cs typeface="Roboto Condensed Bold"/>
                <a:sym typeface="Roboto Condensed Bold"/>
              </a:rPr>
              <a:t> </a:t>
            </a:r>
            <a:r>
              <a:rPr lang="uk-UA" sz="7599" b="1" dirty="0">
                <a:solidFill>
                  <a:srgbClr val="FFFFFF"/>
                </a:solidFill>
                <a:latin typeface="Roboto Condensed Bold"/>
                <a:ea typeface="Roboto Condensed Bold"/>
                <a:cs typeface="Roboto Condensed Bold"/>
                <a:sym typeface="Roboto Condensed Bold"/>
              </a:rPr>
              <a:t>ПКП</a:t>
            </a:r>
            <a:r>
              <a:rPr lang="en-US" sz="7599" b="1" dirty="0">
                <a:solidFill>
                  <a:srgbClr val="FFFFFF"/>
                </a:solidFill>
                <a:latin typeface="Roboto Condensed Bold"/>
                <a:ea typeface="Roboto Condensed Bold"/>
                <a:cs typeface="Roboto Condensed Bold"/>
                <a:sym typeface="Roboto Condensed Bold"/>
              </a:rPr>
              <a:t> </a:t>
            </a:r>
          </a:p>
        </p:txBody>
      </p:sp>
      <p:grpSp>
        <p:nvGrpSpPr>
          <p:cNvPr id="3" name="Group 3"/>
          <p:cNvGrpSpPr/>
          <p:nvPr/>
        </p:nvGrpSpPr>
        <p:grpSpPr>
          <a:xfrm>
            <a:off x="0" y="1920713"/>
            <a:ext cx="6785091" cy="6692969"/>
            <a:chOff x="0" y="0"/>
            <a:chExt cx="9046788" cy="8923958"/>
          </a:xfrm>
        </p:grpSpPr>
        <p:sp>
          <p:nvSpPr>
            <p:cNvPr id="4" name="Freeform 4"/>
            <p:cNvSpPr/>
            <p:nvPr/>
          </p:nvSpPr>
          <p:spPr>
            <a:xfrm rot="1758426">
              <a:off x="1143308" y="1242448"/>
              <a:ext cx="6760171" cy="6439063"/>
            </a:xfrm>
            <a:custGeom>
              <a:avLst/>
              <a:gdLst/>
              <a:ahLst/>
              <a:cxnLst/>
              <a:rect l="l" t="t" r="r" b="b"/>
              <a:pathLst>
                <a:path w="6760171" h="6439063">
                  <a:moveTo>
                    <a:pt x="0" y="0"/>
                  </a:moveTo>
                  <a:lnTo>
                    <a:pt x="6760171" y="0"/>
                  </a:lnTo>
                  <a:lnTo>
                    <a:pt x="6760171" y="6439063"/>
                  </a:lnTo>
                  <a:lnTo>
                    <a:pt x="0" y="643906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5"/>
            <p:cNvSpPr/>
            <p:nvPr/>
          </p:nvSpPr>
          <p:spPr>
            <a:xfrm>
              <a:off x="2697450" y="2636036"/>
              <a:ext cx="3651887" cy="3651887"/>
            </a:xfrm>
            <a:custGeom>
              <a:avLst/>
              <a:gdLst/>
              <a:ahLst/>
              <a:cxnLst/>
              <a:rect l="l" t="t" r="r" b="b"/>
              <a:pathLst>
                <a:path w="3651887" h="3651887">
                  <a:moveTo>
                    <a:pt x="0" y="0"/>
                  </a:moveTo>
                  <a:lnTo>
                    <a:pt x="3651887" y="0"/>
                  </a:lnTo>
                  <a:lnTo>
                    <a:pt x="3651887" y="3651887"/>
                  </a:lnTo>
                  <a:lnTo>
                    <a:pt x="0" y="3651887"/>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591242" y="851892"/>
            <a:ext cx="16447559" cy="679673"/>
          </a:xfrm>
          <a:prstGeom prst="rect">
            <a:avLst/>
          </a:prstGeom>
        </p:spPr>
        <p:txBody>
          <a:bodyPr lIns="0" tIns="0" rIns="0" bIns="0" rtlCol="0" anchor="t">
            <a:spAutoFit/>
          </a:bodyPr>
          <a:lstStyle/>
          <a:p>
            <a:pPr algn="l">
              <a:lnSpc>
                <a:spcPts val="5152"/>
              </a:lnSpc>
            </a:pPr>
            <a:r>
              <a:rPr lang="en-US" sz="5600" b="1" dirty="0">
                <a:latin typeface="Roboto Condensed Bold"/>
                <a:ea typeface="Roboto Condensed Bold"/>
                <a:cs typeface="Roboto Condensed Bold"/>
                <a:sym typeface="Roboto Condensed Bold"/>
              </a:rPr>
              <a:t>DVR: </a:t>
            </a:r>
            <a:r>
              <a:rPr lang="en-US" sz="5600" b="1" dirty="0" err="1">
                <a:latin typeface="Roboto Condensed Bold"/>
                <a:ea typeface="Roboto Condensed Bold"/>
                <a:cs typeface="Roboto Condensed Bold"/>
                <a:sym typeface="Roboto Condensed Bold"/>
              </a:rPr>
              <a:t>Оцінка</a:t>
            </a:r>
            <a:r>
              <a:rPr lang="en-US" sz="5600" b="1" dirty="0">
                <a:latin typeface="Roboto Condensed Bold"/>
                <a:ea typeface="Roboto Condensed Bold"/>
                <a:cs typeface="Roboto Condensed Bold"/>
                <a:sym typeface="Roboto Condensed Bold"/>
              </a:rPr>
              <a:t> </a:t>
            </a:r>
            <a:r>
              <a:rPr lang="en-US" sz="5600" b="1" dirty="0" err="1">
                <a:latin typeface="Roboto Condensed Bold"/>
                <a:ea typeface="Roboto Condensed Bold"/>
                <a:cs typeface="Roboto Condensed Bold"/>
                <a:sym typeface="Roboto Condensed Bold"/>
              </a:rPr>
              <a:t>невикористання</a:t>
            </a:r>
            <a:r>
              <a:rPr lang="en-US" sz="5600" b="1" dirty="0">
                <a:latin typeface="Roboto Condensed Bold"/>
                <a:ea typeface="Roboto Condensed Bold"/>
                <a:cs typeface="Roboto Condensed Bold"/>
                <a:sym typeface="Roboto Condensed Bold"/>
              </a:rPr>
              <a:t> </a:t>
            </a:r>
            <a:r>
              <a:rPr lang="en-US" sz="5600" b="1" dirty="0" err="1">
                <a:latin typeface="Roboto Condensed Bold"/>
                <a:ea typeface="Roboto Condensed Bold"/>
                <a:cs typeface="Roboto Condensed Bold"/>
                <a:sym typeface="Roboto Condensed Bold"/>
              </a:rPr>
              <a:t>та</a:t>
            </a:r>
            <a:r>
              <a:rPr lang="en-US" sz="5600" b="1" dirty="0">
                <a:latin typeface="Roboto Condensed Bold"/>
                <a:ea typeface="Roboto Condensed Bold"/>
                <a:cs typeface="Roboto Condensed Bold"/>
                <a:sym typeface="Roboto Condensed Bold"/>
              </a:rPr>
              <a:t> </a:t>
            </a:r>
            <a:r>
              <a:rPr lang="uk-UA" sz="5600" b="1" dirty="0">
                <a:latin typeface="Roboto Condensed Bold"/>
                <a:ea typeface="Roboto Condensed Bold"/>
                <a:cs typeface="Roboto Condensed Bold"/>
                <a:sym typeface="Roboto Condensed Bold"/>
              </a:rPr>
              <a:t>ПКП</a:t>
            </a:r>
            <a:r>
              <a:rPr lang="en-US" sz="5600" b="1" dirty="0">
                <a:latin typeface="Roboto Condensed Bold"/>
                <a:ea typeface="Roboto Condensed Bold"/>
                <a:cs typeface="Roboto Condensed Bold"/>
                <a:sym typeface="Roboto Condensed Bold"/>
              </a:rPr>
              <a:t> </a:t>
            </a:r>
          </a:p>
        </p:txBody>
      </p:sp>
      <p:grpSp>
        <p:nvGrpSpPr>
          <p:cNvPr id="3" name="Group 3"/>
          <p:cNvGrpSpPr/>
          <p:nvPr/>
        </p:nvGrpSpPr>
        <p:grpSpPr>
          <a:xfrm>
            <a:off x="0" y="0"/>
            <a:ext cx="2315357" cy="2283921"/>
            <a:chOff x="0" y="0"/>
            <a:chExt cx="3087143" cy="3045228"/>
          </a:xfrm>
        </p:grpSpPr>
        <p:sp>
          <p:nvSpPr>
            <p:cNvPr id="4" name="Freeform 4"/>
            <p:cNvSpPr/>
            <p:nvPr/>
          </p:nvSpPr>
          <p:spPr>
            <a:xfrm rot="1758426">
              <a:off x="390145" y="423975"/>
              <a:ext cx="2306853" cy="2197278"/>
            </a:xfrm>
            <a:custGeom>
              <a:avLst/>
              <a:gdLst/>
              <a:ahLst/>
              <a:cxnLst/>
              <a:rect l="l" t="t" r="r" b="b"/>
              <a:pathLst>
                <a:path w="2306853" h="2197278">
                  <a:moveTo>
                    <a:pt x="0" y="0"/>
                  </a:moveTo>
                  <a:lnTo>
                    <a:pt x="2306853" y="0"/>
                  </a:lnTo>
                  <a:lnTo>
                    <a:pt x="2306853" y="2197278"/>
                  </a:lnTo>
                  <a:lnTo>
                    <a:pt x="0" y="219727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5"/>
            <p:cNvSpPr/>
            <p:nvPr/>
          </p:nvSpPr>
          <p:spPr>
            <a:xfrm>
              <a:off x="920483" y="899526"/>
              <a:ext cx="1246177" cy="1246177"/>
            </a:xfrm>
            <a:custGeom>
              <a:avLst/>
              <a:gdLst/>
              <a:ahLst/>
              <a:cxnLst/>
              <a:rect l="l" t="t" r="r" b="b"/>
              <a:pathLst>
                <a:path w="1246177" h="1246177">
                  <a:moveTo>
                    <a:pt x="0" y="0"/>
                  </a:moveTo>
                  <a:lnTo>
                    <a:pt x="1246177" y="0"/>
                  </a:lnTo>
                  <a:lnTo>
                    <a:pt x="1246177" y="1246176"/>
                  </a:lnTo>
                  <a:lnTo>
                    <a:pt x="0" y="124617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
        <p:nvSpPr>
          <p:cNvPr id="6" name="TextBox 6"/>
          <p:cNvSpPr txBox="1"/>
          <p:nvPr/>
        </p:nvSpPr>
        <p:spPr>
          <a:xfrm>
            <a:off x="1295400" y="2171700"/>
            <a:ext cx="16116921" cy="7040774"/>
          </a:xfrm>
          <a:prstGeom prst="rect">
            <a:avLst/>
          </a:prstGeom>
        </p:spPr>
        <p:txBody>
          <a:bodyPr lIns="0" tIns="0" rIns="0" bIns="0" rtlCol="0" anchor="t">
            <a:spAutoFit/>
          </a:bodyPr>
          <a:lstStyle/>
          <a:p>
            <a:pPr marL="720725" lvl="1" indent="-360045">
              <a:lnSpc>
                <a:spcPct val="150000"/>
              </a:lnSpc>
              <a:buFont typeface="Arial"/>
              <a:buChar char="•"/>
            </a:pPr>
            <a:r>
              <a:rPr lang="en-US" sz="2800" dirty="0" err="1">
                <a:solidFill>
                  <a:srgbClr val="000000"/>
                </a:solidFill>
                <a:latin typeface="Open Sans"/>
                <a:ea typeface="Open Sans"/>
                <a:cs typeface="Open Sans"/>
                <a:sym typeface="Open Sans"/>
              </a:rPr>
              <a:t>Якщо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виявили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можливий</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високий</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ризик</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експозиції</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протягом</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останніх</a:t>
            </a:r>
            <a:r>
              <a:rPr lang="en-US" sz="2800" dirty="0">
                <a:solidFill>
                  <a:srgbClr val="000000"/>
                </a:solidFill>
                <a:latin typeface="Open Sans"/>
                <a:ea typeface="Open Sans"/>
                <a:cs typeface="Open Sans"/>
                <a:sym typeface="Open Sans"/>
              </a:rPr>
              <a:t> 72 </a:t>
            </a:r>
            <a:r>
              <a:rPr lang="en-US" sz="2800" dirty="0" err="1">
                <a:solidFill>
                  <a:srgbClr val="000000"/>
                </a:solidFill>
                <a:latin typeface="Open Sans"/>
                <a:ea typeface="Open Sans"/>
                <a:cs typeface="Open Sans"/>
                <a:sym typeface="Open Sans"/>
              </a:rPr>
              <a:t>годин</a:t>
            </a:r>
            <a:r>
              <a:rPr lang="en-US" sz="2800" dirty="0">
                <a:solidFill>
                  <a:srgbClr val="000000"/>
                </a:solidFill>
                <a:latin typeface="Open Sans"/>
                <a:ea typeface="Open Sans"/>
                <a:cs typeface="Open Sans"/>
                <a:sym typeface="Open Sans"/>
              </a:rPr>
              <a:t> у </a:t>
            </a:r>
            <a:r>
              <a:rPr lang="en-US" sz="2800" dirty="0" err="1">
                <a:solidFill>
                  <a:srgbClr val="000000"/>
                </a:solidFill>
                <a:latin typeface="Open Sans"/>
                <a:ea typeface="Open Sans"/>
                <a:cs typeface="Open Sans"/>
                <a:sym typeface="Open Sans"/>
              </a:rPr>
              <a:t>клієнта</a:t>
            </a:r>
            <a:r>
              <a:rPr lang="en-US" sz="2800" dirty="0">
                <a:solidFill>
                  <a:srgbClr val="000000"/>
                </a:solidFill>
                <a:latin typeface="Open Sans"/>
                <a:ea typeface="Open Sans"/>
                <a:cs typeface="Open Sans"/>
                <a:sym typeface="Open Sans"/>
              </a:rPr>
              <a:t> DVR, </a:t>
            </a:r>
            <a:r>
              <a:rPr lang="en-US" sz="2800" dirty="0" err="1">
                <a:solidFill>
                  <a:srgbClr val="000000"/>
                </a:solidFill>
                <a:latin typeface="Open Sans"/>
                <a:ea typeface="Open Sans"/>
                <a:cs typeface="Open Sans"/>
                <a:sym typeface="Open Sans"/>
              </a:rPr>
              <a:t>який</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повернувся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наступним</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кроком</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оцініть</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відхилення</a:t>
            </a:r>
            <a:r>
              <a:rPr lang="en-US" sz="2800" dirty="0">
                <a:solidFill>
                  <a:srgbClr val="000000"/>
                </a:solidFill>
                <a:latin typeface="Open Sans"/>
                <a:ea typeface="Open Sans"/>
                <a:cs typeface="Open Sans"/>
                <a:sym typeface="Open Sans"/>
              </a:rPr>
              <a:t> у </a:t>
            </a:r>
            <a:r>
              <a:rPr lang="en-US" sz="2800" dirty="0" err="1">
                <a:solidFill>
                  <a:srgbClr val="000000"/>
                </a:solidFill>
                <a:latin typeface="Open Sans"/>
                <a:ea typeface="Open Sans"/>
                <a:cs typeface="Open Sans"/>
                <a:sym typeface="Open Sans"/>
              </a:rPr>
              <a:t>використанні</a:t>
            </a:r>
            <a:r>
              <a:rPr lang="en-US" sz="2800" dirty="0">
                <a:solidFill>
                  <a:srgbClr val="000000"/>
                </a:solidFill>
                <a:latin typeface="Open Sans"/>
                <a:ea typeface="Open Sans"/>
                <a:cs typeface="Open Sans"/>
                <a:sym typeface="Open Sans"/>
              </a:rPr>
              <a:t> DVR (</a:t>
            </a:r>
            <a:r>
              <a:rPr lang="en-US" sz="2800" dirty="0" err="1">
                <a:solidFill>
                  <a:srgbClr val="000000"/>
                </a:solidFill>
                <a:latin typeface="Open Sans"/>
                <a:ea typeface="Open Sans"/>
                <a:cs typeface="Open Sans"/>
                <a:sym typeface="Open Sans"/>
              </a:rPr>
              <a:t>дні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коли</a:t>
            </a:r>
            <a:r>
              <a:rPr lang="en-US" sz="2800" dirty="0">
                <a:solidFill>
                  <a:srgbClr val="000000"/>
                </a:solidFill>
                <a:latin typeface="Open Sans"/>
                <a:ea typeface="Open Sans"/>
                <a:cs typeface="Open Sans"/>
                <a:sym typeface="Open Sans"/>
              </a:rPr>
              <a:t> DVR </a:t>
            </a:r>
            <a:r>
              <a:rPr lang="en-US" sz="2800" dirty="0" err="1">
                <a:solidFill>
                  <a:srgbClr val="000000"/>
                </a:solidFill>
                <a:latin typeface="Open Sans"/>
                <a:ea typeface="Open Sans"/>
                <a:cs typeface="Open Sans"/>
                <a:sym typeface="Open Sans"/>
              </a:rPr>
              <a:t>не</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використовувався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протягом</a:t>
            </a:r>
            <a:r>
              <a:rPr lang="en-US" sz="2800" dirty="0">
                <a:solidFill>
                  <a:srgbClr val="000000"/>
                </a:solidFill>
                <a:latin typeface="Open Sans"/>
                <a:ea typeface="Open Sans"/>
                <a:cs typeface="Open Sans"/>
                <a:sym typeface="Open Sans"/>
              </a:rPr>
              <a:t> 24 </a:t>
            </a:r>
            <a:r>
              <a:rPr lang="en-US" sz="2800" dirty="0" err="1">
                <a:solidFill>
                  <a:srgbClr val="000000"/>
                </a:solidFill>
                <a:latin typeface="Open Sans"/>
                <a:ea typeface="Open Sans"/>
                <a:cs typeface="Open Sans"/>
                <a:sym typeface="Open Sans"/>
              </a:rPr>
              <a:t>годин</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та</a:t>
            </a:r>
            <a:r>
              <a:rPr lang="en-US" sz="2800" dirty="0">
                <a:solidFill>
                  <a:srgbClr val="000000"/>
                </a:solidFill>
                <a:latin typeface="Open Sans"/>
                <a:ea typeface="Open Sans"/>
                <a:cs typeface="Open Sans"/>
                <a:sym typeface="Open Sans"/>
              </a:rPr>
              <a:t> в </a:t>
            </a:r>
            <a:r>
              <a:rPr lang="en-US" sz="2800" dirty="0" err="1">
                <a:solidFill>
                  <a:srgbClr val="000000"/>
                </a:solidFill>
                <a:latin typeface="Open Sans"/>
                <a:ea typeface="Open Sans"/>
                <a:cs typeface="Open Sans"/>
                <a:sym typeface="Open Sans"/>
              </a:rPr>
              <a:t>день</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експозиції</a:t>
            </a:r>
            <a:r>
              <a:rPr lang="en-US" sz="2800" dirty="0">
                <a:solidFill>
                  <a:srgbClr val="000000"/>
                </a:solidFill>
                <a:latin typeface="Open Sans"/>
                <a:ea typeface="Open Sans"/>
                <a:cs typeface="Open Sans"/>
                <a:sym typeface="Open Sans"/>
              </a:rPr>
              <a:t>, і </a:t>
            </a:r>
            <a:r>
              <a:rPr lang="en-US" sz="2800" dirty="0" err="1">
                <a:solidFill>
                  <a:srgbClr val="000000"/>
                </a:solidFill>
                <a:latin typeface="Open Sans"/>
                <a:ea typeface="Open Sans"/>
                <a:cs typeface="Open Sans"/>
                <a:sym typeface="Open Sans"/>
              </a:rPr>
              <a:t>визначте</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їхню</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значущість</a:t>
            </a:r>
            <a:r>
              <a:rPr lang="en-US" sz="2800" dirty="0">
                <a:solidFill>
                  <a:srgbClr val="000000"/>
                </a:solidFill>
                <a:latin typeface="Open Sans"/>
                <a:ea typeface="Open Sans"/>
                <a:cs typeface="Open Sans"/>
                <a:sym typeface="Open Sans"/>
              </a:rPr>
              <a:t>.</a:t>
            </a:r>
            <a:endParaRPr lang="ru-RU"/>
          </a:p>
          <a:p>
            <a:pPr marL="720725" lvl="1" indent="-360045" algn="l">
              <a:lnSpc>
                <a:spcPct val="150000"/>
              </a:lnSpc>
              <a:buFont typeface="Arial"/>
              <a:buChar char="•"/>
            </a:pPr>
            <a:r>
              <a:rPr lang="en-US" sz="2800" dirty="0" err="1">
                <a:solidFill>
                  <a:srgbClr val="000000"/>
                </a:solidFill>
                <a:latin typeface="Open Sans"/>
                <a:ea typeface="Open Sans"/>
                <a:cs typeface="Open Sans"/>
                <a:sym typeface="Open Sans"/>
              </a:rPr>
              <a:t>Не</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існує</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абсолютного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правила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щодо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тривалості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невикористання</a:t>
            </a:r>
            <a:r>
              <a:rPr lang="en-US" sz="2800" dirty="0">
                <a:solidFill>
                  <a:srgbClr val="000000"/>
                </a:solidFill>
                <a:latin typeface="Open Sans"/>
                <a:ea typeface="Open Sans"/>
                <a:cs typeface="Open Sans"/>
                <a:sym typeface="Open Sans"/>
              </a:rPr>
              <a:t> DVR, </a:t>
            </a:r>
            <a:r>
              <a:rPr lang="en-US" sz="2800" dirty="0" err="1">
                <a:solidFill>
                  <a:srgbClr val="000000"/>
                </a:solidFill>
                <a:latin typeface="Open Sans"/>
                <a:ea typeface="Open Sans"/>
                <a:cs typeface="Open Sans"/>
                <a:sym typeface="Open Sans"/>
              </a:rPr>
              <a:t>яке</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становить</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значне</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відхилення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від</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використання</a:t>
            </a:r>
            <a:r>
              <a:rPr lang="en-US" sz="2800" dirty="0">
                <a:solidFill>
                  <a:srgbClr val="000000"/>
                </a:solidFill>
                <a:latin typeface="Open Sans"/>
                <a:ea typeface="Open Sans"/>
                <a:cs typeface="Open Sans"/>
                <a:sym typeface="Open Sans"/>
              </a:rPr>
              <a:t>. </a:t>
            </a:r>
            <a:endParaRPr lang="en-US" sz="2800" dirty="0">
              <a:solidFill>
                <a:srgbClr val="000000"/>
              </a:solidFill>
              <a:latin typeface="Open Sans"/>
              <a:ea typeface="Open Sans"/>
              <a:cs typeface="Open Sans"/>
            </a:endParaRPr>
          </a:p>
          <a:p>
            <a:pPr marL="720725" lvl="1" indent="-360045" algn="l">
              <a:lnSpc>
                <a:spcPct val="150000"/>
              </a:lnSpc>
              <a:buFont typeface="Arial"/>
              <a:buChar char="•"/>
            </a:pPr>
            <a:r>
              <a:rPr lang="en-US" sz="2800" dirty="0" err="1">
                <a:solidFill>
                  <a:srgbClr val="000000"/>
                </a:solidFill>
                <a:latin typeface="Open Sans"/>
                <a:ea typeface="Open Sans"/>
                <a:cs typeface="Open Sans"/>
                <a:sym typeface="Open Sans"/>
              </a:rPr>
              <a:t>Найкраще</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якщо</a:t>
            </a:r>
            <a:r>
              <a:rPr lang="en-US" sz="2800" dirty="0">
                <a:solidFill>
                  <a:srgbClr val="000000"/>
                </a:solidFill>
                <a:latin typeface="Open Sans"/>
                <a:ea typeface="Open Sans"/>
                <a:cs typeface="Open Sans"/>
                <a:sym typeface="Open Sans"/>
              </a:rPr>
              <a:t> DVR </a:t>
            </a:r>
            <a:r>
              <a:rPr lang="en-US" sz="2800" dirty="0" err="1">
                <a:solidFill>
                  <a:srgbClr val="000000"/>
                </a:solidFill>
                <a:latin typeface="Open Sans"/>
                <a:ea typeface="Open Sans"/>
                <a:cs typeface="Open Sans"/>
                <a:sym typeface="Open Sans"/>
              </a:rPr>
              <a:t>носили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безперервно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особливо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протягом</a:t>
            </a:r>
            <a:r>
              <a:rPr lang="en-US" sz="2800" dirty="0">
                <a:solidFill>
                  <a:srgbClr val="000000"/>
                </a:solidFill>
                <a:latin typeface="Open Sans"/>
                <a:ea typeface="Open Sans"/>
                <a:cs typeface="Open Sans"/>
                <a:sym typeface="Open Sans"/>
              </a:rPr>
              <a:t> 24 </a:t>
            </a:r>
            <a:r>
              <a:rPr lang="en-US" sz="2800" dirty="0" err="1">
                <a:solidFill>
                  <a:srgbClr val="000000"/>
                </a:solidFill>
                <a:latin typeface="Open Sans"/>
                <a:ea typeface="Open Sans"/>
                <a:cs typeface="Open Sans"/>
                <a:sym typeface="Open Sans"/>
              </a:rPr>
              <a:t>годин</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події</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експозиції</a:t>
            </a:r>
            <a:r>
              <a:rPr lang="en-US" sz="2800" dirty="0">
                <a:solidFill>
                  <a:srgbClr val="000000"/>
                </a:solidFill>
                <a:latin typeface="Open Sans"/>
                <a:ea typeface="Open Sans"/>
                <a:cs typeface="Open Sans"/>
                <a:sym typeface="Open Sans"/>
              </a:rPr>
              <a:t>, в </a:t>
            </a:r>
            <a:r>
              <a:rPr lang="en-US" sz="2800" dirty="0" err="1">
                <a:solidFill>
                  <a:srgbClr val="000000"/>
                </a:solidFill>
                <a:latin typeface="Open Sans"/>
                <a:ea typeface="Open Sans"/>
                <a:cs typeface="Open Sans"/>
                <a:sym typeface="Open Sans"/>
              </a:rPr>
              <a:t>день</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події</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експозиції</a:t>
            </a:r>
            <a:r>
              <a:rPr lang="en-US" sz="2800" dirty="0">
                <a:solidFill>
                  <a:srgbClr val="000000"/>
                </a:solidFill>
                <a:latin typeface="Open Sans"/>
                <a:ea typeface="Open Sans"/>
                <a:cs typeface="Open Sans"/>
                <a:sym typeface="Open Sans"/>
              </a:rPr>
              <a:t>, і </a:t>
            </a:r>
            <a:r>
              <a:rPr lang="en-US" sz="2800" dirty="0" err="1">
                <a:solidFill>
                  <a:srgbClr val="000000"/>
                </a:solidFill>
                <a:latin typeface="Open Sans"/>
                <a:ea typeface="Open Sans"/>
                <a:cs typeface="Open Sans"/>
                <a:sym typeface="Open Sans"/>
              </a:rPr>
              <a:t>не</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знімали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відразу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після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статевого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акту</a:t>
            </a:r>
            <a:r>
              <a:rPr lang="en-US" sz="2800" dirty="0">
                <a:solidFill>
                  <a:srgbClr val="000000"/>
                </a:solidFill>
                <a:latin typeface="Open Sans"/>
                <a:ea typeface="Open Sans"/>
                <a:cs typeface="Open Sans"/>
                <a:sym typeface="Open Sans"/>
              </a:rPr>
              <a:t>. </a:t>
            </a:r>
            <a:endParaRPr lang="en-US" sz="2800" dirty="0">
              <a:solidFill>
                <a:srgbClr val="000000"/>
              </a:solidFill>
              <a:latin typeface="Open Sans"/>
              <a:ea typeface="Open Sans"/>
              <a:cs typeface="Open Sans"/>
            </a:endParaRPr>
          </a:p>
          <a:p>
            <a:pPr marL="720725" lvl="1" indent="-360045" algn="l">
              <a:lnSpc>
                <a:spcPct val="150000"/>
              </a:lnSpc>
              <a:buFont typeface="Arial"/>
              <a:buChar char="•"/>
            </a:pPr>
            <a:r>
              <a:rPr lang="en-US" sz="2800" dirty="0" err="1">
                <a:solidFill>
                  <a:srgbClr val="000000"/>
                </a:solidFill>
                <a:latin typeface="Open Sans"/>
                <a:ea typeface="Open Sans"/>
                <a:cs typeface="Open Sans"/>
                <a:sym typeface="Open Sans"/>
              </a:rPr>
              <a:t>Якщо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його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зняли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то</a:t>
            </a:r>
            <a:r>
              <a:rPr lang="en-US" sz="2800" dirty="0">
                <a:solidFill>
                  <a:srgbClr val="000000"/>
                </a:solidFill>
                <a:latin typeface="Open Sans"/>
                <a:ea typeface="Open Sans"/>
                <a:cs typeface="Open Sans"/>
                <a:sym typeface="Open Sans"/>
              </a:rPr>
              <a:t> в </a:t>
            </a:r>
            <a:r>
              <a:rPr lang="en-US" sz="2800" dirty="0" err="1">
                <a:solidFill>
                  <a:srgbClr val="000000"/>
                </a:solidFill>
                <a:latin typeface="Open Sans"/>
                <a:ea typeface="Open Sans"/>
                <a:cs typeface="Open Sans"/>
                <a:sym typeface="Open Sans"/>
              </a:rPr>
              <a:t>ідеалі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його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слід</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було</a:t>
            </a:r>
            <a:r>
              <a:rPr lang="en-US" sz="2800" dirty="0">
                <a:solidFill>
                  <a:srgbClr val="000000"/>
                </a:solidFill>
                <a:latin typeface="Open Sans"/>
                <a:ea typeface="Open Sans"/>
                <a:cs typeface="Open Sans"/>
                <a:sym typeface="Open Sans"/>
              </a:rPr>
              <a:t> б </a:t>
            </a:r>
            <a:r>
              <a:rPr lang="en-US" sz="2800" dirty="0" err="1">
                <a:solidFill>
                  <a:srgbClr val="000000"/>
                </a:solidFill>
                <a:latin typeface="Open Sans"/>
                <a:ea typeface="Open Sans"/>
                <a:cs typeface="Open Sans"/>
                <a:sym typeface="Open Sans"/>
              </a:rPr>
              <a:t>одразу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замінити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новим</a:t>
            </a:r>
            <a:r>
              <a:rPr lang="en-US" sz="2800" dirty="0">
                <a:solidFill>
                  <a:srgbClr val="000000"/>
                </a:solidFill>
                <a:latin typeface="Open Sans"/>
                <a:ea typeface="Open Sans"/>
                <a:cs typeface="Open Sans"/>
                <a:sym typeface="Open Sans"/>
              </a:rPr>
              <a:t>. </a:t>
            </a:r>
            <a:endParaRPr lang="en-US" sz="2800" dirty="0">
              <a:solidFill>
                <a:srgbClr val="000000"/>
              </a:solidFill>
              <a:latin typeface="Open Sans"/>
              <a:ea typeface="Open Sans"/>
              <a:cs typeface="Open Sans"/>
            </a:endParaRPr>
          </a:p>
          <a:p>
            <a:pPr marL="720725" lvl="1" indent="-360045" algn="l">
              <a:lnSpc>
                <a:spcPct val="150000"/>
              </a:lnSpc>
              <a:buFont typeface="Arial"/>
              <a:buChar char="•"/>
            </a:pPr>
            <a:r>
              <a:rPr lang="en-US" sz="2800" dirty="0" err="1">
                <a:solidFill>
                  <a:srgbClr val="000000"/>
                </a:solidFill>
                <a:latin typeface="Open Sans"/>
                <a:ea typeface="Open Sans"/>
                <a:cs typeface="Open Sans"/>
                <a:sym typeface="Open Sans"/>
              </a:rPr>
              <a:t>Неносіння</a:t>
            </a:r>
            <a:r>
              <a:rPr lang="en-US" sz="2800" dirty="0">
                <a:solidFill>
                  <a:srgbClr val="000000"/>
                </a:solidFill>
                <a:latin typeface="Open Sans"/>
                <a:ea typeface="Open Sans"/>
                <a:cs typeface="Open Sans"/>
                <a:sym typeface="Open Sans"/>
              </a:rPr>
              <a:t> DVR </a:t>
            </a:r>
            <a:r>
              <a:rPr lang="en-US" sz="2800" dirty="0" err="1">
                <a:solidFill>
                  <a:srgbClr val="000000"/>
                </a:solidFill>
                <a:latin typeface="Open Sans"/>
                <a:ea typeface="Open Sans"/>
                <a:cs typeface="Open Sans"/>
                <a:sym typeface="Open Sans"/>
              </a:rPr>
              <a:t>протягом</a:t>
            </a:r>
            <a:r>
              <a:rPr lang="en-US" sz="2800" dirty="0">
                <a:solidFill>
                  <a:srgbClr val="000000"/>
                </a:solidFill>
                <a:latin typeface="Open Sans"/>
                <a:ea typeface="Open Sans"/>
                <a:cs typeface="Open Sans"/>
                <a:sym typeface="Open Sans"/>
              </a:rPr>
              <a:t> 24 </a:t>
            </a:r>
            <a:r>
              <a:rPr lang="en-US" sz="2800" dirty="0" err="1">
                <a:solidFill>
                  <a:srgbClr val="000000"/>
                </a:solidFill>
                <a:latin typeface="Open Sans"/>
                <a:ea typeface="Open Sans"/>
                <a:cs typeface="Open Sans"/>
                <a:sym typeface="Open Sans"/>
              </a:rPr>
              <a:t>годин</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та</a:t>
            </a:r>
            <a:r>
              <a:rPr lang="en-US" sz="2800" dirty="0">
                <a:solidFill>
                  <a:srgbClr val="000000"/>
                </a:solidFill>
                <a:latin typeface="Open Sans"/>
                <a:ea typeface="Open Sans"/>
                <a:cs typeface="Open Sans"/>
                <a:sym typeface="Open Sans"/>
              </a:rPr>
              <a:t> в </a:t>
            </a:r>
            <a:r>
              <a:rPr lang="en-US" sz="2800" dirty="0" err="1">
                <a:solidFill>
                  <a:srgbClr val="000000"/>
                </a:solidFill>
                <a:latin typeface="Open Sans"/>
                <a:ea typeface="Open Sans"/>
                <a:cs typeface="Open Sans"/>
                <a:sym typeface="Open Sans"/>
              </a:rPr>
              <a:t>день</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можливого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контакту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ймовірно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становить</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значне</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відхилення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від</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використання</a:t>
            </a:r>
            <a:r>
              <a:rPr lang="en-US" sz="2800" dirty="0">
                <a:solidFill>
                  <a:srgbClr val="000000"/>
                </a:solidFill>
                <a:latin typeface="Open Sans"/>
                <a:ea typeface="Open Sans"/>
                <a:cs typeface="Open Sans"/>
                <a:sym typeface="Open Sans"/>
              </a:rPr>
              <a:t>.</a:t>
            </a:r>
            <a:endParaRPr lang="en-US" sz="2800" dirty="0">
              <a:solidFill>
                <a:srgbClr val="000000"/>
              </a:solidFill>
              <a:latin typeface="Open Sans"/>
              <a:ea typeface="Open Sans"/>
              <a:cs typeface="Open Sans"/>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914400" y="2308525"/>
            <a:ext cx="15977371" cy="7310335"/>
          </a:xfrm>
          <a:prstGeom prst="rect">
            <a:avLst/>
          </a:prstGeom>
        </p:spPr>
        <p:txBody>
          <a:bodyPr lIns="0" tIns="0" rIns="0" bIns="0" rtlCol="0" anchor="t">
            <a:spAutoFit/>
          </a:bodyPr>
          <a:lstStyle/>
          <a:p>
            <a:pPr marL="798211" lvl="1" indent="-399106" algn="l">
              <a:lnSpc>
                <a:spcPct val="150000"/>
              </a:lnSpc>
              <a:buFont typeface="Arial"/>
              <a:buChar char="•"/>
            </a:pPr>
            <a:r>
              <a:rPr lang="en-US" sz="3200" dirty="0" err="1">
                <a:solidFill>
                  <a:srgbClr val="000000"/>
                </a:solidFill>
                <a:ea typeface="Open Sans"/>
                <a:cs typeface="Open Sans"/>
                <a:sym typeface="Open Sans"/>
              </a:rPr>
              <a:t>Постачальники</a:t>
            </a:r>
            <a:r>
              <a:rPr lang="en-US" sz="3200" dirty="0">
                <a:solidFill>
                  <a:srgbClr val="000000"/>
                </a:solidFill>
                <a:ea typeface="Open Sans"/>
                <a:cs typeface="Open Sans"/>
                <a:sym typeface="Open Sans"/>
              </a:rPr>
              <a:t> </a:t>
            </a:r>
            <a:r>
              <a:rPr lang="en-US" sz="3200" dirty="0" err="1">
                <a:solidFill>
                  <a:srgbClr val="000000"/>
                </a:solidFill>
                <a:ea typeface="Open Sans"/>
                <a:cs typeface="Open Sans"/>
                <a:sym typeface="Open Sans"/>
              </a:rPr>
              <a:t>послуг</a:t>
            </a:r>
            <a:r>
              <a:rPr lang="en-US" sz="3200" dirty="0">
                <a:solidFill>
                  <a:srgbClr val="000000"/>
                </a:solidFill>
                <a:ea typeface="Open Sans"/>
                <a:cs typeface="Open Sans"/>
                <a:sym typeface="Open Sans"/>
              </a:rPr>
              <a:t> </a:t>
            </a:r>
            <a:r>
              <a:rPr lang="en-US" sz="3200" dirty="0" err="1">
                <a:solidFill>
                  <a:srgbClr val="000000"/>
                </a:solidFill>
                <a:ea typeface="Open Sans"/>
                <a:cs typeface="Open Sans"/>
                <a:sym typeface="Open Sans"/>
              </a:rPr>
              <a:t>повинні</a:t>
            </a:r>
            <a:r>
              <a:rPr lang="en-US" sz="3200" dirty="0">
                <a:solidFill>
                  <a:srgbClr val="000000"/>
                </a:solidFill>
                <a:ea typeface="Open Sans"/>
                <a:cs typeface="Open Sans"/>
                <a:sym typeface="Open Sans"/>
              </a:rPr>
              <a:t> </a:t>
            </a:r>
            <a:r>
              <a:rPr lang="en-US" sz="3200" dirty="0" err="1">
                <a:solidFill>
                  <a:srgbClr val="000000"/>
                </a:solidFill>
                <a:ea typeface="Open Sans"/>
                <a:cs typeface="Open Sans"/>
                <a:sym typeface="Open Sans"/>
              </a:rPr>
              <a:t>приймати</a:t>
            </a:r>
            <a:r>
              <a:rPr lang="en-US" sz="3200" dirty="0">
                <a:solidFill>
                  <a:srgbClr val="000000"/>
                </a:solidFill>
                <a:ea typeface="Open Sans"/>
                <a:cs typeface="Open Sans"/>
                <a:sym typeface="Open Sans"/>
              </a:rPr>
              <a:t> </a:t>
            </a:r>
            <a:r>
              <a:rPr lang="en-US" sz="3200" dirty="0" err="1">
                <a:solidFill>
                  <a:srgbClr val="000000"/>
                </a:solidFill>
                <a:ea typeface="Open Sans"/>
                <a:cs typeface="Open Sans"/>
                <a:sym typeface="Open Sans"/>
              </a:rPr>
              <a:t>рішення</a:t>
            </a:r>
            <a:r>
              <a:rPr lang="en-US" sz="3200" dirty="0">
                <a:solidFill>
                  <a:srgbClr val="000000"/>
                </a:solidFill>
                <a:ea typeface="Open Sans"/>
                <a:cs typeface="Open Sans"/>
                <a:sym typeface="Open Sans"/>
              </a:rPr>
              <a:t> в </a:t>
            </a:r>
            <a:r>
              <a:rPr lang="en-US" sz="3200" dirty="0" err="1">
                <a:solidFill>
                  <a:srgbClr val="000000"/>
                </a:solidFill>
                <a:ea typeface="Open Sans"/>
                <a:cs typeface="Open Sans"/>
                <a:sym typeface="Open Sans"/>
              </a:rPr>
              <a:t>кожному</a:t>
            </a:r>
            <a:r>
              <a:rPr lang="en-US" sz="3200" dirty="0">
                <a:solidFill>
                  <a:srgbClr val="000000"/>
                </a:solidFill>
                <a:ea typeface="Open Sans"/>
                <a:cs typeface="Open Sans"/>
                <a:sym typeface="Open Sans"/>
              </a:rPr>
              <a:t> </a:t>
            </a:r>
            <a:r>
              <a:rPr lang="en-US" sz="3200" dirty="0" err="1">
                <a:solidFill>
                  <a:srgbClr val="000000"/>
                </a:solidFill>
                <a:ea typeface="Open Sans"/>
                <a:cs typeface="Open Sans"/>
                <a:sym typeface="Open Sans"/>
              </a:rPr>
              <a:t>конкретному</a:t>
            </a:r>
            <a:r>
              <a:rPr lang="en-US" sz="3200" dirty="0">
                <a:solidFill>
                  <a:srgbClr val="000000"/>
                </a:solidFill>
                <a:ea typeface="Open Sans"/>
                <a:cs typeface="Open Sans"/>
                <a:sym typeface="Open Sans"/>
              </a:rPr>
              <a:t> </a:t>
            </a:r>
            <a:r>
              <a:rPr lang="en-US" sz="3200" dirty="0" err="1">
                <a:solidFill>
                  <a:srgbClr val="000000"/>
                </a:solidFill>
                <a:ea typeface="Open Sans"/>
                <a:cs typeface="Open Sans"/>
                <a:sym typeface="Open Sans"/>
              </a:rPr>
              <a:t>випадку</a:t>
            </a:r>
            <a:r>
              <a:rPr lang="en-US" sz="3200" dirty="0">
                <a:solidFill>
                  <a:srgbClr val="000000"/>
                </a:solidFill>
                <a:ea typeface="Open Sans"/>
                <a:cs typeface="Open Sans"/>
                <a:sym typeface="Open Sans"/>
              </a:rPr>
              <a:t>, </a:t>
            </a:r>
            <a:r>
              <a:rPr lang="en-US" sz="3200" dirty="0" err="1">
                <a:solidFill>
                  <a:srgbClr val="000000"/>
                </a:solidFill>
                <a:ea typeface="Open Sans"/>
                <a:cs typeface="Open Sans"/>
                <a:sym typeface="Open Sans"/>
              </a:rPr>
              <a:t>беручи</a:t>
            </a:r>
            <a:r>
              <a:rPr lang="en-US" sz="3200" dirty="0">
                <a:solidFill>
                  <a:srgbClr val="000000"/>
                </a:solidFill>
                <a:ea typeface="Open Sans"/>
                <a:cs typeface="Open Sans"/>
                <a:sym typeface="Open Sans"/>
              </a:rPr>
              <a:t> </a:t>
            </a:r>
            <a:r>
              <a:rPr lang="en-US" sz="3200" dirty="0" err="1">
                <a:solidFill>
                  <a:srgbClr val="000000"/>
                </a:solidFill>
                <a:ea typeface="Open Sans"/>
                <a:cs typeface="Open Sans"/>
                <a:sym typeface="Open Sans"/>
              </a:rPr>
              <a:t>до</a:t>
            </a:r>
            <a:r>
              <a:rPr lang="en-US" sz="3200" dirty="0">
                <a:solidFill>
                  <a:srgbClr val="000000"/>
                </a:solidFill>
                <a:ea typeface="Open Sans"/>
                <a:cs typeface="Open Sans"/>
                <a:sym typeface="Open Sans"/>
              </a:rPr>
              <a:t> </a:t>
            </a:r>
            <a:r>
              <a:rPr lang="en-US" sz="3200" dirty="0" err="1">
                <a:solidFill>
                  <a:srgbClr val="000000"/>
                </a:solidFill>
                <a:ea typeface="Open Sans"/>
                <a:cs typeface="Open Sans"/>
                <a:sym typeface="Open Sans"/>
              </a:rPr>
              <a:t>уваги</a:t>
            </a:r>
            <a:r>
              <a:rPr lang="en-US" sz="3200" dirty="0">
                <a:solidFill>
                  <a:srgbClr val="000000"/>
                </a:solidFill>
                <a:ea typeface="Open Sans"/>
                <a:cs typeface="Open Sans"/>
                <a:sym typeface="Open Sans"/>
              </a:rPr>
              <a:t> </a:t>
            </a:r>
            <a:r>
              <a:rPr lang="en-US" sz="3200" dirty="0" err="1">
                <a:solidFill>
                  <a:srgbClr val="000000"/>
                </a:solidFill>
                <a:ea typeface="Open Sans"/>
                <a:cs typeface="Open Sans"/>
                <a:sym typeface="Open Sans"/>
              </a:rPr>
              <a:t>відповідні</a:t>
            </a:r>
            <a:r>
              <a:rPr lang="en-US" sz="3200" dirty="0">
                <a:solidFill>
                  <a:srgbClr val="000000"/>
                </a:solidFill>
                <a:ea typeface="Open Sans"/>
                <a:cs typeface="Open Sans"/>
                <a:sym typeface="Open Sans"/>
              </a:rPr>
              <a:t> </a:t>
            </a:r>
            <a:r>
              <a:rPr lang="en-US" sz="3200" dirty="0" err="1">
                <a:solidFill>
                  <a:srgbClr val="000000"/>
                </a:solidFill>
                <a:ea typeface="Open Sans"/>
                <a:cs typeface="Open Sans"/>
                <a:sym typeface="Open Sans"/>
              </a:rPr>
              <a:t>деталі</a:t>
            </a:r>
            <a:r>
              <a:rPr lang="en-US" sz="3200" dirty="0">
                <a:solidFill>
                  <a:srgbClr val="000000"/>
                </a:solidFill>
                <a:ea typeface="Open Sans"/>
                <a:cs typeface="Open Sans"/>
                <a:sym typeface="Open Sans"/>
              </a:rPr>
              <a:t>, </a:t>
            </a:r>
            <a:r>
              <a:rPr lang="en-US" sz="3200" dirty="0" err="1">
                <a:solidFill>
                  <a:srgbClr val="000000"/>
                </a:solidFill>
                <a:ea typeface="Open Sans"/>
                <a:cs typeface="Open Sans"/>
                <a:sym typeface="Open Sans"/>
              </a:rPr>
              <a:t>щоб</a:t>
            </a:r>
            <a:r>
              <a:rPr lang="en-US" sz="3200" dirty="0">
                <a:solidFill>
                  <a:srgbClr val="000000"/>
                </a:solidFill>
                <a:ea typeface="Open Sans"/>
                <a:cs typeface="Open Sans"/>
                <a:sym typeface="Open Sans"/>
              </a:rPr>
              <a:t> </a:t>
            </a:r>
            <a:r>
              <a:rPr lang="en-US" sz="3200" dirty="0" err="1">
                <a:solidFill>
                  <a:srgbClr val="000000"/>
                </a:solidFill>
                <a:ea typeface="Open Sans"/>
                <a:cs typeface="Open Sans"/>
                <a:sym typeface="Open Sans"/>
              </a:rPr>
              <a:t>визначити</a:t>
            </a:r>
            <a:r>
              <a:rPr lang="en-US" sz="3200" dirty="0">
                <a:solidFill>
                  <a:srgbClr val="000000"/>
                </a:solidFill>
                <a:ea typeface="Open Sans"/>
                <a:cs typeface="Open Sans"/>
                <a:sym typeface="Open Sans"/>
              </a:rPr>
              <a:t>, </a:t>
            </a:r>
            <a:r>
              <a:rPr lang="en-US" sz="3200" dirty="0" err="1">
                <a:solidFill>
                  <a:srgbClr val="000000"/>
                </a:solidFill>
                <a:ea typeface="Open Sans"/>
                <a:cs typeface="Open Sans"/>
                <a:sym typeface="Open Sans"/>
              </a:rPr>
              <a:t>чи</a:t>
            </a:r>
            <a:r>
              <a:rPr lang="en-US" sz="3200" dirty="0">
                <a:solidFill>
                  <a:srgbClr val="000000"/>
                </a:solidFill>
                <a:ea typeface="Open Sans"/>
                <a:cs typeface="Open Sans"/>
                <a:sym typeface="Open Sans"/>
              </a:rPr>
              <a:t> </a:t>
            </a:r>
            <a:r>
              <a:rPr lang="en-US" sz="3200" dirty="0" err="1">
                <a:solidFill>
                  <a:srgbClr val="000000"/>
                </a:solidFill>
                <a:ea typeface="Open Sans"/>
                <a:cs typeface="Open Sans"/>
                <a:sym typeface="Open Sans"/>
              </a:rPr>
              <a:t>дні</a:t>
            </a:r>
            <a:r>
              <a:rPr lang="en-US" sz="3200" dirty="0">
                <a:solidFill>
                  <a:srgbClr val="000000"/>
                </a:solidFill>
                <a:ea typeface="Open Sans"/>
                <a:cs typeface="Open Sans"/>
                <a:sym typeface="Open Sans"/>
              </a:rPr>
              <a:t>, </a:t>
            </a:r>
            <a:r>
              <a:rPr lang="en-US" sz="3200" dirty="0" err="1">
                <a:solidFill>
                  <a:srgbClr val="000000"/>
                </a:solidFill>
                <a:ea typeface="Open Sans"/>
                <a:cs typeface="Open Sans"/>
                <a:sym typeface="Open Sans"/>
              </a:rPr>
              <a:t>протягом</a:t>
            </a:r>
            <a:r>
              <a:rPr lang="en-US" sz="3200" dirty="0">
                <a:solidFill>
                  <a:srgbClr val="000000"/>
                </a:solidFill>
                <a:ea typeface="Open Sans"/>
                <a:cs typeface="Open Sans"/>
                <a:sym typeface="Open Sans"/>
              </a:rPr>
              <a:t> </a:t>
            </a:r>
            <a:r>
              <a:rPr lang="en-US" sz="3200" dirty="0" err="1">
                <a:solidFill>
                  <a:srgbClr val="000000"/>
                </a:solidFill>
                <a:ea typeface="Open Sans"/>
                <a:cs typeface="Open Sans"/>
                <a:sym typeface="Open Sans"/>
              </a:rPr>
              <a:t>яких</a:t>
            </a:r>
            <a:r>
              <a:rPr lang="en-US" sz="3200" dirty="0">
                <a:solidFill>
                  <a:srgbClr val="000000"/>
                </a:solidFill>
                <a:ea typeface="Open Sans"/>
                <a:cs typeface="Open Sans"/>
                <a:sym typeface="Open Sans"/>
              </a:rPr>
              <a:t> </a:t>
            </a:r>
            <a:r>
              <a:rPr lang="en-US" sz="3200" dirty="0" err="1">
                <a:solidFill>
                  <a:srgbClr val="000000"/>
                </a:solidFill>
                <a:ea typeface="Open Sans"/>
                <a:cs typeface="Open Sans"/>
                <a:sym typeface="Open Sans"/>
              </a:rPr>
              <a:t>не</a:t>
            </a:r>
            <a:r>
              <a:rPr lang="en-US" sz="3200" dirty="0">
                <a:solidFill>
                  <a:srgbClr val="000000"/>
                </a:solidFill>
                <a:ea typeface="Open Sans"/>
                <a:cs typeface="Open Sans"/>
                <a:sym typeface="Open Sans"/>
              </a:rPr>
              <a:t> </a:t>
            </a:r>
            <a:r>
              <a:rPr lang="en-US" sz="3200" dirty="0" err="1">
                <a:solidFill>
                  <a:srgbClr val="000000"/>
                </a:solidFill>
                <a:ea typeface="Open Sans"/>
                <a:cs typeface="Open Sans"/>
                <a:sym typeface="Open Sans"/>
              </a:rPr>
              <a:t>використовувався</a:t>
            </a:r>
            <a:r>
              <a:rPr lang="en-US" sz="3200" dirty="0">
                <a:solidFill>
                  <a:srgbClr val="000000"/>
                </a:solidFill>
                <a:ea typeface="Open Sans"/>
                <a:cs typeface="Open Sans"/>
                <a:sym typeface="Open Sans"/>
              </a:rPr>
              <a:t> DVR, </a:t>
            </a:r>
            <a:r>
              <a:rPr lang="en-US" sz="3200" dirty="0" err="1">
                <a:solidFill>
                  <a:srgbClr val="000000"/>
                </a:solidFill>
                <a:ea typeface="Open Sans"/>
                <a:cs typeface="Open Sans"/>
                <a:sym typeface="Open Sans"/>
              </a:rPr>
              <a:t>були</a:t>
            </a:r>
            <a:r>
              <a:rPr lang="en-US" sz="3200" dirty="0">
                <a:solidFill>
                  <a:srgbClr val="000000"/>
                </a:solidFill>
                <a:ea typeface="Open Sans"/>
                <a:cs typeface="Open Sans"/>
                <a:sym typeface="Open Sans"/>
              </a:rPr>
              <a:t> </a:t>
            </a:r>
            <a:r>
              <a:rPr lang="en-US" sz="3200" dirty="0" err="1">
                <a:solidFill>
                  <a:srgbClr val="000000"/>
                </a:solidFill>
                <a:ea typeface="Open Sans"/>
                <a:cs typeface="Open Sans"/>
                <a:sym typeface="Open Sans"/>
              </a:rPr>
              <a:t>достатньо</a:t>
            </a:r>
            <a:r>
              <a:rPr lang="en-US" sz="3200" dirty="0">
                <a:solidFill>
                  <a:srgbClr val="000000"/>
                </a:solidFill>
                <a:ea typeface="Open Sans"/>
                <a:cs typeface="Open Sans"/>
                <a:sym typeface="Open Sans"/>
              </a:rPr>
              <a:t> </a:t>
            </a:r>
            <a:r>
              <a:rPr lang="en-US" sz="3200" dirty="0" err="1">
                <a:solidFill>
                  <a:srgbClr val="000000"/>
                </a:solidFill>
                <a:ea typeface="Open Sans"/>
                <a:cs typeface="Open Sans"/>
                <a:sym typeface="Open Sans"/>
              </a:rPr>
              <a:t>значними</a:t>
            </a:r>
            <a:r>
              <a:rPr lang="en-US" sz="3200" dirty="0">
                <a:solidFill>
                  <a:srgbClr val="000000"/>
                </a:solidFill>
                <a:ea typeface="Open Sans"/>
                <a:cs typeface="Open Sans"/>
                <a:sym typeface="Open Sans"/>
              </a:rPr>
              <a:t>, </a:t>
            </a:r>
            <a:r>
              <a:rPr lang="en-US" sz="3200" dirty="0" err="1">
                <a:solidFill>
                  <a:srgbClr val="000000"/>
                </a:solidFill>
                <a:ea typeface="Open Sans"/>
                <a:cs typeface="Open Sans"/>
                <a:sym typeface="Open Sans"/>
              </a:rPr>
              <a:t>щоб</a:t>
            </a:r>
            <a:r>
              <a:rPr lang="en-US" sz="3200" dirty="0">
                <a:solidFill>
                  <a:srgbClr val="000000"/>
                </a:solidFill>
                <a:ea typeface="Open Sans"/>
                <a:cs typeface="Open Sans"/>
                <a:sym typeface="Open Sans"/>
              </a:rPr>
              <a:t> </a:t>
            </a:r>
            <a:r>
              <a:rPr lang="en-US" sz="3200" dirty="0" err="1">
                <a:solidFill>
                  <a:srgbClr val="000000"/>
                </a:solidFill>
                <a:ea typeface="Open Sans"/>
                <a:cs typeface="Open Sans"/>
                <a:sym typeface="Open Sans"/>
              </a:rPr>
              <a:t>виправдати</a:t>
            </a:r>
            <a:r>
              <a:rPr lang="en-US" sz="3200" dirty="0">
                <a:solidFill>
                  <a:srgbClr val="000000"/>
                </a:solidFill>
                <a:ea typeface="Open Sans"/>
                <a:cs typeface="Open Sans"/>
                <a:sym typeface="Open Sans"/>
              </a:rPr>
              <a:t> </a:t>
            </a:r>
            <a:r>
              <a:rPr lang="en-US" sz="3200" dirty="0" err="1">
                <a:solidFill>
                  <a:srgbClr val="000000"/>
                </a:solidFill>
                <a:ea typeface="Open Sans"/>
                <a:cs typeface="Open Sans"/>
                <a:sym typeface="Open Sans"/>
              </a:rPr>
              <a:t>початок</a:t>
            </a:r>
            <a:r>
              <a:rPr lang="en-US" sz="3200" dirty="0">
                <a:solidFill>
                  <a:srgbClr val="000000"/>
                </a:solidFill>
                <a:ea typeface="Open Sans"/>
                <a:cs typeface="Open Sans"/>
                <a:sym typeface="Open Sans"/>
              </a:rPr>
              <a:t> </a:t>
            </a:r>
            <a:r>
              <a:rPr lang="uk-UA" sz="3200" dirty="0">
                <a:solidFill>
                  <a:srgbClr val="000000"/>
                </a:solidFill>
                <a:ea typeface="Open Sans"/>
                <a:cs typeface="Open Sans"/>
                <a:sym typeface="Open Sans"/>
              </a:rPr>
              <a:t>ПКП</a:t>
            </a:r>
            <a:r>
              <a:rPr lang="en-US" sz="3200" dirty="0">
                <a:solidFill>
                  <a:srgbClr val="000000"/>
                </a:solidFill>
                <a:ea typeface="Open Sans"/>
                <a:cs typeface="Open Sans"/>
                <a:sym typeface="Open Sans"/>
              </a:rPr>
              <a:t> (і </a:t>
            </a:r>
            <a:r>
              <a:rPr lang="en-US" sz="3200" dirty="0" err="1">
                <a:solidFill>
                  <a:srgbClr val="000000"/>
                </a:solidFill>
                <a:ea typeface="Open Sans"/>
                <a:cs typeface="Open Sans"/>
                <a:sym typeface="Open Sans"/>
              </a:rPr>
              <a:t>припинення</a:t>
            </a:r>
            <a:r>
              <a:rPr lang="en-US" sz="3200" dirty="0">
                <a:solidFill>
                  <a:srgbClr val="000000"/>
                </a:solidFill>
                <a:ea typeface="Open Sans"/>
                <a:cs typeface="Open Sans"/>
                <a:sym typeface="Open Sans"/>
              </a:rPr>
              <a:t> </a:t>
            </a:r>
            <a:r>
              <a:rPr lang="en-US" sz="3200" dirty="0" err="1">
                <a:solidFill>
                  <a:srgbClr val="000000"/>
                </a:solidFill>
                <a:ea typeface="Open Sans"/>
                <a:cs typeface="Open Sans"/>
                <a:sym typeface="Open Sans"/>
              </a:rPr>
              <a:t>використання</a:t>
            </a:r>
            <a:r>
              <a:rPr lang="en-US" sz="3200" dirty="0">
                <a:solidFill>
                  <a:srgbClr val="000000"/>
                </a:solidFill>
                <a:ea typeface="Open Sans"/>
                <a:cs typeface="Open Sans"/>
                <a:sym typeface="Open Sans"/>
              </a:rPr>
              <a:t> DVR). </a:t>
            </a:r>
          </a:p>
          <a:p>
            <a:pPr marL="798211" lvl="1" indent="-399106" algn="l">
              <a:lnSpc>
                <a:spcPct val="150000"/>
              </a:lnSpc>
              <a:buFont typeface="Arial"/>
              <a:buChar char="•"/>
            </a:pPr>
            <a:r>
              <a:rPr lang="en-US" sz="3200" dirty="0" err="1">
                <a:solidFill>
                  <a:srgbClr val="000000"/>
                </a:solidFill>
                <a:ea typeface="Open Sans"/>
                <a:cs typeface="Open Sans"/>
                <a:sym typeface="Open Sans"/>
              </a:rPr>
              <a:t>Пам'ятайте</a:t>
            </a:r>
            <a:r>
              <a:rPr lang="en-US" sz="3200" dirty="0">
                <a:solidFill>
                  <a:srgbClr val="000000"/>
                </a:solidFill>
                <a:ea typeface="Open Sans"/>
                <a:cs typeface="Open Sans"/>
                <a:sym typeface="Open Sans"/>
              </a:rPr>
              <a:t>, </a:t>
            </a:r>
            <a:r>
              <a:rPr lang="en-US" sz="3200" dirty="0" err="1">
                <a:solidFill>
                  <a:srgbClr val="000000"/>
                </a:solidFill>
                <a:ea typeface="Open Sans"/>
                <a:cs typeface="Open Sans"/>
                <a:sym typeface="Open Sans"/>
              </a:rPr>
              <a:t>що</a:t>
            </a:r>
            <a:r>
              <a:rPr lang="en-US" sz="3200" dirty="0">
                <a:solidFill>
                  <a:srgbClr val="000000"/>
                </a:solidFill>
                <a:ea typeface="Open Sans"/>
                <a:cs typeface="Open Sans"/>
                <a:sym typeface="Open Sans"/>
              </a:rPr>
              <a:t> </a:t>
            </a:r>
            <a:r>
              <a:rPr lang="en-US" sz="3200" dirty="0" err="1">
                <a:solidFill>
                  <a:srgbClr val="000000"/>
                </a:solidFill>
                <a:ea typeface="Open Sans"/>
                <a:cs typeface="Open Sans"/>
                <a:sym typeface="Open Sans"/>
              </a:rPr>
              <a:t>особи</a:t>
            </a:r>
            <a:r>
              <a:rPr lang="en-US" sz="3200" dirty="0">
                <a:solidFill>
                  <a:srgbClr val="000000"/>
                </a:solidFill>
                <a:ea typeface="Open Sans"/>
                <a:cs typeface="Open Sans"/>
                <a:sym typeface="Open Sans"/>
              </a:rPr>
              <a:t> з </a:t>
            </a:r>
            <a:r>
              <a:rPr lang="en-US" sz="3200" dirty="0" err="1">
                <a:solidFill>
                  <a:srgbClr val="000000"/>
                </a:solidFill>
                <a:ea typeface="Open Sans"/>
                <a:cs typeface="Open Sans"/>
                <a:sym typeface="Open Sans"/>
              </a:rPr>
              <a:t>більш</a:t>
            </a:r>
            <a:r>
              <a:rPr lang="en-US" sz="3200" dirty="0">
                <a:solidFill>
                  <a:srgbClr val="000000"/>
                </a:solidFill>
                <a:ea typeface="Open Sans"/>
                <a:cs typeface="Open Sans"/>
                <a:sym typeface="Open Sans"/>
              </a:rPr>
              <a:t> </a:t>
            </a:r>
            <a:r>
              <a:rPr lang="en-US" sz="3200" dirty="0" err="1">
                <a:solidFill>
                  <a:srgbClr val="000000"/>
                </a:solidFill>
                <a:ea typeface="Open Sans"/>
                <a:cs typeface="Open Sans"/>
                <a:sym typeface="Open Sans"/>
              </a:rPr>
              <a:t>високим</a:t>
            </a:r>
            <a:r>
              <a:rPr lang="en-US" sz="3200" dirty="0">
                <a:solidFill>
                  <a:srgbClr val="000000"/>
                </a:solidFill>
                <a:ea typeface="Open Sans"/>
                <a:cs typeface="Open Sans"/>
                <a:sym typeface="Open Sans"/>
              </a:rPr>
              <a:t> </a:t>
            </a:r>
            <a:r>
              <a:rPr lang="en-US" sz="3200" dirty="0" err="1">
                <a:solidFill>
                  <a:srgbClr val="000000"/>
                </a:solidFill>
                <a:ea typeface="Open Sans"/>
                <a:cs typeface="Open Sans"/>
                <a:sym typeface="Open Sans"/>
              </a:rPr>
              <a:t>ризиком</a:t>
            </a:r>
            <a:r>
              <a:rPr lang="en-US" sz="3200" dirty="0">
                <a:solidFill>
                  <a:srgbClr val="000000"/>
                </a:solidFill>
                <a:ea typeface="Open Sans"/>
                <a:cs typeface="Open Sans"/>
                <a:sym typeface="Open Sans"/>
              </a:rPr>
              <a:t> </a:t>
            </a:r>
            <a:r>
              <a:rPr lang="en-US" sz="3200" dirty="0" err="1">
                <a:solidFill>
                  <a:srgbClr val="000000"/>
                </a:solidFill>
                <a:ea typeface="Open Sans"/>
                <a:cs typeface="Open Sans"/>
                <a:sym typeface="Open Sans"/>
              </a:rPr>
              <a:t>експозиції</a:t>
            </a:r>
            <a:r>
              <a:rPr lang="en-US" sz="3200" dirty="0">
                <a:solidFill>
                  <a:srgbClr val="000000"/>
                </a:solidFill>
                <a:ea typeface="Open Sans"/>
                <a:cs typeface="Open Sans"/>
                <a:sym typeface="Open Sans"/>
              </a:rPr>
              <a:t> </a:t>
            </a:r>
            <a:r>
              <a:rPr lang="en-US" sz="3200" dirty="0" err="1">
                <a:solidFill>
                  <a:srgbClr val="000000"/>
                </a:solidFill>
                <a:ea typeface="Open Sans"/>
                <a:cs typeface="Open Sans"/>
                <a:sym typeface="Open Sans"/>
              </a:rPr>
              <a:t>та</a:t>
            </a:r>
            <a:r>
              <a:rPr lang="en-US" sz="3200" dirty="0">
                <a:solidFill>
                  <a:srgbClr val="000000"/>
                </a:solidFill>
                <a:ea typeface="Open Sans"/>
                <a:cs typeface="Open Sans"/>
                <a:sym typeface="Open Sans"/>
              </a:rPr>
              <a:t> </a:t>
            </a:r>
            <a:r>
              <a:rPr lang="en-US" sz="3200" dirty="0" err="1">
                <a:solidFill>
                  <a:srgbClr val="000000"/>
                </a:solidFill>
                <a:ea typeface="Open Sans"/>
                <a:cs typeface="Open Sans"/>
                <a:sym typeface="Open Sans"/>
              </a:rPr>
              <a:t>більш</a:t>
            </a:r>
            <a:r>
              <a:rPr lang="en-US" sz="3200" dirty="0">
                <a:solidFill>
                  <a:srgbClr val="000000"/>
                </a:solidFill>
                <a:ea typeface="Open Sans"/>
                <a:cs typeface="Open Sans"/>
                <a:sym typeface="Open Sans"/>
              </a:rPr>
              <a:t> </a:t>
            </a:r>
            <a:r>
              <a:rPr lang="en-US" sz="3200" dirty="0" err="1">
                <a:solidFill>
                  <a:srgbClr val="000000"/>
                </a:solidFill>
                <a:ea typeface="Open Sans"/>
                <a:cs typeface="Open Sans"/>
                <a:sym typeface="Open Sans"/>
              </a:rPr>
              <a:t>значними</a:t>
            </a:r>
            <a:r>
              <a:rPr lang="en-US" sz="3200" dirty="0">
                <a:solidFill>
                  <a:srgbClr val="000000"/>
                </a:solidFill>
                <a:ea typeface="Open Sans"/>
                <a:cs typeface="Open Sans"/>
                <a:sym typeface="Open Sans"/>
              </a:rPr>
              <a:t> </a:t>
            </a:r>
            <a:r>
              <a:rPr lang="en-US" sz="3200" dirty="0" err="1">
                <a:solidFill>
                  <a:srgbClr val="000000"/>
                </a:solidFill>
                <a:ea typeface="Open Sans"/>
                <a:cs typeface="Open Sans"/>
                <a:sym typeface="Open Sans"/>
              </a:rPr>
              <a:t>відхиленнями</a:t>
            </a:r>
            <a:r>
              <a:rPr lang="en-US" sz="3200" dirty="0">
                <a:solidFill>
                  <a:srgbClr val="000000"/>
                </a:solidFill>
                <a:ea typeface="Open Sans"/>
                <a:cs typeface="Open Sans"/>
                <a:sym typeface="Open Sans"/>
              </a:rPr>
              <a:t> у </a:t>
            </a:r>
            <a:r>
              <a:rPr lang="en-US" sz="3200" dirty="0" err="1">
                <a:solidFill>
                  <a:srgbClr val="000000"/>
                </a:solidFill>
                <a:ea typeface="Open Sans"/>
                <a:cs typeface="Open Sans"/>
                <a:sym typeface="Open Sans"/>
              </a:rPr>
              <a:t>використанні</a:t>
            </a:r>
            <a:r>
              <a:rPr lang="en-US" sz="3200" dirty="0">
                <a:solidFill>
                  <a:srgbClr val="000000"/>
                </a:solidFill>
                <a:ea typeface="Open Sans"/>
                <a:cs typeface="Open Sans"/>
                <a:sym typeface="Open Sans"/>
              </a:rPr>
              <a:t>, </a:t>
            </a:r>
            <a:r>
              <a:rPr lang="en-US" sz="3200" dirty="0" err="1">
                <a:solidFill>
                  <a:srgbClr val="000000"/>
                </a:solidFill>
                <a:ea typeface="Open Sans"/>
                <a:cs typeface="Open Sans"/>
                <a:sym typeface="Open Sans"/>
              </a:rPr>
              <a:t>ймовірно</a:t>
            </a:r>
            <a:r>
              <a:rPr lang="en-US" sz="3200" dirty="0">
                <a:solidFill>
                  <a:srgbClr val="000000"/>
                </a:solidFill>
                <a:ea typeface="Open Sans"/>
                <a:cs typeface="Open Sans"/>
                <a:sym typeface="Open Sans"/>
              </a:rPr>
              <a:t>, </a:t>
            </a:r>
            <a:r>
              <a:rPr lang="en-US" sz="3200" dirty="0" err="1">
                <a:solidFill>
                  <a:srgbClr val="000000"/>
                </a:solidFill>
                <a:ea typeface="Open Sans"/>
                <a:cs typeface="Open Sans"/>
                <a:sym typeface="Open Sans"/>
              </a:rPr>
              <a:t>мають</a:t>
            </a:r>
            <a:r>
              <a:rPr lang="en-US" sz="3200" dirty="0">
                <a:solidFill>
                  <a:srgbClr val="000000"/>
                </a:solidFill>
                <a:ea typeface="Open Sans"/>
                <a:cs typeface="Open Sans"/>
                <a:sym typeface="Open Sans"/>
              </a:rPr>
              <a:t> </a:t>
            </a:r>
            <a:r>
              <a:rPr lang="en-US" sz="3200" dirty="0" err="1">
                <a:solidFill>
                  <a:srgbClr val="000000"/>
                </a:solidFill>
                <a:ea typeface="Open Sans"/>
                <a:cs typeface="Open Sans"/>
                <a:sym typeface="Open Sans"/>
              </a:rPr>
              <a:t>більш</a:t>
            </a:r>
            <a:r>
              <a:rPr lang="en-US" sz="3200" dirty="0">
                <a:solidFill>
                  <a:srgbClr val="000000"/>
                </a:solidFill>
                <a:ea typeface="Open Sans"/>
                <a:cs typeface="Open Sans"/>
                <a:sym typeface="Open Sans"/>
              </a:rPr>
              <a:t> </a:t>
            </a:r>
            <a:r>
              <a:rPr lang="en-US" sz="3200" dirty="0" err="1">
                <a:solidFill>
                  <a:srgbClr val="000000"/>
                </a:solidFill>
                <a:ea typeface="Open Sans"/>
                <a:cs typeface="Open Sans"/>
                <a:sym typeface="Open Sans"/>
              </a:rPr>
              <a:t>високі</a:t>
            </a:r>
            <a:r>
              <a:rPr lang="en-US" sz="3200" dirty="0">
                <a:solidFill>
                  <a:srgbClr val="000000"/>
                </a:solidFill>
                <a:ea typeface="Open Sans"/>
                <a:cs typeface="Open Sans"/>
                <a:sym typeface="Open Sans"/>
              </a:rPr>
              <a:t> </a:t>
            </a:r>
            <a:r>
              <a:rPr lang="en-US" sz="3200" dirty="0" err="1">
                <a:solidFill>
                  <a:srgbClr val="000000"/>
                </a:solidFill>
                <a:ea typeface="Open Sans"/>
                <a:cs typeface="Open Sans"/>
                <a:sym typeface="Open Sans"/>
              </a:rPr>
              <a:t>показання</a:t>
            </a:r>
            <a:r>
              <a:rPr lang="en-US" sz="3200" dirty="0">
                <a:solidFill>
                  <a:srgbClr val="000000"/>
                </a:solidFill>
                <a:ea typeface="Open Sans"/>
                <a:cs typeface="Open Sans"/>
                <a:sym typeface="Open Sans"/>
              </a:rPr>
              <a:t> </a:t>
            </a:r>
            <a:r>
              <a:rPr lang="en-US" sz="3200" dirty="0" err="1">
                <a:solidFill>
                  <a:srgbClr val="000000"/>
                </a:solidFill>
                <a:ea typeface="Open Sans"/>
                <a:cs typeface="Open Sans"/>
                <a:sym typeface="Open Sans"/>
              </a:rPr>
              <a:t>для</a:t>
            </a:r>
            <a:r>
              <a:rPr lang="en-US" sz="3200" dirty="0">
                <a:solidFill>
                  <a:srgbClr val="000000"/>
                </a:solidFill>
                <a:ea typeface="Open Sans"/>
                <a:cs typeface="Open Sans"/>
                <a:sym typeface="Open Sans"/>
              </a:rPr>
              <a:t> </a:t>
            </a:r>
            <a:r>
              <a:rPr lang="uk-UA" sz="3200" dirty="0">
                <a:solidFill>
                  <a:srgbClr val="000000"/>
                </a:solidFill>
                <a:ea typeface="Open Sans"/>
                <a:cs typeface="Open Sans"/>
                <a:sym typeface="Open Sans"/>
              </a:rPr>
              <a:t>ПКП</a:t>
            </a:r>
            <a:r>
              <a:rPr lang="en-US" sz="3200" dirty="0">
                <a:solidFill>
                  <a:srgbClr val="000000"/>
                </a:solidFill>
                <a:ea typeface="Open Sans"/>
                <a:cs typeface="Open Sans"/>
                <a:sym typeface="Open Sans"/>
              </a:rPr>
              <a:t>. </a:t>
            </a:r>
          </a:p>
          <a:p>
            <a:pPr marL="798211" lvl="1" indent="-399106" algn="l">
              <a:lnSpc>
                <a:spcPct val="150000"/>
              </a:lnSpc>
              <a:buFont typeface="Arial"/>
              <a:buChar char="•"/>
            </a:pPr>
            <a:r>
              <a:rPr lang="en-US" sz="3200" dirty="0">
                <a:solidFill>
                  <a:srgbClr val="000000"/>
                </a:solidFill>
                <a:ea typeface="Open Sans"/>
                <a:cs typeface="Open Sans"/>
                <a:sym typeface="Open Sans"/>
              </a:rPr>
              <a:t>У </a:t>
            </a:r>
            <a:r>
              <a:rPr lang="en-US" sz="3200" dirty="0" err="1">
                <a:solidFill>
                  <a:srgbClr val="000000"/>
                </a:solidFill>
                <a:ea typeface="Open Sans"/>
                <a:cs typeface="Open Sans"/>
                <a:sym typeface="Open Sans"/>
              </a:rPr>
              <a:t>складних</a:t>
            </a:r>
            <a:r>
              <a:rPr lang="en-US" sz="3200" dirty="0">
                <a:solidFill>
                  <a:srgbClr val="000000"/>
                </a:solidFill>
                <a:ea typeface="Open Sans"/>
                <a:cs typeface="Open Sans"/>
                <a:sym typeface="Open Sans"/>
              </a:rPr>
              <a:t> </a:t>
            </a:r>
            <a:r>
              <a:rPr lang="en-US" sz="3200" dirty="0" err="1">
                <a:solidFill>
                  <a:srgbClr val="000000"/>
                </a:solidFill>
                <a:ea typeface="Open Sans"/>
                <a:cs typeface="Open Sans"/>
                <a:sym typeface="Open Sans"/>
              </a:rPr>
              <a:t>випадках</a:t>
            </a:r>
            <a:r>
              <a:rPr lang="en-US" sz="3200" dirty="0">
                <a:solidFill>
                  <a:srgbClr val="000000"/>
                </a:solidFill>
                <a:ea typeface="Open Sans"/>
                <a:cs typeface="Open Sans"/>
                <a:sym typeface="Open Sans"/>
              </a:rPr>
              <a:t> </a:t>
            </a:r>
            <a:r>
              <a:rPr lang="en-US" sz="3200" dirty="0" err="1">
                <a:solidFill>
                  <a:srgbClr val="000000"/>
                </a:solidFill>
                <a:ea typeface="Open Sans"/>
                <a:cs typeface="Open Sans"/>
                <a:sym typeface="Open Sans"/>
              </a:rPr>
              <a:t>може</a:t>
            </a:r>
            <a:r>
              <a:rPr lang="en-US" sz="3200" dirty="0">
                <a:solidFill>
                  <a:srgbClr val="000000"/>
                </a:solidFill>
                <a:ea typeface="Open Sans"/>
                <a:cs typeface="Open Sans"/>
                <a:sym typeface="Open Sans"/>
              </a:rPr>
              <a:t> </a:t>
            </a:r>
            <a:r>
              <a:rPr lang="en-US" sz="3200" dirty="0" err="1">
                <a:solidFill>
                  <a:srgbClr val="000000"/>
                </a:solidFill>
                <a:ea typeface="Open Sans"/>
                <a:cs typeface="Open Sans"/>
                <a:sym typeface="Open Sans"/>
              </a:rPr>
              <a:t>бути</a:t>
            </a:r>
            <a:r>
              <a:rPr lang="en-US" sz="3200" dirty="0">
                <a:solidFill>
                  <a:srgbClr val="000000"/>
                </a:solidFill>
                <a:ea typeface="Open Sans"/>
                <a:cs typeface="Open Sans"/>
                <a:sym typeface="Open Sans"/>
              </a:rPr>
              <a:t> </a:t>
            </a:r>
            <a:r>
              <a:rPr lang="en-US" sz="3200" dirty="0" err="1">
                <a:solidFill>
                  <a:srgbClr val="000000"/>
                </a:solidFill>
                <a:ea typeface="Open Sans"/>
                <a:cs typeface="Open Sans"/>
                <a:sym typeface="Open Sans"/>
              </a:rPr>
              <a:t>корисно</a:t>
            </a:r>
            <a:r>
              <a:rPr lang="en-US" sz="3200" dirty="0">
                <a:solidFill>
                  <a:srgbClr val="000000"/>
                </a:solidFill>
                <a:ea typeface="Open Sans"/>
                <a:cs typeface="Open Sans"/>
                <a:sym typeface="Open Sans"/>
              </a:rPr>
              <a:t> </a:t>
            </a:r>
            <a:r>
              <a:rPr lang="en-US" sz="3200" dirty="0" err="1">
                <a:solidFill>
                  <a:srgbClr val="000000"/>
                </a:solidFill>
                <a:ea typeface="Open Sans"/>
                <a:cs typeface="Open Sans"/>
                <a:sym typeface="Open Sans"/>
              </a:rPr>
              <a:t>використовувати</a:t>
            </a:r>
            <a:r>
              <a:rPr lang="en-US" sz="3200" dirty="0">
                <a:solidFill>
                  <a:srgbClr val="000000"/>
                </a:solidFill>
                <a:ea typeface="Open Sans"/>
                <a:cs typeface="Open Sans"/>
                <a:sym typeface="Open Sans"/>
              </a:rPr>
              <a:t> </a:t>
            </a:r>
            <a:r>
              <a:rPr lang="en-US" sz="3200" dirty="0" err="1">
                <a:solidFill>
                  <a:srgbClr val="000000"/>
                </a:solidFill>
                <a:ea typeface="Open Sans"/>
                <a:cs typeface="Open Sans"/>
                <a:sym typeface="Open Sans"/>
              </a:rPr>
              <a:t>друкований</a:t>
            </a:r>
            <a:r>
              <a:rPr lang="en-US" sz="3200" dirty="0">
                <a:solidFill>
                  <a:srgbClr val="000000"/>
                </a:solidFill>
                <a:ea typeface="Open Sans"/>
                <a:cs typeface="Open Sans"/>
                <a:sym typeface="Open Sans"/>
              </a:rPr>
              <a:t> </a:t>
            </a:r>
            <a:r>
              <a:rPr lang="en-US" sz="3200" dirty="0" err="1">
                <a:solidFill>
                  <a:srgbClr val="000000"/>
                </a:solidFill>
                <a:ea typeface="Open Sans"/>
                <a:cs typeface="Open Sans"/>
                <a:sym typeface="Open Sans"/>
              </a:rPr>
              <a:t>календар</a:t>
            </a:r>
            <a:r>
              <a:rPr lang="en-US" sz="3200" dirty="0">
                <a:solidFill>
                  <a:srgbClr val="000000"/>
                </a:solidFill>
                <a:ea typeface="Open Sans"/>
                <a:cs typeface="Open Sans"/>
                <a:sym typeface="Open Sans"/>
              </a:rPr>
              <a:t>, </a:t>
            </a:r>
            <a:r>
              <a:rPr lang="en-US" sz="3200" dirty="0" err="1">
                <a:solidFill>
                  <a:srgbClr val="000000"/>
                </a:solidFill>
                <a:ea typeface="Open Sans"/>
                <a:cs typeface="Open Sans"/>
                <a:sym typeface="Open Sans"/>
              </a:rPr>
              <a:t>щоб</a:t>
            </a:r>
            <a:r>
              <a:rPr lang="en-US" sz="3200" dirty="0">
                <a:solidFill>
                  <a:srgbClr val="000000"/>
                </a:solidFill>
                <a:ea typeface="Open Sans"/>
                <a:cs typeface="Open Sans"/>
                <a:sym typeface="Open Sans"/>
              </a:rPr>
              <a:t> </a:t>
            </a:r>
            <a:r>
              <a:rPr lang="en-US" sz="3200" dirty="0" err="1">
                <a:solidFill>
                  <a:srgbClr val="000000"/>
                </a:solidFill>
                <a:ea typeface="Open Sans"/>
                <a:cs typeface="Open Sans"/>
                <a:sym typeface="Open Sans"/>
              </a:rPr>
              <a:t>відзначити</a:t>
            </a:r>
            <a:r>
              <a:rPr lang="en-US" sz="3200" dirty="0">
                <a:solidFill>
                  <a:srgbClr val="000000"/>
                </a:solidFill>
                <a:ea typeface="Open Sans"/>
                <a:cs typeface="Open Sans"/>
                <a:sym typeface="Open Sans"/>
              </a:rPr>
              <a:t> </a:t>
            </a:r>
            <a:r>
              <a:rPr lang="en-US" sz="3200" dirty="0" err="1">
                <a:solidFill>
                  <a:srgbClr val="000000"/>
                </a:solidFill>
                <a:ea typeface="Open Sans"/>
                <a:cs typeface="Open Sans"/>
                <a:sym typeface="Open Sans"/>
              </a:rPr>
              <a:t>дату</a:t>
            </a:r>
            <a:r>
              <a:rPr lang="en-US" sz="3200" dirty="0">
                <a:solidFill>
                  <a:srgbClr val="000000"/>
                </a:solidFill>
                <a:ea typeface="Open Sans"/>
                <a:cs typeface="Open Sans"/>
                <a:sym typeface="Open Sans"/>
              </a:rPr>
              <a:t> </a:t>
            </a:r>
            <a:r>
              <a:rPr lang="en-US" sz="3200" dirty="0" err="1">
                <a:solidFill>
                  <a:srgbClr val="000000"/>
                </a:solidFill>
                <a:ea typeface="Open Sans"/>
                <a:cs typeface="Open Sans"/>
                <a:sym typeface="Open Sans"/>
              </a:rPr>
              <a:t>можливого</a:t>
            </a:r>
            <a:r>
              <a:rPr lang="en-US" sz="3200" dirty="0">
                <a:solidFill>
                  <a:srgbClr val="000000"/>
                </a:solidFill>
                <a:ea typeface="Open Sans"/>
                <a:cs typeface="Open Sans"/>
                <a:sym typeface="Open Sans"/>
              </a:rPr>
              <a:t> </a:t>
            </a:r>
            <a:r>
              <a:rPr lang="en-US" sz="3200" dirty="0" err="1">
                <a:solidFill>
                  <a:srgbClr val="000000"/>
                </a:solidFill>
                <a:ea typeface="Open Sans"/>
                <a:cs typeface="Open Sans"/>
                <a:sym typeface="Open Sans"/>
              </a:rPr>
              <a:t>контакту</a:t>
            </a:r>
            <a:r>
              <a:rPr lang="en-US" sz="3200" dirty="0">
                <a:solidFill>
                  <a:srgbClr val="000000"/>
                </a:solidFill>
                <a:ea typeface="Open Sans"/>
                <a:cs typeface="Open Sans"/>
                <a:sym typeface="Open Sans"/>
              </a:rPr>
              <a:t> з </a:t>
            </a:r>
            <a:r>
              <a:rPr lang="en-US" sz="3200" dirty="0" err="1">
                <a:solidFill>
                  <a:srgbClr val="000000"/>
                </a:solidFill>
                <a:ea typeface="Open Sans"/>
                <a:cs typeface="Open Sans"/>
                <a:sym typeface="Open Sans"/>
              </a:rPr>
              <a:t>інфекцією</a:t>
            </a:r>
            <a:r>
              <a:rPr lang="en-US" sz="3200" dirty="0">
                <a:solidFill>
                  <a:srgbClr val="000000"/>
                </a:solidFill>
                <a:ea typeface="Open Sans"/>
                <a:cs typeface="Open Sans"/>
                <a:sym typeface="Open Sans"/>
              </a:rPr>
              <a:t> </a:t>
            </a:r>
            <a:r>
              <a:rPr lang="en-US" sz="3200" dirty="0" err="1">
                <a:solidFill>
                  <a:srgbClr val="000000"/>
                </a:solidFill>
                <a:ea typeface="Open Sans"/>
                <a:cs typeface="Open Sans"/>
                <a:sym typeface="Open Sans"/>
              </a:rPr>
              <a:t>протягом</a:t>
            </a:r>
            <a:r>
              <a:rPr lang="en-US" sz="3200" dirty="0">
                <a:solidFill>
                  <a:srgbClr val="000000"/>
                </a:solidFill>
                <a:ea typeface="Open Sans"/>
                <a:cs typeface="Open Sans"/>
                <a:sym typeface="Open Sans"/>
              </a:rPr>
              <a:t> </a:t>
            </a:r>
            <a:r>
              <a:rPr lang="en-US" sz="3200" dirty="0" err="1">
                <a:solidFill>
                  <a:srgbClr val="000000"/>
                </a:solidFill>
                <a:ea typeface="Open Sans"/>
                <a:cs typeface="Open Sans"/>
                <a:sym typeface="Open Sans"/>
              </a:rPr>
              <a:t>останніх</a:t>
            </a:r>
            <a:r>
              <a:rPr lang="en-US" sz="3200" dirty="0">
                <a:solidFill>
                  <a:srgbClr val="000000"/>
                </a:solidFill>
                <a:ea typeface="Open Sans"/>
                <a:cs typeface="Open Sans"/>
                <a:sym typeface="Open Sans"/>
              </a:rPr>
              <a:t> 72 </a:t>
            </a:r>
            <a:r>
              <a:rPr lang="en-US" sz="3200" dirty="0" err="1">
                <a:solidFill>
                  <a:srgbClr val="000000"/>
                </a:solidFill>
                <a:ea typeface="Open Sans"/>
                <a:cs typeface="Open Sans"/>
                <a:sym typeface="Open Sans"/>
              </a:rPr>
              <a:t>годин</a:t>
            </a:r>
            <a:r>
              <a:rPr lang="en-US" sz="3200" dirty="0">
                <a:solidFill>
                  <a:srgbClr val="000000"/>
                </a:solidFill>
                <a:ea typeface="Open Sans"/>
                <a:cs typeface="Open Sans"/>
                <a:sym typeface="Open Sans"/>
              </a:rPr>
              <a:t> </a:t>
            </a:r>
            <a:r>
              <a:rPr lang="en-US" sz="3200" dirty="0" err="1">
                <a:solidFill>
                  <a:srgbClr val="000000"/>
                </a:solidFill>
                <a:ea typeface="Open Sans"/>
                <a:cs typeface="Open Sans"/>
                <a:sym typeface="Open Sans"/>
              </a:rPr>
              <a:t>та</a:t>
            </a:r>
            <a:r>
              <a:rPr lang="en-US" sz="3200" dirty="0">
                <a:solidFill>
                  <a:srgbClr val="000000"/>
                </a:solidFill>
                <a:ea typeface="Open Sans"/>
                <a:cs typeface="Open Sans"/>
                <a:sym typeface="Open Sans"/>
              </a:rPr>
              <a:t> </a:t>
            </a:r>
            <a:r>
              <a:rPr lang="en-US" sz="3200" dirty="0" err="1">
                <a:solidFill>
                  <a:srgbClr val="000000"/>
                </a:solidFill>
                <a:ea typeface="Open Sans"/>
                <a:cs typeface="Open Sans"/>
                <a:sym typeface="Open Sans"/>
              </a:rPr>
              <a:t>дні</a:t>
            </a:r>
            <a:r>
              <a:rPr lang="en-US" sz="3200" dirty="0">
                <a:solidFill>
                  <a:srgbClr val="000000"/>
                </a:solidFill>
                <a:ea typeface="Open Sans"/>
                <a:cs typeface="Open Sans"/>
                <a:sym typeface="Open Sans"/>
              </a:rPr>
              <a:t>, </a:t>
            </a:r>
            <a:r>
              <a:rPr lang="en-US" sz="3200" dirty="0" err="1">
                <a:solidFill>
                  <a:srgbClr val="000000"/>
                </a:solidFill>
                <a:ea typeface="Open Sans"/>
                <a:cs typeface="Open Sans"/>
                <a:sym typeface="Open Sans"/>
              </a:rPr>
              <a:t>коли</a:t>
            </a:r>
            <a:r>
              <a:rPr lang="en-US" sz="3200" dirty="0">
                <a:solidFill>
                  <a:srgbClr val="000000"/>
                </a:solidFill>
                <a:ea typeface="Open Sans"/>
                <a:cs typeface="Open Sans"/>
                <a:sym typeface="Open Sans"/>
              </a:rPr>
              <a:t> DVR </a:t>
            </a:r>
            <a:r>
              <a:rPr lang="en-US" sz="3200" dirty="0" err="1">
                <a:solidFill>
                  <a:srgbClr val="000000"/>
                </a:solidFill>
                <a:ea typeface="Open Sans"/>
                <a:cs typeface="Open Sans"/>
                <a:sym typeface="Open Sans"/>
              </a:rPr>
              <a:t>використовувався</a:t>
            </a:r>
            <a:r>
              <a:rPr lang="en-US" sz="3200" dirty="0">
                <a:solidFill>
                  <a:srgbClr val="000000"/>
                </a:solidFill>
                <a:ea typeface="Open Sans"/>
                <a:cs typeface="Open Sans"/>
                <a:sym typeface="Open Sans"/>
              </a:rPr>
              <a:t>/</a:t>
            </a:r>
            <a:r>
              <a:rPr lang="en-US" sz="3200" dirty="0" err="1">
                <a:solidFill>
                  <a:srgbClr val="000000"/>
                </a:solidFill>
                <a:ea typeface="Open Sans"/>
                <a:cs typeface="Open Sans"/>
                <a:sym typeface="Open Sans"/>
              </a:rPr>
              <a:t>не</a:t>
            </a:r>
            <a:r>
              <a:rPr lang="en-US" sz="3200" dirty="0">
                <a:solidFill>
                  <a:srgbClr val="000000"/>
                </a:solidFill>
                <a:ea typeface="Open Sans"/>
                <a:cs typeface="Open Sans"/>
                <a:sym typeface="Open Sans"/>
              </a:rPr>
              <a:t> </a:t>
            </a:r>
            <a:r>
              <a:rPr lang="en-US" sz="3200" dirty="0" err="1">
                <a:solidFill>
                  <a:srgbClr val="000000"/>
                </a:solidFill>
                <a:ea typeface="Open Sans"/>
                <a:cs typeface="Open Sans"/>
                <a:sym typeface="Open Sans"/>
              </a:rPr>
              <a:t>використовувався</a:t>
            </a:r>
            <a:r>
              <a:rPr lang="en-US" sz="3200" dirty="0">
                <a:solidFill>
                  <a:srgbClr val="000000"/>
                </a:solidFill>
                <a:ea typeface="Open Sans"/>
                <a:cs typeface="Open Sans"/>
                <a:sym typeface="Open Sans"/>
              </a:rPr>
              <a:t> у </a:t>
            </a:r>
            <a:r>
              <a:rPr lang="en-US" sz="3200" dirty="0" err="1">
                <a:solidFill>
                  <a:srgbClr val="000000"/>
                </a:solidFill>
                <a:ea typeface="Open Sans"/>
                <a:cs typeface="Open Sans"/>
                <a:sym typeface="Open Sans"/>
              </a:rPr>
              <a:t>відповідні</a:t>
            </a:r>
            <a:r>
              <a:rPr lang="en-US" sz="3200" dirty="0">
                <a:solidFill>
                  <a:srgbClr val="000000"/>
                </a:solidFill>
                <a:ea typeface="Open Sans"/>
                <a:cs typeface="Open Sans"/>
                <a:sym typeface="Open Sans"/>
              </a:rPr>
              <a:t> </a:t>
            </a:r>
            <a:r>
              <a:rPr lang="en-US" sz="3200" dirty="0" err="1">
                <a:solidFill>
                  <a:srgbClr val="000000"/>
                </a:solidFill>
                <a:ea typeface="Open Sans"/>
                <a:cs typeface="Open Sans"/>
                <a:sym typeface="Open Sans"/>
              </a:rPr>
              <a:t>дні</a:t>
            </a:r>
            <a:r>
              <a:rPr lang="en-US" sz="3200" dirty="0">
                <a:solidFill>
                  <a:srgbClr val="000000"/>
                </a:solidFill>
                <a:ea typeface="Open Sans"/>
                <a:cs typeface="Open Sans"/>
                <a:sym typeface="Open Sans"/>
              </a:rPr>
              <a:t> </a:t>
            </a:r>
            <a:r>
              <a:rPr lang="en-US" sz="3200" dirty="0" err="1">
                <a:solidFill>
                  <a:srgbClr val="000000"/>
                </a:solidFill>
                <a:ea typeface="Open Sans"/>
                <a:cs typeface="Open Sans"/>
                <a:sym typeface="Open Sans"/>
              </a:rPr>
              <a:t>до</a:t>
            </a:r>
            <a:r>
              <a:rPr lang="en-US" sz="3200" dirty="0">
                <a:solidFill>
                  <a:srgbClr val="000000"/>
                </a:solidFill>
                <a:ea typeface="Open Sans"/>
                <a:cs typeface="Open Sans"/>
                <a:sym typeface="Open Sans"/>
              </a:rPr>
              <a:t>/в </a:t>
            </a:r>
            <a:r>
              <a:rPr lang="en-US" sz="3200" dirty="0" err="1">
                <a:solidFill>
                  <a:srgbClr val="000000"/>
                </a:solidFill>
                <a:ea typeface="Open Sans"/>
                <a:cs typeface="Open Sans"/>
                <a:sym typeface="Open Sans"/>
              </a:rPr>
              <a:t>день</a:t>
            </a:r>
            <a:r>
              <a:rPr lang="en-US" sz="3200" dirty="0">
                <a:solidFill>
                  <a:srgbClr val="000000"/>
                </a:solidFill>
                <a:ea typeface="Open Sans"/>
                <a:cs typeface="Open Sans"/>
                <a:sym typeface="Open Sans"/>
              </a:rPr>
              <a:t> </a:t>
            </a:r>
            <a:r>
              <a:rPr lang="en-US" sz="3200" dirty="0" err="1">
                <a:solidFill>
                  <a:srgbClr val="000000"/>
                </a:solidFill>
                <a:ea typeface="Open Sans"/>
                <a:cs typeface="Open Sans"/>
                <a:sym typeface="Open Sans"/>
              </a:rPr>
              <a:t>контакту</a:t>
            </a:r>
            <a:r>
              <a:rPr lang="en-US" sz="3200" dirty="0">
                <a:solidFill>
                  <a:srgbClr val="000000"/>
                </a:solidFill>
                <a:ea typeface="Open Sans"/>
                <a:cs typeface="Open Sans"/>
                <a:sym typeface="Open Sans"/>
              </a:rPr>
              <a:t> з </a:t>
            </a:r>
            <a:r>
              <a:rPr lang="en-US" sz="3200" dirty="0" err="1">
                <a:solidFill>
                  <a:srgbClr val="000000"/>
                </a:solidFill>
                <a:ea typeface="Open Sans"/>
                <a:cs typeface="Open Sans"/>
                <a:sym typeface="Open Sans"/>
              </a:rPr>
              <a:t>інфекцією</a:t>
            </a:r>
            <a:r>
              <a:rPr lang="en-US" sz="3200" dirty="0">
                <a:solidFill>
                  <a:srgbClr val="000000"/>
                </a:solidFill>
                <a:ea typeface="Open Sans"/>
                <a:cs typeface="Open Sans"/>
                <a:sym typeface="Open Sans"/>
              </a:rPr>
              <a:t>.</a:t>
            </a:r>
          </a:p>
        </p:txBody>
      </p:sp>
      <p:sp>
        <p:nvSpPr>
          <p:cNvPr id="3" name="TextBox 3"/>
          <p:cNvSpPr txBox="1"/>
          <p:nvPr/>
        </p:nvSpPr>
        <p:spPr>
          <a:xfrm>
            <a:off x="2591242" y="851892"/>
            <a:ext cx="16447559" cy="679673"/>
          </a:xfrm>
          <a:prstGeom prst="rect">
            <a:avLst/>
          </a:prstGeom>
        </p:spPr>
        <p:txBody>
          <a:bodyPr lIns="0" tIns="0" rIns="0" bIns="0" rtlCol="0" anchor="t">
            <a:spAutoFit/>
          </a:bodyPr>
          <a:lstStyle/>
          <a:p>
            <a:pPr algn="l">
              <a:lnSpc>
                <a:spcPts val="5152"/>
              </a:lnSpc>
            </a:pPr>
            <a:r>
              <a:rPr lang="en-US" sz="5600" b="1" dirty="0">
                <a:solidFill>
                  <a:srgbClr val="48AEA8"/>
                </a:solidFill>
                <a:latin typeface="Roboto Condensed Bold"/>
                <a:ea typeface="Roboto Condensed Bold"/>
                <a:cs typeface="Roboto Condensed Bold"/>
                <a:sym typeface="Roboto Condensed Bold"/>
              </a:rPr>
              <a:t>DVR: </a:t>
            </a:r>
            <a:r>
              <a:rPr lang="en-US" sz="5600" b="1" dirty="0" err="1">
                <a:solidFill>
                  <a:srgbClr val="48AEA8"/>
                </a:solidFill>
                <a:latin typeface="Roboto Condensed Bold"/>
                <a:ea typeface="Roboto Condensed Bold"/>
                <a:cs typeface="Roboto Condensed Bold"/>
                <a:sym typeface="Roboto Condensed Bold"/>
              </a:rPr>
              <a:t>оцінка</a:t>
            </a:r>
            <a:r>
              <a:rPr lang="en-US" sz="5600" b="1" dirty="0">
                <a:solidFill>
                  <a:srgbClr val="48AEA8"/>
                </a:solidFill>
                <a:latin typeface="Roboto Condensed Bold"/>
                <a:ea typeface="Roboto Condensed Bold"/>
                <a:cs typeface="Roboto Condensed Bold"/>
                <a:sym typeface="Roboto Condensed Bold"/>
              </a:rPr>
              <a:t> </a:t>
            </a:r>
            <a:r>
              <a:rPr lang="en-US" sz="5600" b="1" dirty="0" err="1">
                <a:solidFill>
                  <a:srgbClr val="48AEA8"/>
                </a:solidFill>
                <a:latin typeface="Roboto Condensed Bold"/>
                <a:ea typeface="Roboto Condensed Bold"/>
                <a:cs typeface="Roboto Condensed Bold"/>
                <a:sym typeface="Roboto Condensed Bold"/>
              </a:rPr>
              <a:t>невикористання</a:t>
            </a:r>
            <a:r>
              <a:rPr lang="en-US" sz="5600" b="1" dirty="0">
                <a:solidFill>
                  <a:srgbClr val="48AEA8"/>
                </a:solidFill>
                <a:latin typeface="Roboto Condensed Bold"/>
                <a:ea typeface="Roboto Condensed Bold"/>
                <a:cs typeface="Roboto Condensed Bold"/>
                <a:sym typeface="Roboto Condensed Bold"/>
              </a:rPr>
              <a:t> </a:t>
            </a:r>
            <a:r>
              <a:rPr lang="en-US" sz="5600" b="1" dirty="0" err="1">
                <a:solidFill>
                  <a:srgbClr val="48AEA8"/>
                </a:solidFill>
                <a:latin typeface="Roboto Condensed Bold"/>
                <a:ea typeface="Roboto Condensed Bold"/>
                <a:cs typeface="Roboto Condensed Bold"/>
                <a:sym typeface="Roboto Condensed Bold"/>
              </a:rPr>
              <a:t>та</a:t>
            </a:r>
            <a:r>
              <a:rPr lang="en-US" sz="5600" b="1" dirty="0">
                <a:solidFill>
                  <a:srgbClr val="48AEA8"/>
                </a:solidFill>
                <a:latin typeface="Roboto Condensed Bold"/>
                <a:ea typeface="Roboto Condensed Bold"/>
                <a:cs typeface="Roboto Condensed Bold"/>
                <a:sym typeface="Roboto Condensed Bold"/>
              </a:rPr>
              <a:t> ПКП </a:t>
            </a:r>
          </a:p>
        </p:txBody>
      </p:sp>
      <p:grpSp>
        <p:nvGrpSpPr>
          <p:cNvPr id="4" name="Group 4"/>
          <p:cNvGrpSpPr/>
          <p:nvPr/>
        </p:nvGrpSpPr>
        <p:grpSpPr>
          <a:xfrm>
            <a:off x="0" y="0"/>
            <a:ext cx="2315357" cy="2283921"/>
            <a:chOff x="0" y="0"/>
            <a:chExt cx="3087143" cy="3045228"/>
          </a:xfrm>
        </p:grpSpPr>
        <p:sp>
          <p:nvSpPr>
            <p:cNvPr id="5" name="Freeform 5"/>
            <p:cNvSpPr/>
            <p:nvPr/>
          </p:nvSpPr>
          <p:spPr>
            <a:xfrm rot="1758426">
              <a:off x="390145" y="423975"/>
              <a:ext cx="2306853" cy="2197278"/>
            </a:xfrm>
            <a:custGeom>
              <a:avLst/>
              <a:gdLst/>
              <a:ahLst/>
              <a:cxnLst/>
              <a:rect l="l" t="t" r="r" b="b"/>
              <a:pathLst>
                <a:path w="2306853" h="2197278">
                  <a:moveTo>
                    <a:pt x="0" y="0"/>
                  </a:moveTo>
                  <a:lnTo>
                    <a:pt x="2306853" y="0"/>
                  </a:lnTo>
                  <a:lnTo>
                    <a:pt x="2306853" y="2197278"/>
                  </a:lnTo>
                  <a:lnTo>
                    <a:pt x="0" y="219727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6" name="Freeform 6"/>
            <p:cNvSpPr/>
            <p:nvPr/>
          </p:nvSpPr>
          <p:spPr>
            <a:xfrm>
              <a:off x="920483" y="899526"/>
              <a:ext cx="1246177" cy="1246177"/>
            </a:xfrm>
            <a:custGeom>
              <a:avLst/>
              <a:gdLst/>
              <a:ahLst/>
              <a:cxnLst/>
              <a:rect l="l" t="t" r="r" b="b"/>
              <a:pathLst>
                <a:path w="1246177" h="1246177">
                  <a:moveTo>
                    <a:pt x="0" y="0"/>
                  </a:moveTo>
                  <a:lnTo>
                    <a:pt x="1246177" y="0"/>
                  </a:lnTo>
                  <a:lnTo>
                    <a:pt x="1246177" y="1246176"/>
                  </a:lnTo>
                  <a:lnTo>
                    <a:pt x="0" y="124617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42548" y="2691306"/>
            <a:ext cx="5789835" cy="5960124"/>
          </a:xfrm>
          <a:custGeom>
            <a:avLst/>
            <a:gdLst/>
            <a:ahLst/>
            <a:cxnLst/>
            <a:rect l="l" t="t" r="r" b="b"/>
            <a:pathLst>
              <a:path w="5789835" h="5960124">
                <a:moveTo>
                  <a:pt x="0" y="0"/>
                </a:moveTo>
                <a:lnTo>
                  <a:pt x="5789835" y="0"/>
                </a:lnTo>
                <a:lnTo>
                  <a:pt x="5789835" y="5960124"/>
                </a:lnTo>
                <a:lnTo>
                  <a:pt x="0" y="5960124"/>
                </a:lnTo>
                <a:lnTo>
                  <a:pt x="0" y="0"/>
                </a:lnTo>
                <a:close/>
              </a:path>
            </a:pathLst>
          </a:custGeom>
          <a:blipFill>
            <a:blip r:embed="rId2"/>
            <a:stretch>
              <a:fillRect/>
            </a:stretch>
          </a:blipFill>
        </p:spPr>
      </p:sp>
      <p:sp>
        <p:nvSpPr>
          <p:cNvPr id="3" name="TextBox 3"/>
          <p:cNvSpPr txBox="1"/>
          <p:nvPr/>
        </p:nvSpPr>
        <p:spPr>
          <a:xfrm>
            <a:off x="1028700" y="923925"/>
            <a:ext cx="10870158" cy="830580"/>
          </a:xfrm>
          <a:prstGeom prst="rect">
            <a:avLst/>
          </a:prstGeom>
        </p:spPr>
        <p:txBody>
          <a:bodyPr lIns="0" tIns="0" rIns="0" bIns="0" rtlCol="0" anchor="t">
            <a:spAutoFit/>
          </a:bodyPr>
          <a:lstStyle/>
          <a:p>
            <a:pPr algn="l">
              <a:lnSpc>
                <a:spcPts val="6719"/>
              </a:lnSpc>
            </a:pPr>
            <a:r>
              <a:rPr lang="en-US" sz="4800" b="1">
                <a:solidFill>
                  <a:srgbClr val="000000"/>
                </a:solidFill>
                <a:latin typeface="Roboto Condensed Bold"/>
                <a:ea typeface="Roboto Condensed Bold"/>
                <a:cs typeface="Roboto Condensed Bold"/>
                <a:sym typeface="Roboto Condensed Bold"/>
              </a:rPr>
              <a:t>ЦІЛІ НАВЧАННЯ</a:t>
            </a:r>
          </a:p>
        </p:txBody>
      </p:sp>
      <p:sp>
        <p:nvSpPr>
          <p:cNvPr id="4" name="TextBox 4"/>
          <p:cNvSpPr txBox="1"/>
          <p:nvPr/>
        </p:nvSpPr>
        <p:spPr>
          <a:xfrm>
            <a:off x="6252742" y="1632136"/>
            <a:ext cx="11605753" cy="7017690"/>
          </a:xfrm>
          <a:prstGeom prst="rect">
            <a:avLst/>
          </a:prstGeom>
        </p:spPr>
        <p:txBody>
          <a:bodyPr lIns="0" tIns="0" rIns="0" bIns="0" rtlCol="0" anchor="t">
            <a:spAutoFit/>
          </a:bodyPr>
          <a:lstStyle/>
          <a:p>
            <a:pPr algn="l">
              <a:lnSpc>
                <a:spcPts val="3989"/>
              </a:lnSpc>
              <a:spcAft>
                <a:spcPts val="600"/>
              </a:spcAft>
            </a:pPr>
            <a:r>
              <a:rPr lang="en-US" sz="2800" dirty="0">
                <a:solidFill>
                  <a:srgbClr val="000000"/>
                </a:solidFill>
                <a:latin typeface="Open Sans"/>
                <a:ea typeface="Open Sans"/>
                <a:cs typeface="Open Sans"/>
                <a:sym typeface="Open Sans"/>
              </a:rPr>
              <a:t>Після </a:t>
            </a:r>
            <a:r>
              <a:rPr lang="en-US" sz="2800" dirty="0" err="1">
                <a:solidFill>
                  <a:srgbClr val="000000"/>
                </a:solidFill>
                <a:latin typeface="Open Sans"/>
                <a:ea typeface="Open Sans"/>
                <a:cs typeface="Open Sans"/>
                <a:sym typeface="Open Sans"/>
              </a:rPr>
              <a:t>завершення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уроку</a:t>
            </a:r>
            <a:r>
              <a:rPr lang="en-US" sz="2800" dirty="0">
                <a:solidFill>
                  <a:srgbClr val="000000"/>
                </a:solidFill>
                <a:latin typeface="Open Sans"/>
                <a:ea typeface="Open Sans"/>
                <a:cs typeface="Open Sans"/>
                <a:sym typeface="Open Sans"/>
              </a:rPr>
              <a:t> 4 </a:t>
            </a:r>
            <a:r>
              <a:rPr lang="en-US" sz="2800" dirty="0" err="1">
                <a:solidFill>
                  <a:srgbClr val="000000"/>
                </a:solidFill>
                <a:latin typeface="Open Sans"/>
                <a:ea typeface="Open Sans"/>
                <a:cs typeface="Open Sans"/>
                <a:sym typeface="Open Sans"/>
              </a:rPr>
              <a:t>ви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повинні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вміти</a:t>
            </a:r>
            <a:r>
              <a:rPr lang="en-US" sz="2800" dirty="0">
                <a:solidFill>
                  <a:srgbClr val="000000"/>
                </a:solidFill>
                <a:latin typeface="Open Sans"/>
                <a:ea typeface="Open Sans"/>
                <a:cs typeface="Open Sans"/>
                <a:sym typeface="Open Sans"/>
              </a:rPr>
              <a:t>:</a:t>
            </a:r>
          </a:p>
          <a:p>
            <a:pPr marL="614680" lvl="1" indent="-307340" algn="l">
              <a:lnSpc>
                <a:spcPts val="3989"/>
              </a:lnSpc>
              <a:spcAft>
                <a:spcPts val="600"/>
              </a:spcAft>
              <a:buFont typeface="Arial"/>
              <a:buChar char="•"/>
            </a:pPr>
            <a:r>
              <a:rPr lang="en-US" sz="2849" dirty="0" err="1">
                <a:solidFill>
                  <a:srgbClr val="000000"/>
                </a:solidFill>
                <a:latin typeface="Open Sans"/>
                <a:ea typeface="Open Sans"/>
                <a:cs typeface="Open Sans"/>
                <a:sym typeface="Open Sans"/>
              </a:rPr>
              <a:t>Описати</a:t>
            </a:r>
            <a:r>
              <a:rPr lang="en-US" sz="2849" dirty="0">
                <a:solidFill>
                  <a:srgbClr val="000000"/>
                </a:solidFill>
                <a:latin typeface="Open Sans"/>
                <a:ea typeface="Open Sans"/>
                <a:cs typeface="Open Sans"/>
                <a:sym typeface="Open Sans"/>
              </a:rPr>
              <a:t>, </a:t>
            </a:r>
            <a:r>
              <a:rPr lang="en-US" sz="2849" dirty="0" err="1">
                <a:solidFill>
                  <a:srgbClr val="000000"/>
                </a:solidFill>
                <a:latin typeface="Open Sans"/>
                <a:ea typeface="Open Sans"/>
                <a:cs typeface="Open Sans"/>
                <a:sym typeface="Open Sans"/>
              </a:rPr>
              <a:t>які</a:t>
            </a:r>
            <a:r>
              <a:rPr lang="en-US" sz="2849" dirty="0">
                <a:solidFill>
                  <a:srgbClr val="000000"/>
                </a:solidFill>
                <a:latin typeface="Open Sans"/>
                <a:ea typeface="Open Sans"/>
                <a:cs typeface="Open Sans"/>
                <a:sym typeface="Open Sans"/>
              </a:rPr>
              <a:t> </a:t>
            </a:r>
            <a:r>
              <a:rPr lang="en-US" sz="2849" dirty="0" err="1">
                <a:solidFill>
                  <a:srgbClr val="000000"/>
                </a:solidFill>
                <a:latin typeface="Open Sans"/>
                <a:ea typeface="Open Sans"/>
                <a:cs typeface="Open Sans"/>
                <a:sym typeface="Open Sans"/>
              </a:rPr>
              <a:t>аспекти</a:t>
            </a:r>
            <a:r>
              <a:rPr lang="en-US" sz="2849" dirty="0">
                <a:solidFill>
                  <a:srgbClr val="000000"/>
                </a:solidFill>
                <a:latin typeface="Open Sans"/>
                <a:ea typeface="Open Sans"/>
                <a:cs typeface="Open Sans"/>
                <a:sym typeface="Open Sans"/>
              </a:rPr>
              <a:t> </a:t>
            </a:r>
            <a:r>
              <a:rPr lang="en-US" sz="2849" dirty="0" err="1">
                <a:solidFill>
                  <a:srgbClr val="000000"/>
                </a:solidFill>
                <a:latin typeface="Open Sans"/>
                <a:ea typeface="Open Sans"/>
                <a:cs typeface="Open Sans"/>
                <a:sym typeface="Open Sans"/>
              </a:rPr>
              <a:t>здоров'я</a:t>
            </a:r>
            <a:r>
              <a:rPr lang="en-US" sz="2849" dirty="0">
                <a:solidFill>
                  <a:srgbClr val="000000"/>
                </a:solidFill>
                <a:latin typeface="Open Sans"/>
                <a:ea typeface="Open Sans"/>
                <a:cs typeface="Open Sans"/>
                <a:sym typeface="Open Sans"/>
              </a:rPr>
              <a:t> </a:t>
            </a:r>
            <a:r>
              <a:rPr lang="en-US" sz="2849" dirty="0" err="1">
                <a:solidFill>
                  <a:srgbClr val="000000"/>
                </a:solidFill>
                <a:latin typeface="Open Sans"/>
                <a:ea typeface="Open Sans"/>
                <a:cs typeface="Open Sans"/>
                <a:sym typeface="Open Sans"/>
              </a:rPr>
              <a:t>клієнта</a:t>
            </a:r>
            <a:r>
              <a:rPr lang="en-US" sz="2849" dirty="0">
                <a:solidFill>
                  <a:srgbClr val="000000"/>
                </a:solidFill>
                <a:latin typeface="Open Sans"/>
                <a:ea typeface="Open Sans"/>
                <a:cs typeface="Open Sans"/>
                <a:sym typeface="Open Sans"/>
              </a:rPr>
              <a:t> </a:t>
            </a:r>
            <a:r>
              <a:rPr lang="en-US" sz="2849" dirty="0" err="1">
                <a:solidFill>
                  <a:srgbClr val="000000"/>
                </a:solidFill>
                <a:latin typeface="Open Sans"/>
                <a:ea typeface="Open Sans"/>
                <a:cs typeface="Open Sans"/>
                <a:sym typeface="Open Sans"/>
              </a:rPr>
              <a:t>необхідно</a:t>
            </a:r>
            <a:r>
              <a:rPr lang="en-US" sz="2849" dirty="0">
                <a:solidFill>
                  <a:srgbClr val="000000"/>
                </a:solidFill>
                <a:latin typeface="Open Sans"/>
                <a:ea typeface="Open Sans"/>
                <a:cs typeface="Open Sans"/>
                <a:sym typeface="Open Sans"/>
              </a:rPr>
              <a:t> </a:t>
            </a:r>
            <a:r>
              <a:rPr lang="en-US" sz="2849" dirty="0" err="1">
                <a:solidFill>
                  <a:srgbClr val="000000"/>
                </a:solidFill>
                <a:latin typeface="Open Sans"/>
                <a:ea typeface="Open Sans"/>
                <a:cs typeface="Open Sans"/>
                <a:sym typeface="Open Sans"/>
              </a:rPr>
              <a:t>переоцінити</a:t>
            </a:r>
            <a:r>
              <a:rPr lang="en-US" sz="2849" dirty="0">
                <a:solidFill>
                  <a:srgbClr val="000000"/>
                </a:solidFill>
                <a:latin typeface="Open Sans"/>
                <a:ea typeface="Open Sans"/>
                <a:cs typeface="Open Sans"/>
                <a:sym typeface="Open Sans"/>
              </a:rPr>
              <a:t> </a:t>
            </a:r>
            <a:r>
              <a:rPr lang="en-US" sz="2849" dirty="0" err="1">
                <a:solidFill>
                  <a:srgbClr val="000000"/>
                </a:solidFill>
                <a:latin typeface="Open Sans"/>
                <a:ea typeface="Open Sans"/>
                <a:cs typeface="Open Sans"/>
                <a:sym typeface="Open Sans"/>
              </a:rPr>
              <a:t>під</a:t>
            </a:r>
            <a:r>
              <a:rPr lang="en-US" sz="2849" dirty="0">
                <a:solidFill>
                  <a:srgbClr val="000000"/>
                </a:solidFill>
                <a:latin typeface="Open Sans"/>
                <a:ea typeface="Open Sans"/>
                <a:cs typeface="Open Sans"/>
                <a:sym typeface="Open Sans"/>
              </a:rPr>
              <a:t> </a:t>
            </a:r>
            <a:r>
              <a:rPr lang="en-US" sz="2849" dirty="0" err="1">
                <a:solidFill>
                  <a:srgbClr val="000000"/>
                </a:solidFill>
                <a:latin typeface="Open Sans"/>
                <a:ea typeface="Open Sans"/>
                <a:cs typeface="Open Sans"/>
                <a:sym typeface="Open Sans"/>
              </a:rPr>
              <a:t>час</a:t>
            </a:r>
            <a:r>
              <a:rPr lang="en-US" sz="2849" dirty="0">
                <a:solidFill>
                  <a:srgbClr val="000000"/>
                </a:solidFill>
                <a:latin typeface="Open Sans"/>
                <a:ea typeface="Open Sans"/>
                <a:cs typeface="Open Sans"/>
                <a:sym typeface="Open Sans"/>
              </a:rPr>
              <a:t> </a:t>
            </a:r>
            <a:r>
              <a:rPr lang="en-US" sz="2849" dirty="0" err="1">
                <a:solidFill>
                  <a:srgbClr val="000000"/>
                </a:solidFill>
                <a:latin typeface="Open Sans"/>
                <a:ea typeface="Open Sans"/>
                <a:cs typeface="Open Sans"/>
                <a:sym typeface="Open Sans"/>
              </a:rPr>
              <a:t>контрольних</a:t>
            </a:r>
            <a:r>
              <a:rPr lang="en-US" sz="2849" dirty="0">
                <a:solidFill>
                  <a:srgbClr val="000000"/>
                </a:solidFill>
                <a:latin typeface="Open Sans"/>
                <a:ea typeface="Open Sans"/>
                <a:cs typeface="Open Sans"/>
                <a:sym typeface="Open Sans"/>
              </a:rPr>
              <a:t> </a:t>
            </a:r>
            <a:r>
              <a:rPr lang="en-US" sz="2849" dirty="0" err="1">
                <a:solidFill>
                  <a:srgbClr val="000000"/>
                </a:solidFill>
                <a:latin typeface="Open Sans"/>
                <a:ea typeface="Open Sans"/>
                <a:cs typeface="Open Sans"/>
                <a:sym typeface="Open Sans"/>
              </a:rPr>
              <a:t>візитів</a:t>
            </a:r>
            <a:r>
              <a:rPr lang="en-US" sz="2849" dirty="0">
                <a:solidFill>
                  <a:srgbClr val="000000"/>
                </a:solidFill>
                <a:latin typeface="Open Sans"/>
                <a:ea typeface="Open Sans"/>
                <a:cs typeface="Open Sans"/>
                <a:sym typeface="Open Sans"/>
              </a:rPr>
              <a:t> у </a:t>
            </a:r>
            <a:r>
              <a:rPr lang="en-US" sz="2849" dirty="0" err="1">
                <a:solidFill>
                  <a:srgbClr val="000000"/>
                </a:solidFill>
                <a:latin typeface="Open Sans"/>
                <a:ea typeface="Open Sans"/>
                <a:cs typeface="Open Sans"/>
                <a:sym typeface="Open Sans"/>
              </a:rPr>
              <a:t>рамках</a:t>
            </a:r>
            <a:r>
              <a:rPr lang="en-US" sz="2849" dirty="0">
                <a:solidFill>
                  <a:srgbClr val="000000"/>
                </a:solidFill>
                <a:latin typeface="Open Sans"/>
                <a:ea typeface="Open Sans"/>
                <a:cs typeface="Open Sans"/>
                <a:sym typeface="Open Sans"/>
              </a:rPr>
              <a:t> </a:t>
            </a:r>
            <a:r>
              <a:rPr lang="uk-UA" sz="2849" dirty="0">
                <a:solidFill>
                  <a:srgbClr val="000000"/>
                </a:solidFill>
                <a:latin typeface="Open Sans"/>
                <a:ea typeface="Open Sans"/>
                <a:cs typeface="Open Sans"/>
                <a:sym typeface="Open Sans"/>
              </a:rPr>
              <a:t>ДКП</a:t>
            </a:r>
            <a:endParaRPr lang="en-US" sz="2849" dirty="0">
              <a:solidFill>
                <a:srgbClr val="000000"/>
              </a:solidFill>
              <a:latin typeface="Open Sans"/>
              <a:ea typeface="Open Sans"/>
              <a:cs typeface="Open Sans"/>
            </a:endParaRPr>
          </a:p>
          <a:p>
            <a:pPr marL="614680" lvl="1" indent="-307340" algn="l">
              <a:lnSpc>
                <a:spcPts val="3989"/>
              </a:lnSpc>
              <a:spcAft>
                <a:spcPts val="600"/>
              </a:spcAft>
              <a:buFont typeface="Arial"/>
              <a:buChar char="•"/>
            </a:pPr>
            <a:r>
              <a:rPr lang="en-US" sz="2849" dirty="0" err="1">
                <a:solidFill>
                  <a:srgbClr val="000000"/>
                </a:solidFill>
                <a:latin typeface="Open Sans"/>
                <a:ea typeface="Open Sans"/>
                <a:cs typeface="Open Sans"/>
                <a:sym typeface="Open Sans"/>
              </a:rPr>
              <a:t>Пояснити</a:t>
            </a:r>
            <a:r>
              <a:rPr lang="en-US" sz="2849" dirty="0">
                <a:solidFill>
                  <a:srgbClr val="000000"/>
                </a:solidFill>
                <a:latin typeface="Open Sans"/>
                <a:ea typeface="Open Sans"/>
                <a:cs typeface="Open Sans"/>
                <a:sym typeface="Open Sans"/>
              </a:rPr>
              <a:t> </a:t>
            </a:r>
            <a:r>
              <a:rPr lang="en-US" sz="2849" dirty="0" err="1">
                <a:solidFill>
                  <a:srgbClr val="000000"/>
                </a:solidFill>
                <a:latin typeface="Open Sans"/>
                <a:ea typeface="Open Sans"/>
                <a:cs typeface="Open Sans"/>
                <a:sym typeface="Open Sans"/>
              </a:rPr>
              <a:t>важливість</a:t>
            </a:r>
            <a:r>
              <a:rPr lang="en-US" sz="2849" dirty="0">
                <a:solidFill>
                  <a:srgbClr val="000000"/>
                </a:solidFill>
                <a:latin typeface="Open Sans"/>
                <a:ea typeface="Open Sans"/>
                <a:cs typeface="Open Sans"/>
                <a:sym typeface="Open Sans"/>
              </a:rPr>
              <a:t> </a:t>
            </a:r>
            <a:r>
              <a:rPr lang="en-US" sz="2849" dirty="0" err="1">
                <a:solidFill>
                  <a:srgbClr val="000000"/>
                </a:solidFill>
                <a:latin typeface="Open Sans"/>
                <a:ea typeface="Open Sans"/>
                <a:cs typeface="Open Sans"/>
                <a:sym typeface="Open Sans"/>
              </a:rPr>
              <a:t>оцінки</a:t>
            </a:r>
            <a:r>
              <a:rPr lang="en-US" sz="2849" dirty="0">
                <a:solidFill>
                  <a:srgbClr val="000000"/>
                </a:solidFill>
                <a:latin typeface="Open Sans"/>
                <a:ea typeface="Open Sans"/>
                <a:cs typeface="Open Sans"/>
                <a:sym typeface="Open Sans"/>
              </a:rPr>
              <a:t> </a:t>
            </a:r>
            <a:r>
              <a:rPr lang="en-US" sz="2849" dirty="0" err="1">
                <a:solidFill>
                  <a:srgbClr val="000000"/>
                </a:solidFill>
                <a:latin typeface="Open Sans"/>
                <a:ea typeface="Open Sans"/>
                <a:cs typeface="Open Sans"/>
                <a:sym typeface="Open Sans"/>
              </a:rPr>
              <a:t>досвіду</a:t>
            </a:r>
            <a:r>
              <a:rPr lang="en-US" sz="2849" dirty="0">
                <a:solidFill>
                  <a:srgbClr val="000000"/>
                </a:solidFill>
                <a:latin typeface="Open Sans"/>
                <a:ea typeface="Open Sans"/>
                <a:cs typeface="Open Sans"/>
                <a:sym typeface="Open Sans"/>
              </a:rPr>
              <a:t> </a:t>
            </a:r>
            <a:r>
              <a:rPr lang="en-US" sz="2849" dirty="0" err="1">
                <a:solidFill>
                  <a:srgbClr val="000000"/>
                </a:solidFill>
                <a:latin typeface="Open Sans"/>
                <a:ea typeface="Open Sans"/>
                <a:cs typeface="Open Sans"/>
                <a:sym typeface="Open Sans"/>
              </a:rPr>
              <a:t>клієнтів</a:t>
            </a:r>
            <a:r>
              <a:rPr lang="en-US" sz="2849" dirty="0">
                <a:solidFill>
                  <a:srgbClr val="000000"/>
                </a:solidFill>
                <a:latin typeface="Open Sans"/>
                <a:ea typeface="Open Sans"/>
                <a:cs typeface="Open Sans"/>
                <a:sym typeface="Open Sans"/>
              </a:rPr>
              <a:t> у </a:t>
            </a:r>
            <a:r>
              <a:rPr lang="en-US" sz="2849" dirty="0" err="1">
                <a:solidFill>
                  <a:srgbClr val="000000"/>
                </a:solidFill>
                <a:latin typeface="Open Sans"/>
                <a:ea typeface="Open Sans"/>
                <a:cs typeface="Open Sans"/>
                <a:sym typeface="Open Sans"/>
              </a:rPr>
              <a:t>застосуванні</a:t>
            </a:r>
            <a:r>
              <a:rPr lang="en-US" sz="2849" dirty="0">
                <a:solidFill>
                  <a:srgbClr val="000000"/>
                </a:solidFill>
                <a:latin typeface="Open Sans"/>
                <a:ea typeface="Open Sans"/>
                <a:cs typeface="Open Sans"/>
                <a:sym typeface="Open Sans"/>
              </a:rPr>
              <a:t> </a:t>
            </a:r>
            <a:r>
              <a:rPr lang="uk-UA" sz="2849" dirty="0">
                <a:solidFill>
                  <a:srgbClr val="000000"/>
                </a:solidFill>
                <a:latin typeface="Open Sans"/>
                <a:ea typeface="Open Sans"/>
                <a:cs typeface="Open Sans"/>
                <a:sym typeface="Open Sans"/>
              </a:rPr>
              <a:t>ДКП</a:t>
            </a:r>
            <a:r>
              <a:rPr lang="en-US" sz="2849" dirty="0">
                <a:solidFill>
                  <a:srgbClr val="000000"/>
                </a:solidFill>
                <a:latin typeface="Open Sans"/>
                <a:ea typeface="Open Sans"/>
                <a:cs typeface="Open Sans"/>
                <a:sym typeface="Open Sans"/>
              </a:rPr>
              <a:t> з </a:t>
            </a:r>
            <a:r>
              <a:rPr lang="en-US" sz="2849" dirty="0" err="1">
                <a:solidFill>
                  <a:srgbClr val="000000"/>
                </a:solidFill>
                <a:latin typeface="Open Sans"/>
                <a:ea typeface="Open Sans"/>
                <a:cs typeface="Open Sans"/>
                <a:sym typeface="Open Sans"/>
              </a:rPr>
              <a:t>моменту</a:t>
            </a:r>
            <a:r>
              <a:rPr lang="en-US" sz="2849" dirty="0">
                <a:solidFill>
                  <a:srgbClr val="000000"/>
                </a:solidFill>
                <a:latin typeface="Open Sans"/>
                <a:ea typeface="Open Sans"/>
                <a:cs typeface="Open Sans"/>
                <a:sym typeface="Open Sans"/>
              </a:rPr>
              <a:t> </a:t>
            </a:r>
            <a:r>
              <a:rPr lang="en-US" sz="2849" dirty="0" err="1">
                <a:solidFill>
                  <a:srgbClr val="000000"/>
                </a:solidFill>
                <a:latin typeface="Open Sans"/>
                <a:ea typeface="Open Sans"/>
                <a:cs typeface="Open Sans"/>
                <a:sym typeface="Open Sans"/>
              </a:rPr>
              <a:t>попереднього</a:t>
            </a:r>
            <a:r>
              <a:rPr lang="en-US" sz="2849" dirty="0">
                <a:solidFill>
                  <a:srgbClr val="000000"/>
                </a:solidFill>
                <a:latin typeface="Open Sans"/>
                <a:ea typeface="Open Sans"/>
                <a:cs typeface="Open Sans"/>
                <a:sym typeface="Open Sans"/>
              </a:rPr>
              <a:t> </a:t>
            </a:r>
            <a:r>
              <a:rPr lang="en-US" sz="2849" dirty="0" err="1">
                <a:solidFill>
                  <a:srgbClr val="000000"/>
                </a:solidFill>
                <a:latin typeface="Open Sans"/>
                <a:ea typeface="Open Sans"/>
                <a:cs typeface="Open Sans"/>
                <a:sym typeface="Open Sans"/>
              </a:rPr>
              <a:t>візиту</a:t>
            </a:r>
            <a:r>
              <a:rPr lang="en-US" sz="2849" dirty="0">
                <a:solidFill>
                  <a:srgbClr val="000000"/>
                </a:solidFill>
                <a:latin typeface="Open Sans"/>
                <a:ea typeface="Open Sans"/>
                <a:cs typeface="Open Sans"/>
                <a:sym typeface="Open Sans"/>
              </a:rPr>
              <a:t> </a:t>
            </a:r>
            <a:r>
              <a:rPr lang="en-US" sz="2849" dirty="0" err="1">
                <a:solidFill>
                  <a:srgbClr val="000000"/>
                </a:solidFill>
                <a:latin typeface="Open Sans"/>
                <a:ea typeface="Open Sans"/>
                <a:cs typeface="Open Sans"/>
                <a:sym typeface="Open Sans"/>
              </a:rPr>
              <a:t>та</a:t>
            </a:r>
            <a:r>
              <a:rPr lang="en-US" sz="2849" dirty="0">
                <a:solidFill>
                  <a:srgbClr val="000000"/>
                </a:solidFill>
                <a:latin typeface="Open Sans"/>
                <a:ea typeface="Open Sans"/>
                <a:cs typeface="Open Sans"/>
                <a:sym typeface="Open Sans"/>
              </a:rPr>
              <a:t> </a:t>
            </a:r>
            <a:r>
              <a:rPr lang="en-US" sz="2849" dirty="0" err="1">
                <a:solidFill>
                  <a:srgbClr val="000000"/>
                </a:solidFill>
                <a:latin typeface="Open Sans"/>
                <a:ea typeface="Open Sans"/>
                <a:cs typeface="Open Sans"/>
                <a:sym typeface="Open Sans"/>
              </a:rPr>
              <a:t>як</a:t>
            </a:r>
            <a:r>
              <a:rPr lang="en-US" sz="2849" dirty="0">
                <a:solidFill>
                  <a:srgbClr val="000000"/>
                </a:solidFill>
                <a:latin typeface="Open Sans"/>
                <a:ea typeface="Open Sans"/>
                <a:cs typeface="Open Sans"/>
                <a:sym typeface="Open Sans"/>
              </a:rPr>
              <a:t> </a:t>
            </a:r>
            <a:r>
              <a:rPr lang="en-US" sz="2849" dirty="0" err="1">
                <a:solidFill>
                  <a:srgbClr val="000000"/>
                </a:solidFill>
                <a:latin typeface="Open Sans"/>
                <a:ea typeface="Open Sans"/>
                <a:cs typeface="Open Sans"/>
                <a:sym typeface="Open Sans"/>
              </a:rPr>
              <a:t>відхилення</a:t>
            </a:r>
            <a:r>
              <a:rPr lang="en-US" sz="2849" dirty="0">
                <a:solidFill>
                  <a:srgbClr val="000000"/>
                </a:solidFill>
                <a:latin typeface="Open Sans"/>
                <a:ea typeface="Open Sans"/>
                <a:cs typeface="Open Sans"/>
                <a:sym typeface="Open Sans"/>
              </a:rPr>
              <a:t> у </a:t>
            </a:r>
            <a:r>
              <a:rPr lang="en-US" sz="2849" dirty="0" err="1">
                <a:solidFill>
                  <a:srgbClr val="000000"/>
                </a:solidFill>
                <a:latin typeface="Open Sans"/>
                <a:ea typeface="Open Sans"/>
                <a:cs typeface="Open Sans"/>
                <a:sym typeface="Open Sans"/>
              </a:rPr>
              <a:t>застосуванні</a:t>
            </a:r>
            <a:r>
              <a:rPr lang="en-US" sz="2849" dirty="0">
                <a:solidFill>
                  <a:srgbClr val="000000"/>
                </a:solidFill>
                <a:latin typeface="Open Sans"/>
                <a:ea typeface="Open Sans"/>
                <a:cs typeface="Open Sans"/>
                <a:sym typeface="Open Sans"/>
              </a:rPr>
              <a:t> </a:t>
            </a:r>
            <a:r>
              <a:rPr lang="en-US" sz="2849" dirty="0" err="1">
                <a:solidFill>
                  <a:srgbClr val="000000"/>
                </a:solidFill>
                <a:latin typeface="Open Sans"/>
                <a:ea typeface="Open Sans"/>
                <a:cs typeface="Open Sans"/>
                <a:sym typeface="Open Sans"/>
              </a:rPr>
              <a:t>пов'язані</a:t>
            </a:r>
            <a:r>
              <a:rPr lang="en-US" sz="2849" dirty="0">
                <a:solidFill>
                  <a:srgbClr val="000000"/>
                </a:solidFill>
                <a:latin typeface="Open Sans"/>
                <a:ea typeface="Open Sans"/>
                <a:cs typeface="Open Sans"/>
                <a:sym typeface="Open Sans"/>
              </a:rPr>
              <a:t> з </a:t>
            </a:r>
            <a:r>
              <a:rPr lang="en-US" sz="2849" dirty="0" err="1">
                <a:solidFill>
                  <a:srgbClr val="000000"/>
                </a:solidFill>
                <a:latin typeface="Open Sans"/>
                <a:ea typeface="Open Sans"/>
                <a:cs typeface="Open Sans"/>
                <a:sym typeface="Open Sans"/>
              </a:rPr>
              <a:t>подальшим</a:t>
            </a:r>
            <a:r>
              <a:rPr lang="en-US" sz="2849" dirty="0">
                <a:solidFill>
                  <a:srgbClr val="000000"/>
                </a:solidFill>
                <a:latin typeface="Open Sans"/>
                <a:ea typeface="Open Sans"/>
                <a:cs typeface="Open Sans"/>
                <a:sym typeface="Open Sans"/>
              </a:rPr>
              <a:t> </a:t>
            </a:r>
            <a:r>
              <a:rPr lang="en-US" sz="2849" dirty="0" err="1">
                <a:solidFill>
                  <a:srgbClr val="000000"/>
                </a:solidFill>
                <a:latin typeface="Open Sans"/>
                <a:ea typeface="Open Sans"/>
                <a:cs typeface="Open Sans"/>
                <a:sym typeface="Open Sans"/>
              </a:rPr>
              <a:t>лікуванням</a:t>
            </a:r>
            <a:endParaRPr lang="en-US" sz="2849" dirty="0">
              <a:solidFill>
                <a:srgbClr val="000000"/>
              </a:solidFill>
              <a:latin typeface="Open Sans"/>
              <a:ea typeface="Open Sans"/>
              <a:cs typeface="Open Sans"/>
            </a:endParaRPr>
          </a:p>
          <a:p>
            <a:pPr marL="614680" lvl="1" indent="-307340">
              <a:lnSpc>
                <a:spcPts val="3989"/>
              </a:lnSpc>
              <a:spcAft>
                <a:spcPts val="600"/>
              </a:spcAft>
              <a:buFont typeface="Arial"/>
              <a:buChar char="•"/>
            </a:pPr>
            <a:r>
              <a:rPr lang="en-US" sz="2800" dirty="0" err="1">
                <a:solidFill>
                  <a:srgbClr val="000000"/>
                </a:solidFill>
                <a:latin typeface="Open Sans"/>
                <a:ea typeface="Open Sans"/>
                <a:cs typeface="Open Sans"/>
                <a:sym typeface="Open Sans"/>
              </a:rPr>
              <a:t>Визначити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особливі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аспекти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для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тих</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клієнтів</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використання</a:t>
            </a:r>
            <a:r>
              <a:rPr lang="en-US" sz="2800" dirty="0">
                <a:solidFill>
                  <a:srgbClr val="000000"/>
                </a:solidFill>
                <a:latin typeface="Open Sans"/>
                <a:ea typeface="Open Sans"/>
                <a:cs typeface="Open Sans"/>
                <a:sym typeface="Open Sans"/>
              </a:rPr>
              <a:t> </a:t>
            </a:r>
            <a:r>
              <a:rPr lang="uk-UA" sz="2800" dirty="0">
                <a:solidFill>
                  <a:srgbClr val="000000"/>
                </a:solidFill>
                <a:latin typeface="Open Sans"/>
                <a:ea typeface="Open Sans"/>
                <a:cs typeface="Open Sans"/>
                <a:sym typeface="Open Sans"/>
              </a:rPr>
              <a:t>ДКП</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якими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відхиляється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від</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рекомендованого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графіка</a:t>
            </a:r>
            <a:endParaRPr lang="en-US" sz="2800" dirty="0">
              <a:solidFill>
                <a:srgbClr val="000000"/>
              </a:solidFill>
              <a:latin typeface="Open Sans"/>
              <a:ea typeface="Open Sans"/>
              <a:cs typeface="Open Sans"/>
            </a:endParaRPr>
          </a:p>
          <a:p>
            <a:pPr marL="614680" lvl="1" indent="-307340">
              <a:lnSpc>
                <a:spcPts val="3989"/>
              </a:lnSpc>
              <a:spcAft>
                <a:spcPts val="600"/>
              </a:spcAft>
              <a:buFont typeface="Arial"/>
              <a:buChar char="•"/>
            </a:pPr>
            <a:r>
              <a:rPr lang="en-US" sz="2800" dirty="0" err="1">
                <a:solidFill>
                  <a:srgbClr val="000000"/>
                </a:solidFill>
                <a:latin typeface="Open Sans"/>
                <a:ea typeface="Open Sans"/>
                <a:cs typeface="Open Sans"/>
                <a:sym typeface="Open Sans"/>
              </a:rPr>
              <a:t>Визначити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протипоказання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продовження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використання</a:t>
            </a:r>
            <a:r>
              <a:rPr lang="en-US" sz="2800" dirty="0">
                <a:solidFill>
                  <a:srgbClr val="000000"/>
                </a:solidFill>
                <a:latin typeface="Open Sans"/>
                <a:ea typeface="Open Sans"/>
                <a:cs typeface="Open Sans"/>
                <a:sym typeface="Open Sans"/>
              </a:rPr>
              <a:t> </a:t>
            </a:r>
            <a:r>
              <a:rPr lang="uk-UA" sz="2800" dirty="0">
                <a:solidFill>
                  <a:srgbClr val="000000"/>
                </a:solidFill>
                <a:latin typeface="Open Sans"/>
                <a:ea typeface="Open Sans"/>
                <a:cs typeface="Open Sans"/>
                <a:sym typeface="Open Sans"/>
              </a:rPr>
              <a:t>ДКП</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описати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клінічний</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менеджмент</a:t>
            </a:r>
            <a:r>
              <a:rPr lang="en-US" sz="2800" dirty="0">
                <a:solidFill>
                  <a:srgbClr val="000000"/>
                </a:solidFill>
                <a:latin typeface="Open Sans"/>
                <a:ea typeface="Open Sans"/>
                <a:cs typeface="Open Sans"/>
                <a:sym typeface="Open Sans"/>
              </a:rPr>
              <a:t> у </a:t>
            </a:r>
            <a:r>
              <a:rPr lang="en-US" sz="2800" dirty="0" err="1">
                <a:solidFill>
                  <a:srgbClr val="000000"/>
                </a:solidFill>
                <a:latin typeface="Open Sans"/>
                <a:ea typeface="Open Sans"/>
                <a:cs typeface="Open Sans"/>
                <a:sym typeface="Open Sans"/>
              </a:rPr>
              <a:t>разі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наявності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протипоказань</a:t>
            </a:r>
            <a:endParaRPr lang="en-US" sz="2800" dirty="0">
              <a:solidFill>
                <a:srgbClr val="000000"/>
              </a:solidFill>
              <a:latin typeface="Open Sans"/>
              <a:ea typeface="Open Sans"/>
              <a:cs typeface="Open Sans"/>
            </a:endParaRPr>
          </a:p>
          <a:p>
            <a:pPr marL="614680" lvl="1" indent="-307340">
              <a:lnSpc>
                <a:spcPts val="3989"/>
              </a:lnSpc>
              <a:spcAft>
                <a:spcPts val="600"/>
              </a:spcAft>
              <a:buFont typeface="Arial"/>
              <a:buChar char="•"/>
            </a:pPr>
            <a:r>
              <a:rPr lang="en-US" sz="2800" dirty="0" err="1">
                <a:solidFill>
                  <a:srgbClr val="000000"/>
                </a:solidFill>
                <a:latin typeface="Open Sans"/>
                <a:ea typeface="Open Sans"/>
                <a:cs typeface="Open Sans"/>
                <a:sym typeface="Open Sans"/>
              </a:rPr>
              <a:t>Описати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як</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оцінювати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управляти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побічними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ефектами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інші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ускладненнями</a:t>
            </a:r>
            <a:endParaRPr lang="en-US" sz="2800" dirty="0" err="1">
              <a:solidFill>
                <a:srgbClr val="000000"/>
              </a:solidFill>
              <a:latin typeface="Open Sans"/>
              <a:ea typeface="Open Sans"/>
              <a:cs typeface="Open Sans"/>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A93291"/>
        </a:solidFill>
        <a:effectLst/>
      </p:bgPr>
    </p:bg>
    <p:spTree>
      <p:nvGrpSpPr>
        <p:cNvPr id="1" name=""/>
        <p:cNvGrpSpPr/>
        <p:nvPr/>
      </p:nvGrpSpPr>
      <p:grpSpPr>
        <a:xfrm>
          <a:off x="0" y="0"/>
          <a:ext cx="0" cy="0"/>
          <a:chOff x="0" y="0"/>
          <a:chExt cx="0" cy="0"/>
        </a:xfrm>
      </p:grpSpPr>
      <p:sp>
        <p:nvSpPr>
          <p:cNvPr id="2" name="TextBox 2"/>
          <p:cNvSpPr txBox="1"/>
          <p:nvPr/>
        </p:nvSpPr>
        <p:spPr>
          <a:xfrm>
            <a:off x="5941583" y="4306189"/>
            <a:ext cx="11617945" cy="2161413"/>
          </a:xfrm>
          <a:prstGeom prst="rect">
            <a:avLst/>
          </a:prstGeom>
        </p:spPr>
        <p:txBody>
          <a:bodyPr lIns="0" tIns="0" rIns="0" bIns="0" rtlCol="0" anchor="t">
            <a:spAutoFit/>
          </a:bodyPr>
          <a:lstStyle/>
          <a:p>
            <a:pPr algn="l">
              <a:lnSpc>
                <a:spcPts val="8496"/>
              </a:lnSpc>
            </a:pPr>
            <a:r>
              <a:rPr lang="en-US" sz="7200" b="1" dirty="0">
                <a:solidFill>
                  <a:srgbClr val="FFFFFF"/>
                </a:solidFill>
                <a:latin typeface="Roboto Condensed Bold"/>
                <a:ea typeface="Roboto Condensed Bold"/>
                <a:cs typeface="Roboto Condensed Bold"/>
                <a:sym typeface="Roboto Condensed Bold"/>
              </a:rPr>
              <a:t>CAB-LA: </a:t>
            </a:r>
            <a:r>
              <a:rPr lang="en-US" sz="7200" b="1" dirty="0" err="1">
                <a:solidFill>
                  <a:srgbClr val="FFFFFF"/>
                </a:solidFill>
                <a:latin typeface="Roboto Condensed Bold"/>
                <a:ea typeface="Roboto Condensed Bold"/>
                <a:cs typeface="Roboto Condensed Bold"/>
                <a:sym typeface="Roboto Condensed Bold"/>
              </a:rPr>
              <a:t>Затримки</a:t>
            </a:r>
            <a:r>
              <a:rPr lang="en-US" sz="7200" b="1" dirty="0">
                <a:solidFill>
                  <a:srgbClr val="FFFFFF"/>
                </a:solidFill>
                <a:latin typeface="Roboto Condensed Bold"/>
                <a:ea typeface="Roboto Condensed Bold"/>
                <a:cs typeface="Roboto Condensed Bold"/>
                <a:sym typeface="Roboto Condensed Bold"/>
              </a:rPr>
              <a:t> </a:t>
            </a:r>
            <a:r>
              <a:rPr lang="en-US" sz="7200" b="1" dirty="0" err="1">
                <a:solidFill>
                  <a:srgbClr val="FFFFFF"/>
                </a:solidFill>
                <a:latin typeface="Roboto Condensed Bold"/>
                <a:ea typeface="Roboto Condensed Bold"/>
                <a:cs typeface="Roboto Condensed Bold"/>
                <a:sym typeface="Roboto Condensed Bold"/>
              </a:rPr>
              <a:t>ін'єкцій</a:t>
            </a:r>
            <a:r>
              <a:rPr lang="en-US" sz="7200" b="1" dirty="0">
                <a:solidFill>
                  <a:srgbClr val="FFFFFF"/>
                </a:solidFill>
                <a:latin typeface="Roboto Condensed Bold"/>
                <a:ea typeface="Roboto Condensed Bold"/>
                <a:cs typeface="Roboto Condensed Bold"/>
                <a:sym typeface="Roboto Condensed Bold"/>
              </a:rPr>
              <a:t> </a:t>
            </a:r>
          </a:p>
          <a:p>
            <a:pPr algn="l">
              <a:lnSpc>
                <a:spcPts val="8496"/>
              </a:lnSpc>
            </a:pPr>
            <a:r>
              <a:rPr lang="en-US" sz="7200" b="1" dirty="0" err="1">
                <a:solidFill>
                  <a:srgbClr val="FFFFFF"/>
                </a:solidFill>
                <a:latin typeface="Roboto Condensed Bold"/>
                <a:ea typeface="Roboto Condensed Bold"/>
                <a:cs typeface="Roboto Condensed Bold"/>
                <a:sym typeface="Roboto Condensed Bold"/>
              </a:rPr>
              <a:t>та</a:t>
            </a:r>
            <a:r>
              <a:rPr lang="en-US" sz="7200" b="1" dirty="0">
                <a:solidFill>
                  <a:srgbClr val="FFFFFF"/>
                </a:solidFill>
                <a:latin typeface="Roboto Condensed Bold"/>
                <a:ea typeface="Roboto Condensed Bold"/>
                <a:cs typeface="Roboto Condensed Bold"/>
                <a:sym typeface="Roboto Condensed Bold"/>
              </a:rPr>
              <a:t> </a:t>
            </a:r>
            <a:r>
              <a:rPr lang="en-US" sz="7200" b="1" dirty="0" err="1">
                <a:solidFill>
                  <a:srgbClr val="FFFFFF"/>
                </a:solidFill>
                <a:latin typeface="Roboto Condensed Bold"/>
                <a:ea typeface="Roboto Condensed Bold"/>
                <a:cs typeface="Roboto Condensed Bold"/>
                <a:sym typeface="Roboto Condensed Bold"/>
              </a:rPr>
              <a:t>оцінка</a:t>
            </a:r>
            <a:r>
              <a:rPr lang="en-US" sz="7200" b="1" dirty="0">
                <a:solidFill>
                  <a:srgbClr val="FFFFFF"/>
                </a:solidFill>
                <a:latin typeface="Roboto Condensed Bold"/>
                <a:ea typeface="Roboto Condensed Bold"/>
                <a:cs typeface="Roboto Condensed Bold"/>
                <a:sym typeface="Roboto Condensed Bold"/>
              </a:rPr>
              <a:t> </a:t>
            </a:r>
            <a:r>
              <a:rPr lang="uk-UA" sz="7200" b="1" dirty="0">
                <a:solidFill>
                  <a:srgbClr val="FFFFFF"/>
                </a:solidFill>
                <a:latin typeface="Roboto Condensed Bold"/>
                <a:ea typeface="Roboto Condensed Bold"/>
                <a:cs typeface="Roboto Condensed Bold"/>
                <a:sym typeface="Roboto Condensed Bold"/>
              </a:rPr>
              <a:t>ПКП</a:t>
            </a:r>
            <a:r>
              <a:rPr lang="en-US" sz="7200" b="1" dirty="0">
                <a:solidFill>
                  <a:srgbClr val="FFFFFF"/>
                </a:solidFill>
                <a:latin typeface="Roboto Condensed Bold"/>
                <a:ea typeface="Roboto Condensed Bold"/>
                <a:cs typeface="Roboto Condensed Bold"/>
                <a:sym typeface="Roboto Condensed Bold"/>
              </a:rPr>
              <a:t> </a:t>
            </a:r>
          </a:p>
        </p:txBody>
      </p:sp>
      <p:grpSp>
        <p:nvGrpSpPr>
          <p:cNvPr id="3" name="Group 3"/>
          <p:cNvGrpSpPr/>
          <p:nvPr/>
        </p:nvGrpSpPr>
        <p:grpSpPr>
          <a:xfrm>
            <a:off x="1028700" y="3691823"/>
            <a:ext cx="4085044" cy="4115914"/>
            <a:chOff x="0" y="0"/>
            <a:chExt cx="5446726" cy="5487885"/>
          </a:xfrm>
        </p:grpSpPr>
        <p:sp>
          <p:nvSpPr>
            <p:cNvPr id="4" name="Freeform 4"/>
            <p:cNvSpPr/>
            <p:nvPr/>
          </p:nvSpPr>
          <p:spPr>
            <a:xfrm rot="-10800000">
              <a:off x="0" y="0"/>
              <a:ext cx="5446726" cy="5487885"/>
            </a:xfrm>
            <a:custGeom>
              <a:avLst/>
              <a:gdLst/>
              <a:ahLst/>
              <a:cxnLst/>
              <a:rect l="l" t="t" r="r" b="b"/>
              <a:pathLst>
                <a:path w="5446726" h="5487885">
                  <a:moveTo>
                    <a:pt x="0" y="0"/>
                  </a:moveTo>
                  <a:lnTo>
                    <a:pt x="5446726" y="0"/>
                  </a:lnTo>
                  <a:lnTo>
                    <a:pt x="5446726" y="5487885"/>
                  </a:lnTo>
                  <a:lnTo>
                    <a:pt x="0" y="548788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TextBox 5"/>
            <p:cNvSpPr txBox="1"/>
            <p:nvPr/>
          </p:nvSpPr>
          <p:spPr>
            <a:xfrm>
              <a:off x="2158906" y="1890663"/>
              <a:ext cx="1727979" cy="720343"/>
            </a:xfrm>
            <a:prstGeom prst="rect">
              <a:avLst/>
            </a:prstGeom>
          </p:spPr>
          <p:txBody>
            <a:bodyPr lIns="0" tIns="0" rIns="0" bIns="0" rtlCol="0" anchor="t">
              <a:spAutoFit/>
            </a:bodyPr>
            <a:lstStyle/>
            <a:p>
              <a:pPr algn="ctr">
                <a:lnSpc>
                  <a:spcPts val="4242"/>
                </a:lnSpc>
              </a:pPr>
              <a:r>
                <a:rPr lang="en-US" sz="3030">
                  <a:solidFill>
                    <a:srgbClr val="A93291"/>
                  </a:solidFill>
                  <a:latin typeface="Aloja"/>
                  <a:ea typeface="Aloja"/>
                  <a:cs typeface="Aloja"/>
                  <a:sym typeface="Aloja"/>
                </a:rPr>
                <a:t>C</a:t>
              </a:r>
            </a:p>
          </p:txBody>
        </p:sp>
      </p:gr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68874" y="738632"/>
            <a:ext cx="12950252" cy="679673"/>
          </a:xfrm>
          <a:prstGeom prst="rect">
            <a:avLst/>
          </a:prstGeom>
        </p:spPr>
        <p:txBody>
          <a:bodyPr lIns="0" tIns="0" rIns="0" bIns="0" rtlCol="0" anchor="t">
            <a:spAutoFit/>
          </a:bodyPr>
          <a:lstStyle/>
          <a:p>
            <a:pPr algn="l">
              <a:lnSpc>
                <a:spcPts val="5152"/>
              </a:lnSpc>
            </a:pPr>
            <a:r>
              <a:rPr lang="en-US" sz="5600" b="1" dirty="0" err="1">
                <a:solidFill>
                  <a:srgbClr val="A93291"/>
                </a:solidFill>
                <a:latin typeface="Roboto Condensed Bold"/>
                <a:ea typeface="Roboto Condensed Bold"/>
                <a:cs typeface="Roboto Condensed Bold"/>
                <a:sym typeface="Roboto Condensed Bold"/>
              </a:rPr>
              <a:t>Затримки</a:t>
            </a:r>
            <a:r>
              <a:rPr lang="en-US" sz="5600" b="1" dirty="0">
                <a:solidFill>
                  <a:srgbClr val="A93291"/>
                </a:solidFill>
                <a:latin typeface="Roboto Condensed Bold"/>
                <a:ea typeface="Roboto Condensed Bold"/>
                <a:cs typeface="Roboto Condensed Bold"/>
                <a:sym typeface="Roboto Condensed Bold"/>
              </a:rPr>
              <a:t> </a:t>
            </a:r>
            <a:r>
              <a:rPr lang="en-US" sz="5600" b="1" dirty="0" err="1">
                <a:solidFill>
                  <a:srgbClr val="A93291"/>
                </a:solidFill>
                <a:latin typeface="Roboto Condensed Bold"/>
                <a:ea typeface="Roboto Condensed Bold"/>
                <a:cs typeface="Roboto Condensed Bold"/>
                <a:sym typeface="Roboto Condensed Bold"/>
              </a:rPr>
              <a:t>ін'єкцій</a:t>
            </a:r>
            <a:r>
              <a:rPr lang="en-US" sz="5600" b="1" dirty="0">
                <a:solidFill>
                  <a:srgbClr val="A93291"/>
                </a:solidFill>
                <a:latin typeface="Roboto Condensed Bold"/>
                <a:ea typeface="Roboto Condensed Bold"/>
                <a:cs typeface="Roboto Condensed Bold"/>
                <a:sym typeface="Roboto Condensed Bold"/>
              </a:rPr>
              <a:t> CAB-LA </a:t>
            </a:r>
            <a:r>
              <a:rPr lang="en-US" sz="5600" b="1" dirty="0" err="1">
                <a:solidFill>
                  <a:srgbClr val="A93291"/>
                </a:solidFill>
                <a:latin typeface="Roboto Condensed Bold"/>
                <a:ea typeface="Roboto Condensed Bold"/>
                <a:cs typeface="Roboto Condensed Bold"/>
                <a:sym typeface="Roboto Condensed Bold"/>
              </a:rPr>
              <a:t>та</a:t>
            </a:r>
            <a:r>
              <a:rPr lang="en-US" sz="5600" b="1" dirty="0">
                <a:solidFill>
                  <a:srgbClr val="A93291"/>
                </a:solidFill>
                <a:latin typeface="Roboto Condensed Bold"/>
                <a:ea typeface="Roboto Condensed Bold"/>
                <a:cs typeface="Roboto Condensed Bold"/>
                <a:sym typeface="Roboto Condensed Bold"/>
              </a:rPr>
              <a:t> </a:t>
            </a:r>
            <a:r>
              <a:rPr lang="en-US" sz="5600" b="1" dirty="0" err="1">
                <a:solidFill>
                  <a:srgbClr val="A93291"/>
                </a:solidFill>
                <a:latin typeface="Roboto Condensed Bold"/>
                <a:ea typeface="Roboto Condensed Bold"/>
                <a:cs typeface="Roboto Condensed Bold"/>
                <a:sym typeface="Roboto Condensed Bold"/>
              </a:rPr>
              <a:t>оцінка</a:t>
            </a:r>
            <a:r>
              <a:rPr lang="en-US" sz="5600" b="1" dirty="0">
                <a:solidFill>
                  <a:srgbClr val="A93291"/>
                </a:solidFill>
                <a:latin typeface="Roboto Condensed Bold"/>
                <a:ea typeface="Roboto Condensed Bold"/>
                <a:cs typeface="Roboto Condensed Bold"/>
                <a:sym typeface="Roboto Condensed Bold"/>
              </a:rPr>
              <a:t> </a:t>
            </a:r>
            <a:r>
              <a:rPr lang="uk-UA" sz="5600" b="1" dirty="0">
                <a:solidFill>
                  <a:srgbClr val="A93291"/>
                </a:solidFill>
                <a:latin typeface="Roboto Condensed Bold"/>
                <a:ea typeface="Roboto Condensed Bold"/>
                <a:cs typeface="Roboto Condensed Bold"/>
                <a:sym typeface="Roboto Condensed Bold"/>
              </a:rPr>
              <a:t>ПКП</a:t>
            </a:r>
            <a:r>
              <a:rPr lang="en-US" sz="5600" b="1" dirty="0">
                <a:solidFill>
                  <a:srgbClr val="A93291"/>
                </a:solidFill>
                <a:latin typeface="Roboto Condensed Bold"/>
                <a:ea typeface="Roboto Condensed Bold"/>
                <a:cs typeface="Roboto Condensed Bold"/>
                <a:sym typeface="Roboto Condensed Bold"/>
              </a:rPr>
              <a:t> </a:t>
            </a:r>
          </a:p>
        </p:txBody>
      </p:sp>
      <p:sp>
        <p:nvSpPr>
          <p:cNvPr id="3" name="TextBox 3"/>
          <p:cNvSpPr txBox="1"/>
          <p:nvPr/>
        </p:nvSpPr>
        <p:spPr>
          <a:xfrm>
            <a:off x="1035030" y="2775401"/>
            <a:ext cx="16490970" cy="7232749"/>
          </a:xfrm>
          <a:prstGeom prst="rect">
            <a:avLst/>
          </a:prstGeom>
        </p:spPr>
        <p:txBody>
          <a:bodyPr wrap="square" lIns="0" tIns="0" rIns="0" bIns="0" rtlCol="0" anchor="t">
            <a:spAutoFit/>
          </a:bodyPr>
          <a:lstStyle/>
          <a:p>
            <a:pPr algn="just">
              <a:spcAft>
                <a:spcPts val="1200"/>
              </a:spcAft>
            </a:pPr>
            <a:r>
              <a:rPr lang="en-US" sz="2800" dirty="0">
                <a:solidFill>
                  <a:srgbClr val="000000"/>
                </a:solidFill>
                <a:latin typeface="Arial" panose="020B0604020202020204" pitchFamily="34" charset="0"/>
                <a:ea typeface="Open Sans"/>
                <a:cs typeface="Arial" panose="020B0604020202020204" pitchFamily="34" charset="0"/>
                <a:sym typeface="Open Sans"/>
              </a:rPr>
              <a:t>У </a:t>
            </a:r>
            <a:r>
              <a:rPr lang="en-US" sz="2800" dirty="0" err="1">
                <a:solidFill>
                  <a:srgbClr val="000000"/>
                </a:solidFill>
                <a:latin typeface="Arial" panose="020B0604020202020204" pitchFamily="34" charset="0"/>
                <a:ea typeface="Open Sans"/>
                <a:cs typeface="Arial" panose="020B0604020202020204" pitchFamily="34" charset="0"/>
                <a:sym typeface="Open Sans"/>
              </a:rPr>
              <a:t>випадку</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клієнта</a:t>
            </a:r>
            <a:r>
              <a:rPr lang="en-US" sz="2800" dirty="0">
                <a:solidFill>
                  <a:srgbClr val="000000"/>
                </a:solidFill>
                <a:latin typeface="Arial" panose="020B0604020202020204" pitchFamily="34" charset="0"/>
                <a:ea typeface="Open Sans"/>
                <a:cs typeface="Arial" panose="020B0604020202020204" pitchFamily="34" charset="0"/>
                <a:sym typeface="Open Sans"/>
              </a:rPr>
              <a:t> CAB-LA, </a:t>
            </a:r>
            <a:r>
              <a:rPr lang="en-US" sz="2800" dirty="0" err="1">
                <a:solidFill>
                  <a:srgbClr val="000000"/>
                </a:solidFill>
                <a:latin typeface="Arial" panose="020B0604020202020204" pitchFamily="34" charset="0"/>
                <a:ea typeface="Open Sans"/>
                <a:cs typeface="Arial" panose="020B0604020202020204" pitchFamily="34" charset="0"/>
                <a:sym typeface="Open Sans"/>
              </a:rPr>
              <a:t>який</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повернувся</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із</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запізненням</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якщо</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ви</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виявили</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можливий</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випадок</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експозиції</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високого</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ризику</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протягом</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останніх</a:t>
            </a:r>
            <a:r>
              <a:rPr lang="en-US" sz="2800" dirty="0">
                <a:solidFill>
                  <a:srgbClr val="000000"/>
                </a:solidFill>
                <a:latin typeface="Arial" panose="020B0604020202020204" pitchFamily="34" charset="0"/>
                <a:ea typeface="Open Sans"/>
                <a:cs typeface="Arial" panose="020B0604020202020204" pitchFamily="34" charset="0"/>
                <a:sym typeface="Open Sans"/>
              </a:rPr>
              <a:t> 72 </a:t>
            </a:r>
            <a:r>
              <a:rPr lang="en-US" sz="2800" dirty="0" err="1">
                <a:solidFill>
                  <a:srgbClr val="000000"/>
                </a:solidFill>
                <a:latin typeface="Arial" panose="020B0604020202020204" pitchFamily="34" charset="0"/>
                <a:ea typeface="Open Sans"/>
                <a:cs typeface="Arial" panose="020B0604020202020204" pitchFamily="34" charset="0"/>
                <a:sym typeface="Open Sans"/>
              </a:rPr>
              <a:t>годин</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наступним</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кроком</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оцініть</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чи</a:t>
            </a:r>
            <a:r>
              <a:rPr lang="en-US" sz="2800" dirty="0">
                <a:solidFill>
                  <a:srgbClr val="000000"/>
                </a:solidFill>
                <a:latin typeface="Arial" panose="020B0604020202020204" pitchFamily="34" charset="0"/>
                <a:ea typeface="Open Sans"/>
                <a:cs typeface="Arial" panose="020B0604020202020204" pitchFamily="34" charset="0"/>
                <a:sym typeface="Open Sans"/>
              </a:rPr>
              <a:t> є </a:t>
            </a:r>
            <a:r>
              <a:rPr lang="en-US" sz="2800" dirty="0" err="1">
                <a:solidFill>
                  <a:srgbClr val="000000"/>
                </a:solidFill>
                <a:latin typeface="Arial" panose="020B0604020202020204" pitchFamily="34" charset="0"/>
                <a:ea typeface="Open Sans"/>
                <a:cs typeface="Arial" panose="020B0604020202020204" pitchFamily="34" charset="0"/>
                <a:sym typeface="Open Sans"/>
              </a:rPr>
              <a:t>затримка</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відхилення</a:t>
            </a:r>
            <a:r>
              <a:rPr lang="en-US" sz="2800" dirty="0">
                <a:solidFill>
                  <a:srgbClr val="000000"/>
                </a:solidFill>
                <a:latin typeface="Arial" panose="020B0604020202020204" pitchFamily="34" charset="0"/>
                <a:ea typeface="Open Sans"/>
                <a:cs typeface="Arial" panose="020B0604020202020204" pitchFamily="34" charset="0"/>
                <a:sym typeface="Open Sans"/>
              </a:rPr>
              <a:t> у </a:t>
            </a:r>
            <a:r>
              <a:rPr lang="en-US" sz="2800" dirty="0" err="1">
                <a:solidFill>
                  <a:srgbClr val="000000"/>
                </a:solidFill>
                <a:latin typeface="Arial" panose="020B0604020202020204" pitchFamily="34" charset="0"/>
                <a:ea typeface="Open Sans"/>
                <a:cs typeface="Arial" panose="020B0604020202020204" pitchFamily="34" charset="0"/>
                <a:sym typeface="Open Sans"/>
              </a:rPr>
              <a:t>використанні</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значною</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що</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залежить</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від</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тривалості</a:t>
            </a:r>
            <a:r>
              <a:rPr lang="en-US" sz="2800" dirty="0">
                <a:solidFill>
                  <a:srgbClr val="000000"/>
                </a:solidFill>
                <a:latin typeface="Arial" panose="020B0604020202020204" pitchFamily="34" charset="0"/>
                <a:ea typeface="Open Sans"/>
                <a:cs typeface="Arial" panose="020B0604020202020204" pitchFamily="34" charset="0"/>
                <a:sym typeface="Open Sans"/>
              </a:rPr>
              <a:t> з </a:t>
            </a:r>
            <a:r>
              <a:rPr lang="en-US" sz="2800" dirty="0" err="1">
                <a:solidFill>
                  <a:srgbClr val="000000"/>
                </a:solidFill>
                <a:latin typeface="Arial" panose="020B0604020202020204" pitchFamily="34" charset="0"/>
                <a:ea typeface="Open Sans"/>
                <a:cs typeface="Arial" panose="020B0604020202020204" pitchFamily="34" charset="0"/>
                <a:sym typeface="Open Sans"/>
              </a:rPr>
              <a:t>моменту</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останнього</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ін'єкційного</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введення</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та</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типу</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останнього</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ін'єкційного</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введення</a:t>
            </a:r>
            <a:r>
              <a:rPr lang="en-US" sz="2800" dirty="0">
                <a:solidFill>
                  <a:srgbClr val="000000"/>
                </a:solidFill>
                <a:latin typeface="Arial" panose="020B0604020202020204" pitchFamily="34" charset="0"/>
                <a:ea typeface="Open Sans"/>
                <a:cs typeface="Arial" panose="020B0604020202020204" pitchFamily="34" charset="0"/>
                <a:sym typeface="Open Sans"/>
              </a:rPr>
              <a:t> CAB-LA, </a:t>
            </a:r>
            <a:r>
              <a:rPr lang="en-US" sz="2800" dirty="0" err="1">
                <a:solidFill>
                  <a:srgbClr val="000000"/>
                </a:solidFill>
                <a:latin typeface="Arial" panose="020B0604020202020204" pitchFamily="34" charset="0"/>
                <a:ea typeface="Open Sans"/>
                <a:cs typeface="Arial" panose="020B0604020202020204" pitchFamily="34" charset="0"/>
                <a:sym typeface="Open Sans"/>
              </a:rPr>
              <a:t>як</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зазначено</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нижче</a:t>
            </a:r>
            <a:r>
              <a:rPr lang="en-US" sz="2800" dirty="0">
                <a:solidFill>
                  <a:srgbClr val="000000"/>
                </a:solidFill>
                <a:latin typeface="Arial" panose="020B0604020202020204" pitchFamily="34" charset="0"/>
                <a:ea typeface="Open Sans"/>
                <a:cs typeface="Arial" panose="020B0604020202020204" pitchFamily="34" charset="0"/>
                <a:sym typeface="Open Sans"/>
              </a:rPr>
              <a:t>:</a:t>
            </a:r>
          </a:p>
          <a:p>
            <a:pPr marL="675005" lvl="1" indent="-337185" algn="just">
              <a:spcAft>
                <a:spcPts val="1200"/>
              </a:spcAft>
              <a:buFont typeface="Arial"/>
              <a:buChar char="•"/>
            </a:pPr>
            <a:r>
              <a:rPr lang="en-US" sz="2800" dirty="0" err="1">
                <a:solidFill>
                  <a:srgbClr val="000000"/>
                </a:solidFill>
                <a:latin typeface="Arial"/>
                <a:ea typeface="Open Sans"/>
                <a:cs typeface="Arial"/>
                <a:sym typeface="Open Sans"/>
              </a:rPr>
              <a:t>Для</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клієнтів</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які</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запізнилися</a:t>
            </a:r>
            <a:r>
              <a:rPr lang="en-US" sz="2800" dirty="0">
                <a:solidFill>
                  <a:srgbClr val="000000"/>
                </a:solidFill>
                <a:latin typeface="Arial"/>
                <a:ea typeface="Open Sans"/>
                <a:cs typeface="Arial"/>
                <a:sym typeface="Open Sans"/>
              </a:rPr>
              <a:t> з </a:t>
            </a:r>
            <a:r>
              <a:rPr lang="en-US" sz="2800" dirty="0" err="1">
                <a:solidFill>
                  <a:srgbClr val="000000"/>
                </a:solidFill>
                <a:latin typeface="Arial"/>
                <a:ea typeface="Open Sans"/>
                <a:cs typeface="Arial"/>
                <a:sym typeface="Open Sans"/>
              </a:rPr>
              <a:t>поверненням</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для</a:t>
            </a:r>
            <a:r>
              <a:rPr lang="en-US" sz="2800" dirty="0">
                <a:solidFill>
                  <a:srgbClr val="000000"/>
                </a:solidFill>
                <a:latin typeface="Arial"/>
                <a:ea typeface="Open Sans"/>
                <a:cs typeface="Arial"/>
                <a:sym typeface="Open Sans"/>
              </a:rPr>
              <a:t> ПОЧАТКОВОЇ ІН'ЄКЦІЇ 2, </a:t>
            </a:r>
            <a:r>
              <a:rPr lang="en-US" sz="2800" dirty="0" err="1">
                <a:solidFill>
                  <a:srgbClr val="000000"/>
                </a:solidFill>
                <a:latin typeface="Arial"/>
                <a:ea typeface="Open Sans"/>
                <a:cs typeface="Arial"/>
                <a:sym typeface="Open Sans Bold"/>
              </a:rPr>
              <a:t>якщо</a:t>
            </a:r>
            <a:r>
              <a:rPr lang="en-US" sz="2800" dirty="0">
                <a:solidFill>
                  <a:srgbClr val="000000"/>
                </a:solidFill>
                <a:latin typeface="Arial"/>
                <a:ea typeface="Open Sans"/>
                <a:cs typeface="Arial"/>
                <a:sym typeface="Open Sans Bold"/>
              </a:rPr>
              <a:t> з </a:t>
            </a:r>
            <a:r>
              <a:rPr lang="en-US" sz="2800" dirty="0" err="1">
                <a:solidFill>
                  <a:srgbClr val="000000"/>
                </a:solidFill>
                <a:latin typeface="Arial"/>
                <a:ea typeface="Open Sans"/>
                <a:cs typeface="Arial"/>
                <a:sym typeface="Open Sans Bold"/>
              </a:rPr>
              <a:t>моменту</a:t>
            </a:r>
            <a:r>
              <a:rPr lang="en-US" sz="2800" dirty="0">
                <a:solidFill>
                  <a:srgbClr val="000000"/>
                </a:solidFill>
                <a:latin typeface="Arial"/>
                <a:ea typeface="Open Sans"/>
                <a:cs typeface="Arial"/>
                <a:sym typeface="Open Sans Bold"/>
              </a:rPr>
              <a:t> ПОЧАТКОВОЇ ІН'ЄКЦІЇ 1 </a:t>
            </a:r>
            <a:r>
              <a:rPr lang="en-US" sz="2800" dirty="0" err="1">
                <a:solidFill>
                  <a:srgbClr val="000000"/>
                </a:solidFill>
                <a:latin typeface="Arial"/>
                <a:ea typeface="Open Sans"/>
                <a:cs typeface="Arial"/>
                <a:sym typeface="Open Sans Bold"/>
              </a:rPr>
              <a:t>минуло</a:t>
            </a:r>
            <a:r>
              <a:rPr lang="en-US" sz="2800" dirty="0">
                <a:solidFill>
                  <a:srgbClr val="000000"/>
                </a:solidFill>
                <a:latin typeface="Arial"/>
                <a:ea typeface="Open Sans"/>
                <a:cs typeface="Arial"/>
                <a:sym typeface="Open Sans Bold"/>
              </a:rPr>
              <a:t> </a:t>
            </a:r>
            <a:r>
              <a:rPr lang="en-US" sz="2800" dirty="0" err="1">
                <a:solidFill>
                  <a:srgbClr val="000000"/>
                </a:solidFill>
                <a:latin typeface="Arial"/>
                <a:ea typeface="Open Sans"/>
                <a:cs typeface="Arial"/>
                <a:sym typeface="Open Sans Bold"/>
              </a:rPr>
              <a:t>більше</a:t>
            </a:r>
            <a:r>
              <a:rPr lang="en-US" sz="2800" dirty="0">
                <a:solidFill>
                  <a:srgbClr val="000000"/>
                </a:solidFill>
                <a:latin typeface="Arial"/>
                <a:ea typeface="Open Sans"/>
                <a:cs typeface="Arial"/>
                <a:sym typeface="Open Sans Bold"/>
              </a:rPr>
              <a:t> 8 </a:t>
            </a:r>
            <a:r>
              <a:rPr lang="en-US" sz="2800" dirty="0" err="1">
                <a:solidFill>
                  <a:srgbClr val="000000"/>
                </a:solidFill>
                <a:latin typeface="Arial"/>
                <a:ea typeface="Open Sans"/>
                <a:cs typeface="Arial"/>
                <a:sym typeface="Open Sans Bold"/>
              </a:rPr>
              <a:t>тижнів</a:t>
            </a:r>
            <a:r>
              <a:rPr lang="en-US" sz="2800" dirty="0">
                <a:solidFill>
                  <a:srgbClr val="000000"/>
                </a:solidFill>
                <a:latin typeface="Arial"/>
                <a:ea typeface="Open Sans"/>
                <a:cs typeface="Arial"/>
                <a:sym typeface="Open Sans Bold"/>
              </a:rPr>
              <a:t>, </a:t>
            </a:r>
            <a:r>
              <a:rPr lang="en-US" sz="2800" dirty="0" err="1">
                <a:solidFill>
                  <a:srgbClr val="000000"/>
                </a:solidFill>
                <a:latin typeface="Arial"/>
                <a:ea typeface="Open Sans"/>
                <a:cs typeface="Arial"/>
                <a:sym typeface="Open Sans Bold"/>
              </a:rPr>
              <a:t>відхилення</a:t>
            </a:r>
            <a:r>
              <a:rPr lang="en-US" sz="2800" dirty="0">
                <a:solidFill>
                  <a:srgbClr val="000000"/>
                </a:solidFill>
                <a:latin typeface="Arial"/>
                <a:ea typeface="Open Sans"/>
                <a:cs typeface="Arial"/>
                <a:sym typeface="Open Sans Bold"/>
              </a:rPr>
              <a:t> є </a:t>
            </a:r>
            <a:r>
              <a:rPr lang="en-US" sz="2800" dirty="0" err="1">
                <a:solidFill>
                  <a:srgbClr val="000000"/>
                </a:solidFill>
                <a:latin typeface="Arial"/>
                <a:ea typeface="Open Sans"/>
                <a:cs typeface="Arial"/>
                <a:sym typeface="Open Sans Bold"/>
              </a:rPr>
              <a:t>значним</a:t>
            </a:r>
            <a:r>
              <a:rPr lang="en-US" sz="2800" dirty="0">
                <a:solidFill>
                  <a:srgbClr val="000000"/>
                </a:solidFill>
                <a:latin typeface="Arial"/>
                <a:ea typeface="Open Sans"/>
                <a:cs typeface="Arial"/>
                <a:sym typeface="Open Sans Bold"/>
              </a:rPr>
              <a:t> </a:t>
            </a:r>
            <a:r>
              <a:rPr lang="en-US" sz="2800" dirty="0">
                <a:solidFill>
                  <a:srgbClr val="000000"/>
                </a:solidFill>
                <a:latin typeface="Arial"/>
                <a:ea typeface="Open Sans"/>
                <a:cs typeface="Arial"/>
                <a:sym typeface="Open Sans"/>
              </a:rPr>
              <a:t>(і </a:t>
            </a:r>
            <a:r>
              <a:rPr lang="en-US" sz="2800" dirty="0" err="1">
                <a:solidFill>
                  <a:srgbClr val="000000"/>
                </a:solidFill>
                <a:latin typeface="Arial"/>
                <a:ea typeface="Open Sans"/>
                <a:cs typeface="Arial"/>
                <a:sym typeface="Open Sans"/>
              </a:rPr>
              <a:t>може</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бути</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значним</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якщо</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минуло</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більше</a:t>
            </a:r>
            <a:r>
              <a:rPr lang="en-US" sz="2800" dirty="0">
                <a:solidFill>
                  <a:srgbClr val="000000"/>
                </a:solidFill>
                <a:latin typeface="Arial"/>
                <a:ea typeface="Open Sans"/>
                <a:cs typeface="Arial"/>
                <a:sym typeface="Open Sans"/>
              </a:rPr>
              <a:t> 5 </a:t>
            </a:r>
            <a:r>
              <a:rPr lang="en-US" sz="2800" dirty="0" err="1">
                <a:solidFill>
                  <a:srgbClr val="000000"/>
                </a:solidFill>
                <a:latin typeface="Arial"/>
                <a:ea typeface="Open Sans"/>
                <a:cs typeface="Arial"/>
                <a:sym typeface="Open Sans"/>
              </a:rPr>
              <a:t>тижнів</a:t>
            </a:r>
            <a:r>
              <a:rPr lang="en-US" sz="2800" dirty="0">
                <a:solidFill>
                  <a:srgbClr val="000000"/>
                </a:solidFill>
                <a:latin typeface="Arial"/>
                <a:ea typeface="Open Sans"/>
                <a:cs typeface="Arial"/>
                <a:sym typeface="Open Sans"/>
              </a:rPr>
              <a:t>). </a:t>
            </a:r>
            <a:endParaRPr lang="en-US" sz="2800" dirty="0">
              <a:solidFill>
                <a:srgbClr val="000000"/>
              </a:solidFill>
              <a:latin typeface="Arial"/>
              <a:ea typeface="Open Sans"/>
              <a:cs typeface="Arial"/>
            </a:endParaRPr>
          </a:p>
          <a:p>
            <a:pPr marL="1350645" lvl="2" indent="-450215" algn="just">
              <a:spcAft>
                <a:spcPts val="1200"/>
              </a:spcAft>
              <a:buFont typeface="Arial"/>
              <a:buChar char="⚬"/>
            </a:pPr>
            <a:r>
              <a:rPr lang="en-US" sz="2800" dirty="0" err="1">
                <a:solidFill>
                  <a:srgbClr val="000000"/>
                </a:solidFill>
                <a:latin typeface="Arial"/>
                <a:ea typeface="Open Sans"/>
                <a:cs typeface="Arial"/>
                <a:sym typeface="Open Sans"/>
              </a:rPr>
              <a:t>Коли</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значна</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затримка</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збігається</a:t>
            </a:r>
            <a:r>
              <a:rPr lang="en-US" sz="2800" dirty="0">
                <a:solidFill>
                  <a:srgbClr val="000000"/>
                </a:solidFill>
                <a:latin typeface="Arial"/>
                <a:ea typeface="Open Sans"/>
                <a:cs typeface="Arial"/>
                <a:sym typeface="Open Sans"/>
              </a:rPr>
              <a:t> з </a:t>
            </a:r>
            <a:r>
              <a:rPr lang="en-US" sz="2800" dirty="0" err="1">
                <a:solidFill>
                  <a:srgbClr val="000000"/>
                </a:solidFill>
                <a:latin typeface="Arial"/>
                <a:ea typeface="Open Sans"/>
                <a:cs typeface="Arial"/>
                <a:sym typeface="Open Sans"/>
              </a:rPr>
              <a:t>високим</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ризиком</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зараження</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може</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бути</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виправданим</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початок</a:t>
            </a:r>
            <a:r>
              <a:rPr lang="en-US" sz="2800" dirty="0">
                <a:solidFill>
                  <a:srgbClr val="000000"/>
                </a:solidFill>
                <a:latin typeface="Arial"/>
                <a:ea typeface="Open Sans"/>
                <a:cs typeface="Arial"/>
                <a:sym typeface="Open Sans"/>
              </a:rPr>
              <a:t> ПКП. </a:t>
            </a:r>
            <a:r>
              <a:rPr lang="en-US" sz="2800" dirty="0" err="1">
                <a:solidFill>
                  <a:srgbClr val="000000"/>
                </a:solidFill>
                <a:latin typeface="Arial"/>
                <a:ea typeface="Open Sans"/>
                <a:cs typeface="Arial"/>
                <a:sym typeface="Open Sans"/>
              </a:rPr>
              <a:t>Чим</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довша</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затримка</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тим</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значніше</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відхилення</a:t>
            </a:r>
            <a:r>
              <a:rPr lang="en-US" sz="2800" dirty="0">
                <a:solidFill>
                  <a:srgbClr val="000000"/>
                </a:solidFill>
                <a:latin typeface="Arial"/>
                <a:ea typeface="Open Sans"/>
                <a:cs typeface="Arial"/>
                <a:sym typeface="Open Sans"/>
              </a:rPr>
              <a:t> у </a:t>
            </a:r>
            <a:r>
              <a:rPr lang="en-US" sz="2800" dirty="0" err="1">
                <a:solidFill>
                  <a:srgbClr val="000000"/>
                </a:solidFill>
                <a:latin typeface="Arial"/>
                <a:ea typeface="Open Sans"/>
                <a:cs typeface="Arial"/>
                <a:sym typeface="Open Sans"/>
              </a:rPr>
              <a:t>використанні</a:t>
            </a:r>
            <a:r>
              <a:rPr lang="en-US" sz="2800" dirty="0">
                <a:solidFill>
                  <a:srgbClr val="000000"/>
                </a:solidFill>
                <a:latin typeface="Arial"/>
                <a:ea typeface="Open Sans"/>
                <a:cs typeface="Arial"/>
                <a:sym typeface="Open Sans"/>
              </a:rPr>
              <a:t>.</a:t>
            </a:r>
            <a:endParaRPr lang="en-US" sz="2800" dirty="0">
              <a:solidFill>
                <a:srgbClr val="000000"/>
              </a:solidFill>
              <a:latin typeface="Arial"/>
              <a:ea typeface="Open Sans"/>
              <a:cs typeface="Arial"/>
            </a:endParaRPr>
          </a:p>
          <a:p>
            <a:pPr marL="675005" lvl="1" indent="-337185" algn="just">
              <a:spcAft>
                <a:spcPts val="1200"/>
              </a:spcAft>
              <a:buFont typeface="Arial"/>
              <a:buChar char="•"/>
            </a:pPr>
            <a:r>
              <a:rPr lang="en-US" sz="2800" dirty="0" err="1">
                <a:solidFill>
                  <a:srgbClr val="000000"/>
                </a:solidFill>
                <a:latin typeface="Arial" panose="020B0604020202020204" pitchFamily="34" charset="0"/>
                <a:ea typeface="Open Sans"/>
                <a:cs typeface="Arial" panose="020B0604020202020204" pitchFamily="34" charset="0"/>
                <a:sym typeface="Open Sans"/>
              </a:rPr>
              <a:t>Для</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клієнтів</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які</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запізнилися</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на</a:t>
            </a:r>
            <a:r>
              <a:rPr lang="en-US" sz="2800" dirty="0">
                <a:solidFill>
                  <a:srgbClr val="000000"/>
                </a:solidFill>
                <a:latin typeface="Arial" panose="020B0604020202020204" pitchFamily="34" charset="0"/>
                <a:ea typeface="Open Sans"/>
                <a:cs typeface="Arial" panose="020B0604020202020204" pitchFamily="34" charset="0"/>
                <a:sym typeface="Open Sans"/>
              </a:rPr>
              <a:t> ПОВТОРНУ ІН'ЄКЦІЮ, </a:t>
            </a:r>
            <a:r>
              <a:rPr lang="en-US" sz="2800" dirty="0" err="1">
                <a:solidFill>
                  <a:srgbClr val="000000"/>
                </a:solidFill>
                <a:latin typeface="Arial" panose="020B0604020202020204" pitchFamily="34" charset="0"/>
                <a:ea typeface="Open Sans"/>
                <a:cs typeface="Arial" panose="020B0604020202020204" pitchFamily="34" charset="0"/>
                <a:sym typeface="Open Sans Bold"/>
              </a:rPr>
              <a:t>якщо</a:t>
            </a:r>
            <a:r>
              <a:rPr lang="en-US" sz="2800" dirty="0">
                <a:solidFill>
                  <a:srgbClr val="000000"/>
                </a:solidFill>
                <a:latin typeface="Arial" panose="020B0604020202020204" pitchFamily="34" charset="0"/>
                <a:ea typeface="Open Sans"/>
                <a:cs typeface="Arial" panose="020B0604020202020204" pitchFamily="34" charset="0"/>
                <a:sym typeface="Open Sans Bold"/>
              </a:rPr>
              <a:t> з </a:t>
            </a:r>
            <a:r>
              <a:rPr lang="en-US" sz="2800" dirty="0" err="1">
                <a:solidFill>
                  <a:srgbClr val="000000"/>
                </a:solidFill>
                <a:latin typeface="Arial" panose="020B0604020202020204" pitchFamily="34" charset="0"/>
                <a:ea typeface="Open Sans"/>
                <a:cs typeface="Arial" panose="020B0604020202020204" pitchFamily="34" charset="0"/>
                <a:sym typeface="Open Sans Bold"/>
              </a:rPr>
              <a:t>моменту</a:t>
            </a:r>
            <a:r>
              <a:rPr lang="en-US" sz="2800" dirty="0">
                <a:solidFill>
                  <a:srgbClr val="000000"/>
                </a:solidFill>
                <a:latin typeface="Arial" panose="020B0604020202020204" pitchFamily="34" charset="0"/>
                <a:ea typeface="Open Sans"/>
                <a:cs typeface="Arial" panose="020B0604020202020204" pitchFamily="34" charset="0"/>
                <a:sym typeface="Open Sans Bold"/>
              </a:rPr>
              <a:t> </a:t>
            </a:r>
            <a:r>
              <a:rPr lang="en-US" sz="2800" dirty="0" err="1">
                <a:solidFill>
                  <a:srgbClr val="000000"/>
                </a:solidFill>
                <a:latin typeface="Arial" panose="020B0604020202020204" pitchFamily="34" charset="0"/>
                <a:ea typeface="Open Sans"/>
                <a:cs typeface="Arial" panose="020B0604020202020204" pitchFamily="34" charset="0"/>
                <a:sym typeface="Open Sans Bold"/>
              </a:rPr>
              <a:t>попередньої</a:t>
            </a:r>
            <a:r>
              <a:rPr lang="en-US" sz="2800" dirty="0">
                <a:solidFill>
                  <a:srgbClr val="000000"/>
                </a:solidFill>
                <a:latin typeface="Arial" panose="020B0604020202020204" pitchFamily="34" charset="0"/>
                <a:ea typeface="Open Sans"/>
                <a:cs typeface="Arial" panose="020B0604020202020204" pitchFamily="34" charset="0"/>
                <a:sym typeface="Open Sans Bold"/>
              </a:rPr>
              <a:t> </a:t>
            </a:r>
            <a:r>
              <a:rPr lang="en-US" sz="2800" dirty="0" err="1">
                <a:solidFill>
                  <a:srgbClr val="000000"/>
                </a:solidFill>
                <a:latin typeface="Arial" panose="020B0604020202020204" pitchFamily="34" charset="0"/>
                <a:ea typeface="Open Sans"/>
                <a:cs typeface="Arial" panose="020B0604020202020204" pitchFamily="34" charset="0"/>
                <a:sym typeface="Open Sans Bold"/>
              </a:rPr>
              <a:t>ін'єкції</a:t>
            </a:r>
            <a:r>
              <a:rPr lang="en-US" sz="2800" dirty="0">
                <a:solidFill>
                  <a:srgbClr val="000000"/>
                </a:solidFill>
                <a:latin typeface="Arial" panose="020B0604020202020204" pitchFamily="34" charset="0"/>
                <a:ea typeface="Open Sans"/>
                <a:cs typeface="Arial" panose="020B0604020202020204" pitchFamily="34" charset="0"/>
                <a:sym typeface="Open Sans Bold"/>
              </a:rPr>
              <a:t> </a:t>
            </a:r>
            <a:r>
              <a:rPr lang="en-US" sz="2800" dirty="0" err="1">
                <a:solidFill>
                  <a:srgbClr val="000000"/>
                </a:solidFill>
                <a:latin typeface="Arial" panose="020B0604020202020204" pitchFamily="34" charset="0"/>
                <a:ea typeface="Open Sans"/>
                <a:cs typeface="Arial" panose="020B0604020202020204" pitchFamily="34" charset="0"/>
                <a:sym typeface="Open Sans Bold"/>
              </a:rPr>
              <a:t>минуло</a:t>
            </a:r>
            <a:r>
              <a:rPr lang="en-US" sz="2800" dirty="0">
                <a:solidFill>
                  <a:srgbClr val="000000"/>
                </a:solidFill>
                <a:latin typeface="Arial" panose="020B0604020202020204" pitchFamily="34" charset="0"/>
                <a:ea typeface="Open Sans"/>
                <a:cs typeface="Arial" panose="020B0604020202020204" pitchFamily="34" charset="0"/>
                <a:sym typeface="Open Sans Bold"/>
              </a:rPr>
              <a:t> </a:t>
            </a:r>
            <a:r>
              <a:rPr lang="en-US" sz="2800" dirty="0" err="1">
                <a:solidFill>
                  <a:srgbClr val="000000"/>
                </a:solidFill>
                <a:latin typeface="Arial" panose="020B0604020202020204" pitchFamily="34" charset="0"/>
                <a:ea typeface="Open Sans"/>
                <a:cs typeface="Arial" panose="020B0604020202020204" pitchFamily="34" charset="0"/>
                <a:sym typeface="Open Sans Bold"/>
              </a:rPr>
              <a:t>більше</a:t>
            </a:r>
            <a:r>
              <a:rPr lang="en-US" sz="2800" dirty="0">
                <a:solidFill>
                  <a:srgbClr val="000000"/>
                </a:solidFill>
                <a:latin typeface="Arial" panose="020B0604020202020204" pitchFamily="34" charset="0"/>
                <a:ea typeface="Open Sans"/>
                <a:cs typeface="Arial" panose="020B0604020202020204" pitchFamily="34" charset="0"/>
                <a:sym typeface="Open Sans Bold"/>
              </a:rPr>
              <a:t> 12 </a:t>
            </a:r>
            <a:r>
              <a:rPr lang="en-US" sz="2800" dirty="0" err="1">
                <a:solidFill>
                  <a:srgbClr val="000000"/>
                </a:solidFill>
                <a:latin typeface="Arial" panose="020B0604020202020204" pitchFamily="34" charset="0"/>
                <a:ea typeface="Open Sans"/>
                <a:cs typeface="Arial" panose="020B0604020202020204" pitchFamily="34" charset="0"/>
                <a:sym typeface="Open Sans Bold"/>
              </a:rPr>
              <a:t>тижнів</a:t>
            </a:r>
            <a:r>
              <a:rPr lang="en-US" sz="2800" dirty="0">
                <a:solidFill>
                  <a:srgbClr val="000000"/>
                </a:solidFill>
                <a:latin typeface="Arial" panose="020B0604020202020204" pitchFamily="34" charset="0"/>
                <a:ea typeface="Open Sans"/>
                <a:cs typeface="Arial" panose="020B0604020202020204" pitchFamily="34" charset="0"/>
                <a:sym typeface="Open Sans Bold"/>
              </a:rPr>
              <a:t>, </a:t>
            </a:r>
            <a:r>
              <a:rPr lang="en-US" sz="2800" dirty="0" err="1">
                <a:solidFill>
                  <a:srgbClr val="000000"/>
                </a:solidFill>
                <a:latin typeface="Arial" panose="020B0604020202020204" pitchFamily="34" charset="0"/>
                <a:ea typeface="Open Sans"/>
                <a:cs typeface="Arial" panose="020B0604020202020204" pitchFamily="34" charset="0"/>
                <a:sym typeface="Open Sans Bold"/>
              </a:rPr>
              <a:t>відхилення</a:t>
            </a:r>
            <a:r>
              <a:rPr lang="en-US" sz="2800" dirty="0">
                <a:solidFill>
                  <a:srgbClr val="000000"/>
                </a:solidFill>
                <a:latin typeface="Arial" panose="020B0604020202020204" pitchFamily="34" charset="0"/>
                <a:ea typeface="Open Sans"/>
                <a:cs typeface="Arial" panose="020B0604020202020204" pitchFamily="34" charset="0"/>
                <a:sym typeface="Open Sans Bold"/>
              </a:rPr>
              <a:t> є </a:t>
            </a:r>
            <a:r>
              <a:rPr lang="en-US" sz="2800" dirty="0" err="1">
                <a:solidFill>
                  <a:srgbClr val="000000"/>
                </a:solidFill>
                <a:latin typeface="Arial" panose="020B0604020202020204" pitchFamily="34" charset="0"/>
                <a:ea typeface="Open Sans"/>
                <a:cs typeface="Arial" panose="020B0604020202020204" pitchFamily="34" charset="0"/>
                <a:sym typeface="Open Sans Bold"/>
              </a:rPr>
              <a:t>значним</a:t>
            </a:r>
            <a:r>
              <a:rPr lang="en-US" sz="2800" dirty="0">
                <a:solidFill>
                  <a:srgbClr val="000000"/>
                </a:solidFill>
                <a:latin typeface="Arial" panose="020B0604020202020204" pitchFamily="34" charset="0"/>
                <a:ea typeface="Open Sans"/>
                <a:cs typeface="Arial" panose="020B0604020202020204" pitchFamily="34" charset="0"/>
                <a:sym typeface="Open Sans Bold"/>
              </a:rPr>
              <a:t> </a:t>
            </a:r>
            <a:r>
              <a:rPr lang="en-US" sz="2800" dirty="0">
                <a:solidFill>
                  <a:srgbClr val="000000"/>
                </a:solidFill>
                <a:latin typeface="Arial" panose="020B0604020202020204" pitchFamily="34" charset="0"/>
                <a:ea typeface="Open Sans"/>
                <a:cs typeface="Arial" panose="020B0604020202020204" pitchFamily="34" charset="0"/>
                <a:sym typeface="Open Sans"/>
              </a:rPr>
              <a:t>(і </a:t>
            </a:r>
            <a:r>
              <a:rPr lang="en-US" sz="2800" dirty="0" err="1">
                <a:solidFill>
                  <a:srgbClr val="000000"/>
                </a:solidFill>
                <a:latin typeface="Arial" panose="020B0604020202020204" pitchFamily="34" charset="0"/>
                <a:ea typeface="Open Sans"/>
                <a:cs typeface="Arial" panose="020B0604020202020204" pitchFamily="34" charset="0"/>
                <a:sym typeface="Open Sans"/>
              </a:rPr>
              <a:t>може</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бути</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значним</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якщо</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минуло</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більше</a:t>
            </a:r>
            <a:r>
              <a:rPr lang="en-US" sz="2800" dirty="0">
                <a:solidFill>
                  <a:srgbClr val="000000"/>
                </a:solidFill>
                <a:latin typeface="Arial" panose="020B0604020202020204" pitchFamily="34" charset="0"/>
                <a:ea typeface="Open Sans"/>
                <a:cs typeface="Arial" panose="020B0604020202020204" pitchFamily="34" charset="0"/>
                <a:sym typeface="Open Sans"/>
              </a:rPr>
              <a:t> 9 </a:t>
            </a:r>
            <a:r>
              <a:rPr lang="en-US" sz="2800" dirty="0" err="1">
                <a:solidFill>
                  <a:srgbClr val="000000"/>
                </a:solidFill>
                <a:latin typeface="Arial" panose="020B0604020202020204" pitchFamily="34" charset="0"/>
                <a:ea typeface="Open Sans"/>
                <a:cs typeface="Arial" panose="020B0604020202020204" pitchFamily="34" charset="0"/>
                <a:sym typeface="Open Sans"/>
              </a:rPr>
              <a:t>тижнів</a:t>
            </a:r>
            <a:r>
              <a:rPr lang="en-US" sz="2800" dirty="0">
                <a:solidFill>
                  <a:srgbClr val="000000"/>
                </a:solidFill>
                <a:latin typeface="Arial" panose="020B0604020202020204" pitchFamily="34" charset="0"/>
                <a:ea typeface="Open Sans"/>
                <a:cs typeface="Arial" panose="020B0604020202020204" pitchFamily="34" charset="0"/>
                <a:sym typeface="Open Sans"/>
              </a:rPr>
              <a:t>). </a:t>
            </a:r>
            <a:endParaRPr lang="en-US" sz="2800" dirty="0">
              <a:solidFill>
                <a:srgbClr val="000000"/>
              </a:solidFill>
              <a:latin typeface="Arial" panose="020B0604020202020204" pitchFamily="34" charset="0"/>
              <a:ea typeface="Open Sans"/>
              <a:cs typeface="Arial" panose="020B0604020202020204" pitchFamily="34" charset="0"/>
            </a:endParaRPr>
          </a:p>
          <a:p>
            <a:pPr marL="1350645" lvl="2" indent="-450215" algn="just">
              <a:spcAft>
                <a:spcPts val="1200"/>
              </a:spcAft>
              <a:buFont typeface="Arial"/>
              <a:buChar char="⚬"/>
            </a:pPr>
            <a:r>
              <a:rPr lang="en-US" sz="2800" dirty="0" err="1">
                <a:solidFill>
                  <a:srgbClr val="000000"/>
                </a:solidFill>
                <a:latin typeface="Arial"/>
                <a:ea typeface="Open Sans"/>
                <a:cs typeface="Arial"/>
                <a:sym typeface="Open Sans"/>
              </a:rPr>
              <a:t>Коли</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значна</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затримка</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збігається</a:t>
            </a:r>
            <a:r>
              <a:rPr lang="en-US" sz="2800" dirty="0">
                <a:solidFill>
                  <a:srgbClr val="000000"/>
                </a:solidFill>
                <a:latin typeface="Arial"/>
                <a:ea typeface="Open Sans"/>
                <a:cs typeface="Arial"/>
                <a:sym typeface="Open Sans"/>
              </a:rPr>
              <a:t> з </a:t>
            </a:r>
            <a:r>
              <a:rPr lang="en-US" sz="2800" dirty="0" err="1">
                <a:solidFill>
                  <a:srgbClr val="000000"/>
                </a:solidFill>
                <a:latin typeface="Arial"/>
                <a:ea typeface="Open Sans"/>
                <a:cs typeface="Arial"/>
                <a:sym typeface="Open Sans"/>
              </a:rPr>
              <a:t>високим</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ризиком</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зараження</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може</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бути</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виправданим</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початок</a:t>
            </a:r>
            <a:r>
              <a:rPr lang="en-US" sz="2800" dirty="0">
                <a:solidFill>
                  <a:srgbClr val="000000"/>
                </a:solidFill>
                <a:latin typeface="Arial"/>
                <a:ea typeface="Open Sans"/>
                <a:cs typeface="Arial"/>
                <a:sym typeface="Open Sans"/>
              </a:rPr>
              <a:t> ПКП. </a:t>
            </a:r>
            <a:r>
              <a:rPr lang="en-US" sz="2800" dirty="0" err="1">
                <a:solidFill>
                  <a:srgbClr val="000000"/>
                </a:solidFill>
                <a:latin typeface="Arial"/>
                <a:ea typeface="Open Sans"/>
                <a:cs typeface="Arial"/>
                <a:sym typeface="Open Sans"/>
              </a:rPr>
              <a:t>Чим</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довша</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затримка</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тим</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значніше</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відхилення</a:t>
            </a:r>
            <a:r>
              <a:rPr lang="en-US" sz="2800" dirty="0">
                <a:solidFill>
                  <a:srgbClr val="000000"/>
                </a:solidFill>
                <a:latin typeface="Arial"/>
                <a:ea typeface="Open Sans"/>
                <a:cs typeface="Arial"/>
                <a:sym typeface="Open Sans"/>
              </a:rPr>
              <a:t> у </a:t>
            </a:r>
            <a:r>
              <a:rPr lang="en-US" sz="2800" dirty="0" err="1">
                <a:solidFill>
                  <a:srgbClr val="000000"/>
                </a:solidFill>
                <a:latin typeface="Arial"/>
                <a:ea typeface="Open Sans"/>
                <a:cs typeface="Arial"/>
                <a:sym typeface="Open Sans"/>
              </a:rPr>
              <a:t>використанні</a:t>
            </a:r>
            <a:r>
              <a:rPr lang="en-US" sz="2800" dirty="0">
                <a:solidFill>
                  <a:srgbClr val="000000"/>
                </a:solidFill>
                <a:latin typeface="Arial"/>
                <a:ea typeface="Open Sans"/>
                <a:cs typeface="Arial"/>
                <a:sym typeface="Open Sans"/>
              </a:rPr>
              <a:t>.</a:t>
            </a:r>
            <a:endParaRPr lang="en-US" sz="2800" dirty="0">
              <a:solidFill>
                <a:srgbClr val="000000"/>
              </a:solidFill>
              <a:latin typeface="Arial"/>
              <a:ea typeface="Open Sans"/>
              <a:cs typeface="Arial"/>
            </a:endParaRPr>
          </a:p>
          <a:p>
            <a:pPr algn="just">
              <a:spcAft>
                <a:spcPts val="1200"/>
              </a:spcAft>
            </a:pPr>
            <a:endParaRPr lang="en-US" sz="2800" dirty="0">
              <a:solidFill>
                <a:srgbClr val="000000"/>
              </a:solidFill>
              <a:latin typeface="Arial" panose="020B0604020202020204" pitchFamily="34" charset="0"/>
              <a:ea typeface="Open Sans"/>
              <a:cs typeface="Arial" panose="020B0604020202020204" pitchFamily="34" charset="0"/>
              <a:sym typeface="Open Sans"/>
            </a:endParaRPr>
          </a:p>
        </p:txBody>
      </p:sp>
      <p:grpSp>
        <p:nvGrpSpPr>
          <p:cNvPr id="4" name="Group 4"/>
          <p:cNvGrpSpPr/>
          <p:nvPr/>
        </p:nvGrpSpPr>
        <p:grpSpPr>
          <a:xfrm>
            <a:off x="0" y="0"/>
            <a:ext cx="2319223" cy="2275703"/>
            <a:chOff x="0" y="0"/>
            <a:chExt cx="3092297" cy="3034270"/>
          </a:xfrm>
        </p:grpSpPr>
        <p:sp>
          <p:nvSpPr>
            <p:cNvPr id="5" name="Freeform 5"/>
            <p:cNvSpPr/>
            <p:nvPr/>
          </p:nvSpPr>
          <p:spPr>
            <a:xfrm rot="-1423675">
              <a:off x="355656" y="383191"/>
              <a:ext cx="2380985" cy="2267889"/>
            </a:xfrm>
            <a:custGeom>
              <a:avLst/>
              <a:gdLst/>
              <a:ahLst/>
              <a:cxnLst/>
              <a:rect l="l" t="t" r="r" b="b"/>
              <a:pathLst>
                <a:path w="2380985" h="2267889">
                  <a:moveTo>
                    <a:pt x="0" y="0"/>
                  </a:moveTo>
                  <a:lnTo>
                    <a:pt x="2380985" y="0"/>
                  </a:lnTo>
                  <a:lnTo>
                    <a:pt x="2380985" y="2267889"/>
                  </a:lnTo>
                  <a:lnTo>
                    <a:pt x="0" y="226788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6" name="Freeform 6"/>
            <p:cNvSpPr/>
            <p:nvPr/>
          </p:nvSpPr>
          <p:spPr>
            <a:xfrm rot="-10800000">
              <a:off x="753818" y="650155"/>
              <a:ext cx="1584662" cy="1596636"/>
            </a:xfrm>
            <a:custGeom>
              <a:avLst/>
              <a:gdLst/>
              <a:ahLst/>
              <a:cxnLst/>
              <a:rect l="l" t="t" r="r" b="b"/>
              <a:pathLst>
                <a:path w="1584662" h="1596636">
                  <a:moveTo>
                    <a:pt x="0" y="0"/>
                  </a:moveTo>
                  <a:lnTo>
                    <a:pt x="1584661" y="0"/>
                  </a:lnTo>
                  <a:lnTo>
                    <a:pt x="1584661" y="1596636"/>
                  </a:lnTo>
                  <a:lnTo>
                    <a:pt x="0" y="159663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7" name="TextBox 7"/>
            <p:cNvSpPr txBox="1"/>
            <p:nvPr/>
          </p:nvSpPr>
          <p:spPr>
            <a:xfrm>
              <a:off x="1381927" y="1195376"/>
              <a:ext cx="502735" cy="214421"/>
            </a:xfrm>
            <a:prstGeom prst="rect">
              <a:avLst/>
            </a:prstGeom>
          </p:spPr>
          <p:txBody>
            <a:bodyPr lIns="0" tIns="0" rIns="0" bIns="0" rtlCol="0" anchor="t">
              <a:spAutoFit/>
            </a:bodyPr>
            <a:lstStyle/>
            <a:p>
              <a:pPr algn="ctr">
                <a:lnSpc>
                  <a:spcPts val="1234"/>
                </a:lnSpc>
              </a:pPr>
              <a:r>
                <a:rPr lang="en-US" sz="881">
                  <a:solidFill>
                    <a:srgbClr val="A93291"/>
                  </a:solidFill>
                  <a:latin typeface="Aloja"/>
                  <a:ea typeface="Aloja"/>
                  <a:cs typeface="Aloja"/>
                  <a:sym typeface="Aloja"/>
                </a:rPr>
                <a:t>C</a:t>
              </a:r>
            </a:p>
          </p:txBody>
        </p:sp>
      </p:grpSp>
      <p:sp>
        <p:nvSpPr>
          <p:cNvPr id="8" name="TextBox 8"/>
          <p:cNvSpPr txBox="1"/>
          <p:nvPr/>
        </p:nvSpPr>
        <p:spPr>
          <a:xfrm>
            <a:off x="2668874" y="1716621"/>
            <a:ext cx="14590426" cy="863742"/>
          </a:xfrm>
          <a:prstGeom prst="rect">
            <a:avLst/>
          </a:prstGeom>
        </p:spPr>
        <p:txBody>
          <a:bodyPr lIns="0" tIns="0" rIns="0" bIns="0" rtlCol="0" anchor="t">
            <a:spAutoFit/>
          </a:bodyPr>
          <a:lstStyle/>
          <a:p>
            <a:pPr algn="l">
              <a:lnSpc>
                <a:spcPts val="3479"/>
              </a:lnSpc>
              <a:spcBef>
                <a:spcPct val="0"/>
              </a:spcBef>
            </a:pPr>
            <a:r>
              <a:rPr lang="en-US" sz="2485" b="1" dirty="0">
                <a:solidFill>
                  <a:srgbClr val="000000"/>
                </a:solidFill>
                <a:latin typeface="Open Sans Bold"/>
                <a:ea typeface="Open Sans Bold"/>
                <a:cs typeface="Open Sans Bold"/>
                <a:sym typeface="Open Sans Bold"/>
              </a:rPr>
              <a:t>НАГАДУВАННЯ: </a:t>
            </a:r>
            <a:r>
              <a:rPr lang="en-US" sz="2485" b="1" dirty="0" err="1">
                <a:solidFill>
                  <a:srgbClr val="000000"/>
                </a:solidFill>
                <a:latin typeface="Open Sans Bold"/>
                <a:ea typeface="Open Sans Bold"/>
                <a:cs typeface="Open Sans Bold"/>
                <a:sym typeface="Open Sans Bold"/>
              </a:rPr>
              <a:t>якщо</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клієнт</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не</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затримується</a:t>
            </a:r>
            <a:r>
              <a:rPr lang="en-US" sz="2485" b="1" dirty="0">
                <a:solidFill>
                  <a:srgbClr val="000000"/>
                </a:solidFill>
                <a:latin typeface="Open Sans Bold"/>
                <a:ea typeface="Open Sans Bold"/>
                <a:cs typeface="Open Sans Bold"/>
                <a:sym typeface="Open Sans Bold"/>
              </a:rPr>
              <a:t> з </a:t>
            </a:r>
            <a:r>
              <a:rPr lang="en-US" sz="2485" b="1" dirty="0" err="1">
                <a:solidFill>
                  <a:srgbClr val="000000"/>
                </a:solidFill>
                <a:latin typeface="Open Sans Bold"/>
                <a:ea typeface="Open Sans Bold"/>
                <a:cs typeface="Open Sans Bold"/>
                <a:sym typeface="Open Sans Bold"/>
              </a:rPr>
              <a:t>поверненням</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для</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повторної</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ін'єкції</a:t>
            </a:r>
            <a:r>
              <a:rPr lang="en-US" sz="2485" b="1" dirty="0">
                <a:solidFill>
                  <a:srgbClr val="000000"/>
                </a:solidFill>
                <a:latin typeface="Open Sans Bold"/>
                <a:ea typeface="Open Sans Bold"/>
                <a:cs typeface="Open Sans Bold"/>
                <a:sym typeface="Open Sans Bold"/>
              </a:rPr>
              <a:t> CAB-LA (</a:t>
            </a:r>
            <a:r>
              <a:rPr lang="en-US" sz="2485" b="1" dirty="0" err="1">
                <a:solidFill>
                  <a:srgbClr val="000000"/>
                </a:solidFill>
                <a:latin typeface="Open Sans Bold"/>
                <a:ea typeface="Open Sans Bold"/>
                <a:cs typeface="Open Sans Bold"/>
                <a:sym typeface="Open Sans Bold"/>
              </a:rPr>
              <a:t>тобто</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повертається</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за</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графіком</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оцінка</a:t>
            </a:r>
            <a:r>
              <a:rPr lang="en-US" sz="2485" b="1" dirty="0">
                <a:solidFill>
                  <a:srgbClr val="000000"/>
                </a:solidFill>
                <a:latin typeface="Open Sans Bold"/>
                <a:ea typeface="Open Sans Bold"/>
                <a:cs typeface="Open Sans Bold"/>
                <a:sym typeface="Open Sans Bold"/>
              </a:rPr>
              <a:t> </a:t>
            </a:r>
            <a:r>
              <a:rPr lang="uk-UA" sz="2485" b="1" dirty="0">
                <a:solidFill>
                  <a:srgbClr val="000000"/>
                </a:solidFill>
                <a:latin typeface="Open Sans Bold"/>
                <a:ea typeface="Open Sans Bold"/>
                <a:cs typeface="Open Sans Bold"/>
                <a:sym typeface="Open Sans Bold"/>
              </a:rPr>
              <a:t>ПКП</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не</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повинна</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бути</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необхідною</a:t>
            </a:r>
            <a:r>
              <a:rPr lang="en-US" sz="2485" b="1" dirty="0">
                <a:solidFill>
                  <a:srgbClr val="000000"/>
                </a:solidFill>
                <a:latin typeface="Open Sans Bold"/>
                <a:ea typeface="Open Sans Bold"/>
                <a:cs typeface="Open Sans Bold"/>
                <a:sym typeface="Open Sans Bold"/>
              </a:rPr>
              <a:t>.</a:t>
            </a: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68874" y="738632"/>
            <a:ext cx="12950252" cy="666849"/>
          </a:xfrm>
          <a:prstGeom prst="rect">
            <a:avLst/>
          </a:prstGeom>
        </p:spPr>
        <p:txBody>
          <a:bodyPr lIns="0" tIns="0" rIns="0" bIns="0" rtlCol="0" anchor="t">
            <a:spAutoFit/>
          </a:bodyPr>
          <a:lstStyle/>
          <a:p>
            <a:pPr algn="l">
              <a:lnSpc>
                <a:spcPts val="5152"/>
              </a:lnSpc>
            </a:pPr>
            <a:r>
              <a:rPr lang="en-US" sz="4800" b="1" dirty="0" err="1">
                <a:solidFill>
                  <a:srgbClr val="A93291"/>
                </a:solidFill>
                <a:latin typeface="Roboto Condensed Bold"/>
                <a:ea typeface="Roboto Condensed Bold"/>
                <a:cs typeface="Roboto Condensed Bold"/>
                <a:sym typeface="Roboto Condensed Bold"/>
              </a:rPr>
              <a:t>Затримки</a:t>
            </a:r>
            <a:r>
              <a:rPr lang="en-US" sz="4800" b="1" dirty="0">
                <a:solidFill>
                  <a:srgbClr val="A93291"/>
                </a:solidFill>
                <a:latin typeface="Roboto Condensed Bold"/>
                <a:ea typeface="Roboto Condensed Bold"/>
                <a:cs typeface="Roboto Condensed Bold"/>
                <a:sym typeface="Roboto Condensed Bold"/>
              </a:rPr>
              <a:t> з </a:t>
            </a:r>
            <a:r>
              <a:rPr lang="en-US" sz="4800" b="1" dirty="0" err="1">
                <a:solidFill>
                  <a:srgbClr val="A93291"/>
                </a:solidFill>
                <a:latin typeface="Roboto Condensed Bold"/>
                <a:ea typeface="Roboto Condensed Bold"/>
                <a:cs typeface="Roboto Condensed Bold"/>
                <a:sym typeface="Roboto Condensed Bold"/>
              </a:rPr>
              <a:t>введенням</a:t>
            </a:r>
            <a:r>
              <a:rPr lang="en-US" sz="4800" b="1" dirty="0">
                <a:solidFill>
                  <a:srgbClr val="A93291"/>
                </a:solidFill>
                <a:latin typeface="Roboto Condensed Bold"/>
                <a:ea typeface="Roboto Condensed Bold"/>
                <a:cs typeface="Roboto Condensed Bold"/>
                <a:sym typeface="Roboto Condensed Bold"/>
              </a:rPr>
              <a:t> CAB-LA </a:t>
            </a:r>
            <a:r>
              <a:rPr lang="en-US" sz="4800" b="1" dirty="0" err="1">
                <a:solidFill>
                  <a:srgbClr val="A93291"/>
                </a:solidFill>
                <a:latin typeface="Roboto Condensed Bold"/>
                <a:ea typeface="Roboto Condensed Bold"/>
                <a:cs typeface="Roboto Condensed Bold"/>
                <a:sym typeface="Roboto Condensed Bold"/>
              </a:rPr>
              <a:t>та</a:t>
            </a:r>
            <a:r>
              <a:rPr lang="en-US" sz="4800" b="1" dirty="0">
                <a:solidFill>
                  <a:srgbClr val="A93291"/>
                </a:solidFill>
                <a:latin typeface="Roboto Condensed Bold"/>
                <a:ea typeface="Roboto Condensed Bold"/>
                <a:cs typeface="Roboto Condensed Bold"/>
                <a:sym typeface="Roboto Condensed Bold"/>
              </a:rPr>
              <a:t> </a:t>
            </a:r>
            <a:r>
              <a:rPr lang="en-US" sz="4800" b="1" dirty="0" err="1">
                <a:solidFill>
                  <a:srgbClr val="A93291"/>
                </a:solidFill>
                <a:latin typeface="Roboto Condensed Bold"/>
                <a:ea typeface="Roboto Condensed Bold"/>
                <a:cs typeface="Roboto Condensed Bold"/>
                <a:sym typeface="Roboto Condensed Bold"/>
              </a:rPr>
              <a:t>оцінка</a:t>
            </a:r>
            <a:r>
              <a:rPr lang="en-US" sz="4800" b="1" dirty="0">
                <a:solidFill>
                  <a:srgbClr val="A93291"/>
                </a:solidFill>
                <a:latin typeface="Roboto Condensed Bold"/>
                <a:ea typeface="Roboto Condensed Bold"/>
                <a:cs typeface="Roboto Condensed Bold"/>
                <a:sym typeface="Roboto Condensed Bold"/>
              </a:rPr>
              <a:t> </a:t>
            </a:r>
            <a:r>
              <a:rPr lang="uk-UA" sz="4800" b="1" dirty="0">
                <a:solidFill>
                  <a:srgbClr val="A93291"/>
                </a:solidFill>
                <a:latin typeface="Roboto Condensed Bold"/>
                <a:ea typeface="Roboto Condensed Bold"/>
                <a:cs typeface="Roboto Condensed Bold"/>
                <a:sym typeface="Roboto Condensed Bold"/>
              </a:rPr>
              <a:t>ПКП</a:t>
            </a:r>
            <a:r>
              <a:rPr lang="en-US" sz="4800" b="1" dirty="0">
                <a:solidFill>
                  <a:srgbClr val="A93291"/>
                </a:solidFill>
                <a:latin typeface="Roboto Condensed Bold"/>
                <a:ea typeface="Roboto Condensed Bold"/>
                <a:cs typeface="Roboto Condensed Bold"/>
                <a:sym typeface="Roboto Condensed Bold"/>
              </a:rPr>
              <a:t> </a:t>
            </a:r>
          </a:p>
        </p:txBody>
      </p:sp>
      <p:sp>
        <p:nvSpPr>
          <p:cNvPr id="3" name="TextBox 3"/>
          <p:cNvSpPr txBox="1"/>
          <p:nvPr/>
        </p:nvSpPr>
        <p:spPr>
          <a:xfrm>
            <a:off x="774660" y="2863917"/>
            <a:ext cx="16771600" cy="7017690"/>
          </a:xfrm>
          <a:prstGeom prst="rect">
            <a:avLst/>
          </a:prstGeom>
        </p:spPr>
        <p:txBody>
          <a:bodyPr lIns="0" tIns="0" rIns="0" bIns="0" rtlCol="0" anchor="t">
            <a:spAutoFit/>
          </a:bodyPr>
          <a:lstStyle/>
          <a:p>
            <a:pPr marL="675005" lvl="1" indent="-337185" algn="just">
              <a:lnSpc>
                <a:spcPts val="4036"/>
              </a:lnSpc>
              <a:spcAft>
                <a:spcPts val="600"/>
              </a:spcAft>
              <a:buFont typeface="Arial"/>
              <a:buChar char="•"/>
            </a:pPr>
            <a:r>
              <a:rPr lang="en-US" sz="2800" dirty="0" err="1">
                <a:solidFill>
                  <a:srgbClr val="000000"/>
                </a:solidFill>
                <a:latin typeface="Open Sans"/>
                <a:ea typeface="Open Sans"/>
                <a:cs typeface="Open Sans"/>
                <a:sym typeface="Open Sans"/>
              </a:rPr>
              <a:t>Для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клієнтів</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які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починають</a:t>
            </a:r>
            <a:r>
              <a:rPr lang="en-US" sz="2800" dirty="0">
                <a:solidFill>
                  <a:srgbClr val="000000"/>
                </a:solidFill>
                <a:latin typeface="Open Sans"/>
                <a:ea typeface="Open Sans"/>
                <a:cs typeface="Open Sans"/>
                <a:sym typeface="Open Sans"/>
              </a:rPr>
              <a:t> ПКП, </a:t>
            </a:r>
            <a:r>
              <a:rPr lang="en-US" sz="2800" dirty="0" err="1">
                <a:solidFill>
                  <a:srgbClr val="000000"/>
                </a:solidFill>
                <a:latin typeface="Open Sans"/>
                <a:ea typeface="Open Sans"/>
                <a:cs typeface="Open Sans"/>
                <a:sym typeface="Open Sans"/>
              </a:rPr>
              <a:t>слід</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припинити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прийом</a:t>
            </a:r>
            <a:r>
              <a:rPr lang="en-US" sz="2800" dirty="0">
                <a:solidFill>
                  <a:srgbClr val="000000"/>
                </a:solidFill>
                <a:latin typeface="Open Sans"/>
                <a:ea typeface="Open Sans"/>
                <a:cs typeface="Open Sans"/>
                <a:sym typeface="Open Sans"/>
              </a:rPr>
              <a:t> CAB-LA, з </a:t>
            </a:r>
            <a:r>
              <a:rPr lang="en-US" sz="2800" dirty="0" err="1">
                <a:solidFill>
                  <a:srgbClr val="000000"/>
                </a:solidFill>
                <a:latin typeface="Open Sans"/>
                <a:ea typeface="Open Sans"/>
                <a:cs typeface="Open Sans"/>
                <a:sym typeface="Open Sans"/>
              </a:rPr>
              <a:t>можливістю</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поновлення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прийому</a:t>
            </a:r>
            <a:r>
              <a:rPr lang="en-US" sz="2800" dirty="0">
                <a:solidFill>
                  <a:srgbClr val="000000"/>
                </a:solidFill>
                <a:latin typeface="Open Sans"/>
                <a:ea typeface="Open Sans"/>
                <a:cs typeface="Open Sans"/>
                <a:sym typeface="Open Sans"/>
              </a:rPr>
              <a:t> CAB-LA </a:t>
            </a:r>
            <a:r>
              <a:rPr lang="en-US" sz="2800" dirty="0" err="1">
                <a:solidFill>
                  <a:srgbClr val="000000"/>
                </a:solidFill>
                <a:latin typeface="Open Sans"/>
                <a:ea typeface="Open Sans"/>
                <a:cs typeface="Open Sans"/>
                <a:sym typeface="Open Sans"/>
              </a:rPr>
              <a:t>після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завершення</a:t>
            </a:r>
            <a:r>
              <a:rPr lang="en-US" sz="2800" dirty="0">
                <a:solidFill>
                  <a:srgbClr val="000000"/>
                </a:solidFill>
                <a:latin typeface="Open Sans"/>
                <a:ea typeface="Open Sans"/>
                <a:cs typeface="Open Sans"/>
                <a:sym typeface="Open Sans"/>
              </a:rPr>
              <a:t> ПКП </a:t>
            </a:r>
            <a:r>
              <a:rPr lang="en-US" sz="2800" dirty="0" err="1">
                <a:solidFill>
                  <a:srgbClr val="000000"/>
                </a:solidFill>
                <a:latin typeface="Open Sans"/>
                <a:ea typeface="Open Sans"/>
                <a:cs typeface="Open Sans"/>
                <a:sym typeface="Open Sans"/>
              </a:rPr>
              <a:t>та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повторного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тестування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на</a:t>
            </a:r>
            <a:r>
              <a:rPr lang="en-US" sz="2800" dirty="0">
                <a:solidFill>
                  <a:srgbClr val="000000"/>
                </a:solidFill>
                <a:latin typeface="Open Sans"/>
                <a:ea typeface="Open Sans"/>
                <a:cs typeface="Open Sans"/>
                <a:sym typeface="Open Sans"/>
              </a:rPr>
              <a:t> ВІЛ </a:t>
            </a:r>
            <a:r>
              <a:rPr lang="en-US" sz="2800" dirty="0" err="1">
                <a:solidFill>
                  <a:srgbClr val="000000"/>
                </a:solidFill>
                <a:latin typeface="Open Sans"/>
                <a:ea typeface="Open Sans"/>
                <a:cs typeface="Open Sans"/>
                <a:sym typeface="Open Sans"/>
              </a:rPr>
              <a:t>через</a:t>
            </a:r>
            <a:r>
              <a:rPr lang="en-US" sz="2800" dirty="0">
                <a:solidFill>
                  <a:srgbClr val="000000"/>
                </a:solidFill>
                <a:latin typeface="Open Sans"/>
                <a:ea typeface="Open Sans"/>
                <a:cs typeface="Open Sans"/>
                <a:sym typeface="Open Sans"/>
              </a:rPr>
              <a:t> 1 </a:t>
            </a:r>
            <a:r>
              <a:rPr lang="en-US" sz="2800" dirty="0" err="1">
                <a:solidFill>
                  <a:srgbClr val="000000"/>
                </a:solidFill>
                <a:latin typeface="Open Sans"/>
                <a:ea typeface="Open Sans"/>
                <a:cs typeface="Open Sans"/>
                <a:sym typeface="Open Sans"/>
              </a:rPr>
              <a:t>місяць</a:t>
            </a:r>
            <a:r>
              <a:rPr lang="en-US" sz="2800" dirty="0">
                <a:solidFill>
                  <a:srgbClr val="000000"/>
                </a:solidFill>
                <a:latin typeface="Open Sans"/>
                <a:ea typeface="Open Sans"/>
                <a:cs typeface="Open Sans"/>
                <a:sym typeface="Open Sans"/>
              </a:rPr>
              <a:t>.</a:t>
            </a:r>
            <a:endParaRPr lang="ru-RU"/>
          </a:p>
          <a:p>
            <a:pPr marL="675005" lvl="1" indent="-337185" algn="just">
              <a:lnSpc>
                <a:spcPts val="4036"/>
              </a:lnSpc>
              <a:spcAft>
                <a:spcPts val="600"/>
              </a:spcAft>
              <a:buFont typeface="Arial"/>
              <a:buChar char="•"/>
            </a:pPr>
            <a:r>
              <a:rPr lang="en-US" sz="2800" dirty="0" err="1">
                <a:solidFill>
                  <a:srgbClr val="000000"/>
                </a:solidFill>
                <a:latin typeface="Open Sans"/>
                <a:ea typeface="Open Sans"/>
                <a:cs typeface="Open Sans"/>
                <a:sym typeface="Open Sans"/>
              </a:rPr>
              <a:t>Слід</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пам'ятати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що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особи</a:t>
            </a:r>
            <a:r>
              <a:rPr lang="en-US" sz="2800" dirty="0">
                <a:solidFill>
                  <a:srgbClr val="000000"/>
                </a:solidFill>
                <a:latin typeface="Open Sans"/>
                <a:ea typeface="Open Sans"/>
                <a:cs typeface="Open Sans"/>
                <a:sym typeface="Open Sans"/>
              </a:rPr>
              <a:t> з </a:t>
            </a:r>
            <a:r>
              <a:rPr lang="en-US" sz="2800" dirty="0" err="1">
                <a:solidFill>
                  <a:srgbClr val="000000"/>
                </a:solidFill>
                <a:latin typeface="Open Sans"/>
                <a:ea typeface="Open Sans"/>
                <a:cs typeface="Open Sans"/>
                <a:sym typeface="Open Sans"/>
              </a:rPr>
              <a:t>більш</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високим</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ризиком</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зараження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значними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відхиленнями</a:t>
            </a:r>
            <a:r>
              <a:rPr lang="en-US" sz="2800" dirty="0">
                <a:solidFill>
                  <a:srgbClr val="000000"/>
                </a:solidFill>
                <a:latin typeface="Open Sans"/>
                <a:ea typeface="Open Sans"/>
                <a:cs typeface="Open Sans"/>
                <a:sym typeface="Open Sans"/>
              </a:rPr>
              <a:t> у </a:t>
            </a:r>
            <a:r>
              <a:rPr lang="en-US" sz="2800" dirty="0" err="1">
                <a:solidFill>
                  <a:srgbClr val="000000"/>
                </a:solidFill>
                <a:latin typeface="Open Sans"/>
                <a:ea typeface="Open Sans"/>
                <a:cs typeface="Open Sans"/>
                <a:sym typeface="Open Sans"/>
              </a:rPr>
              <a:t>вживанні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ймовірно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мають</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більш</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високі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показання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для</a:t>
            </a:r>
            <a:r>
              <a:rPr lang="en-US" sz="2800" dirty="0">
                <a:solidFill>
                  <a:srgbClr val="000000"/>
                </a:solidFill>
                <a:latin typeface="Open Sans"/>
                <a:ea typeface="Open Sans"/>
                <a:cs typeface="Open Sans"/>
                <a:sym typeface="Open Sans"/>
              </a:rPr>
              <a:t> ПКП, і </a:t>
            </a:r>
            <a:r>
              <a:rPr lang="en-US" sz="2800" dirty="0" err="1">
                <a:solidFill>
                  <a:srgbClr val="000000"/>
                </a:solidFill>
                <a:latin typeface="Open Sans"/>
                <a:ea typeface="Open Sans"/>
                <a:cs typeface="Open Sans"/>
                <a:sym typeface="Open Sans"/>
              </a:rPr>
              <a:t>медичні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працівники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повинні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приймати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рішення</a:t>
            </a:r>
            <a:r>
              <a:rPr lang="en-US" sz="2800" dirty="0">
                <a:solidFill>
                  <a:srgbClr val="000000"/>
                </a:solidFill>
                <a:latin typeface="Open Sans"/>
                <a:ea typeface="Open Sans"/>
                <a:cs typeface="Open Sans"/>
                <a:sym typeface="Open Sans"/>
              </a:rPr>
              <a:t> в </a:t>
            </a:r>
            <a:r>
              <a:rPr lang="en-US" sz="2800" dirty="0" err="1">
                <a:solidFill>
                  <a:srgbClr val="000000"/>
                </a:solidFill>
                <a:latin typeface="Open Sans"/>
                <a:ea typeface="Open Sans"/>
                <a:cs typeface="Open Sans"/>
                <a:sym typeface="Open Sans"/>
              </a:rPr>
              <a:t>кожному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конкретному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випадку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беручи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уваги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всі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відповідні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деталі</a:t>
            </a:r>
            <a:r>
              <a:rPr lang="en-US" sz="2800" dirty="0">
                <a:solidFill>
                  <a:srgbClr val="000000"/>
                </a:solidFill>
                <a:latin typeface="Open Sans"/>
                <a:ea typeface="Open Sans"/>
                <a:cs typeface="Open Sans"/>
                <a:sym typeface="Open Sans"/>
              </a:rPr>
              <a:t>. </a:t>
            </a:r>
            <a:endParaRPr lang="en-US" sz="2800" dirty="0">
              <a:solidFill>
                <a:srgbClr val="000000"/>
              </a:solidFill>
              <a:latin typeface="Open Sans"/>
              <a:ea typeface="Open Sans"/>
              <a:cs typeface="Open Sans"/>
            </a:endParaRPr>
          </a:p>
          <a:p>
            <a:pPr marL="675005" lvl="1" indent="-337185" algn="just">
              <a:lnSpc>
                <a:spcPts val="4036"/>
              </a:lnSpc>
              <a:spcAft>
                <a:spcPts val="600"/>
              </a:spcAft>
              <a:buFont typeface="Arial"/>
              <a:buChar char="•"/>
            </a:pPr>
            <a:r>
              <a:rPr lang="en-US" sz="2800" dirty="0">
                <a:solidFill>
                  <a:srgbClr val="000000"/>
                </a:solidFill>
                <a:latin typeface="Open Sans"/>
                <a:ea typeface="Open Sans"/>
                <a:cs typeface="Open Sans"/>
                <a:sym typeface="Open Sans"/>
              </a:rPr>
              <a:t>У </a:t>
            </a:r>
            <a:r>
              <a:rPr lang="en-US" sz="2800" dirty="0" err="1">
                <a:solidFill>
                  <a:srgbClr val="000000"/>
                </a:solidFill>
                <a:latin typeface="Open Sans"/>
                <a:ea typeface="Open Sans"/>
                <a:cs typeface="Open Sans"/>
                <a:sym typeface="Open Sans"/>
              </a:rPr>
              <a:t>складних</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випадках</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може</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бути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корисно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використовувати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друкований</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календар</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щоб</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відзначити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дату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можливого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контакту</a:t>
            </a:r>
            <a:r>
              <a:rPr lang="en-US" sz="2800" dirty="0">
                <a:solidFill>
                  <a:srgbClr val="000000"/>
                </a:solidFill>
                <a:latin typeface="Open Sans"/>
                <a:ea typeface="Open Sans"/>
                <a:cs typeface="Open Sans"/>
                <a:sym typeface="Open Sans"/>
              </a:rPr>
              <a:t> з </a:t>
            </a:r>
            <a:r>
              <a:rPr lang="en-US" sz="2800" dirty="0" err="1">
                <a:solidFill>
                  <a:srgbClr val="000000"/>
                </a:solidFill>
                <a:latin typeface="Open Sans"/>
                <a:ea typeface="Open Sans"/>
                <a:cs typeface="Open Sans"/>
                <a:sym typeface="Open Sans"/>
              </a:rPr>
              <a:t>інфекцією</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протягом</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останніх</a:t>
            </a:r>
            <a:r>
              <a:rPr lang="en-US" sz="2800" dirty="0">
                <a:solidFill>
                  <a:srgbClr val="000000"/>
                </a:solidFill>
                <a:latin typeface="Open Sans"/>
                <a:ea typeface="Open Sans"/>
                <a:cs typeface="Open Sans"/>
                <a:sym typeface="Open Sans"/>
              </a:rPr>
              <a:t> 72 </a:t>
            </a:r>
            <a:r>
              <a:rPr lang="en-US" sz="2800" dirty="0" err="1">
                <a:solidFill>
                  <a:srgbClr val="000000"/>
                </a:solidFill>
                <a:latin typeface="Open Sans"/>
                <a:ea typeface="Open Sans"/>
                <a:cs typeface="Open Sans"/>
                <a:sym typeface="Open Sans"/>
              </a:rPr>
              <a:t>годин</a:t>
            </a:r>
            <a:r>
              <a:rPr lang="en-US" sz="2800" dirty="0">
                <a:solidFill>
                  <a:srgbClr val="000000"/>
                </a:solidFill>
                <a:latin typeface="Open Sans"/>
                <a:ea typeface="Open Sans"/>
                <a:cs typeface="Open Sans"/>
                <a:sym typeface="Open Sans"/>
              </a:rPr>
              <a:t>, а </a:t>
            </a:r>
            <a:r>
              <a:rPr lang="en-US" sz="2800" dirty="0" err="1">
                <a:solidFill>
                  <a:srgbClr val="000000"/>
                </a:solidFill>
                <a:latin typeface="Open Sans"/>
                <a:ea typeface="Open Sans"/>
                <a:cs typeface="Open Sans"/>
                <a:sym typeface="Open Sans"/>
              </a:rPr>
              <a:t>також</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час</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що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минув</a:t>
            </a:r>
            <a:r>
              <a:rPr lang="en-US" sz="2800" dirty="0">
                <a:solidFill>
                  <a:srgbClr val="000000"/>
                </a:solidFill>
                <a:latin typeface="Open Sans"/>
                <a:ea typeface="Open Sans"/>
                <a:cs typeface="Open Sans"/>
                <a:sym typeface="Open Sans"/>
              </a:rPr>
              <a:t> з </a:t>
            </a:r>
            <a:r>
              <a:rPr lang="en-US" sz="2800" dirty="0" err="1">
                <a:solidFill>
                  <a:srgbClr val="000000"/>
                </a:solidFill>
                <a:latin typeface="Open Sans"/>
                <a:ea typeface="Open Sans"/>
                <a:cs typeface="Open Sans"/>
                <a:sym typeface="Open Sans"/>
              </a:rPr>
              <a:t>моменту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попереднього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введення</a:t>
            </a:r>
            <a:r>
              <a:rPr lang="en-US" sz="2800" dirty="0">
                <a:solidFill>
                  <a:srgbClr val="000000"/>
                </a:solidFill>
                <a:latin typeface="Open Sans"/>
                <a:ea typeface="Open Sans"/>
                <a:cs typeface="Open Sans"/>
                <a:sym typeface="Open Sans"/>
              </a:rPr>
              <a:t> CAB-LA, </a:t>
            </a:r>
            <a:r>
              <a:rPr lang="en-US" sz="2800" dirty="0" err="1">
                <a:solidFill>
                  <a:srgbClr val="000000"/>
                </a:solidFill>
                <a:latin typeface="Open Sans"/>
                <a:ea typeface="Open Sans"/>
                <a:cs typeface="Open Sans"/>
                <a:sym typeface="Open Sans"/>
              </a:rPr>
              <a:t>та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тип</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попереднього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введення</a:t>
            </a:r>
            <a:r>
              <a:rPr lang="en-US" sz="2800" dirty="0">
                <a:solidFill>
                  <a:srgbClr val="000000"/>
                </a:solidFill>
                <a:latin typeface="Open Sans"/>
                <a:ea typeface="Open Sans"/>
                <a:cs typeface="Open Sans"/>
                <a:sym typeface="Open Sans"/>
              </a:rPr>
              <a:t>.</a:t>
            </a:r>
            <a:endParaRPr lang="en-US" sz="2800" dirty="0">
              <a:solidFill>
                <a:srgbClr val="000000"/>
              </a:solidFill>
              <a:latin typeface="Open Sans"/>
              <a:ea typeface="Open Sans"/>
              <a:cs typeface="Open Sans"/>
            </a:endParaRPr>
          </a:p>
          <a:p>
            <a:pPr algn="just">
              <a:lnSpc>
                <a:spcPts val="4036"/>
              </a:lnSpc>
              <a:spcAft>
                <a:spcPts val="600"/>
              </a:spcAft>
            </a:pPr>
            <a:endParaRPr lang="en-US" sz="2800" dirty="0">
              <a:solidFill>
                <a:srgbClr val="000000"/>
              </a:solidFill>
              <a:latin typeface="Open Sans"/>
              <a:ea typeface="Open Sans"/>
              <a:cs typeface="Open Sans"/>
              <a:sym typeface="Open Sans"/>
            </a:endParaRPr>
          </a:p>
          <a:p>
            <a:pPr algn="just">
              <a:lnSpc>
                <a:spcPts val="4036"/>
              </a:lnSpc>
              <a:spcAft>
                <a:spcPts val="600"/>
              </a:spcAft>
            </a:pPr>
            <a:r>
              <a:rPr lang="en-US" sz="2400" b="1" i="1" dirty="0" err="1">
                <a:solidFill>
                  <a:srgbClr val="000000"/>
                </a:solidFill>
                <a:latin typeface="Open Sans Italics"/>
                <a:ea typeface="Open Sans Italics"/>
                <a:cs typeface="Open Sans Italics"/>
                <a:sym typeface="Open Sans Italics"/>
              </a:rPr>
              <a:t>Примітка</a:t>
            </a:r>
            <a:r>
              <a:rPr lang="en-US" sz="2400" b="1" i="1" dirty="0">
                <a:solidFill>
                  <a:srgbClr val="000000"/>
                </a:solidFill>
                <a:latin typeface="Open Sans Italics"/>
                <a:ea typeface="Open Sans Italics"/>
                <a:cs typeface="Open Sans Italics"/>
                <a:sym typeface="Open Sans Italics"/>
              </a:rPr>
              <a:t>: </a:t>
            </a:r>
            <a:r>
              <a:rPr lang="en-US" sz="2400" b="1" i="1" dirty="0" err="1">
                <a:solidFill>
                  <a:srgbClr val="000000"/>
                </a:solidFill>
                <a:latin typeface="Open Sans Italics"/>
                <a:ea typeface="Open Sans Italics"/>
                <a:cs typeface="Open Sans Italics"/>
                <a:sym typeface="Open Sans Italics"/>
              </a:rPr>
              <a:t>якщо</a:t>
            </a:r>
            <a:r>
              <a:rPr lang="en-US" sz="2400" b="1" i="1" dirty="0">
                <a:solidFill>
                  <a:srgbClr val="000000"/>
                </a:solidFill>
                <a:latin typeface="Open Sans Italics"/>
                <a:ea typeface="Open Sans Italics"/>
                <a:cs typeface="Open Sans Italics"/>
                <a:sym typeface="Open Sans Italics"/>
              </a:rPr>
              <a:t> ПКП </a:t>
            </a:r>
            <a:r>
              <a:rPr lang="en-US" sz="2400" b="1" i="1" dirty="0" err="1">
                <a:solidFill>
                  <a:srgbClr val="000000"/>
                </a:solidFill>
                <a:latin typeface="Open Sans Italics"/>
                <a:ea typeface="Open Sans Italics"/>
                <a:cs typeface="Open Sans Italics"/>
                <a:sym typeface="Open Sans Italics"/>
              </a:rPr>
              <a:t>не</a:t>
            </a:r>
            <a:r>
              <a:rPr lang="en-US" sz="2400" b="1" i="1" dirty="0">
                <a:solidFill>
                  <a:srgbClr val="000000"/>
                </a:solidFill>
                <a:latin typeface="Open Sans Italics"/>
                <a:ea typeface="Open Sans Italics"/>
                <a:cs typeface="Open Sans Italics"/>
                <a:sym typeface="Open Sans Italics"/>
              </a:rPr>
              <a:t> </a:t>
            </a:r>
            <a:r>
              <a:rPr lang="en-US" sz="2400" b="1" i="1" dirty="0" err="1">
                <a:solidFill>
                  <a:srgbClr val="000000"/>
                </a:solidFill>
                <a:latin typeface="Open Sans Italics"/>
                <a:ea typeface="Open Sans Italics"/>
                <a:cs typeface="Open Sans Italics"/>
                <a:sym typeface="Open Sans Italics"/>
              </a:rPr>
              <a:t>показана</a:t>
            </a:r>
            <a:r>
              <a:rPr lang="en-US" sz="2400" b="1" i="1" dirty="0">
                <a:solidFill>
                  <a:srgbClr val="000000"/>
                </a:solidFill>
                <a:latin typeface="Open Sans Italics"/>
                <a:ea typeface="Open Sans Italics"/>
                <a:cs typeface="Open Sans Italics"/>
                <a:sym typeface="Open Sans Italics"/>
              </a:rPr>
              <a:t>, а </a:t>
            </a:r>
            <a:r>
              <a:rPr lang="en-US" sz="2400" b="1" i="1" dirty="0" err="1">
                <a:solidFill>
                  <a:srgbClr val="000000"/>
                </a:solidFill>
                <a:latin typeface="Open Sans Italics"/>
                <a:ea typeface="Open Sans Italics"/>
                <a:cs typeface="Open Sans Italics"/>
                <a:sym typeface="Open Sans Italics"/>
              </a:rPr>
              <a:t>клієнт</a:t>
            </a:r>
            <a:r>
              <a:rPr lang="en-US" sz="2400" b="1" i="1" dirty="0">
                <a:solidFill>
                  <a:srgbClr val="000000"/>
                </a:solidFill>
                <a:latin typeface="Open Sans Italics"/>
                <a:ea typeface="Open Sans Italics"/>
                <a:cs typeface="Open Sans Italics"/>
                <a:sym typeface="Open Sans Italics"/>
              </a:rPr>
              <a:t> </a:t>
            </a:r>
            <a:r>
              <a:rPr lang="en-US" sz="2400" b="1" i="1" dirty="0" err="1">
                <a:solidFill>
                  <a:srgbClr val="000000"/>
                </a:solidFill>
                <a:latin typeface="Open Sans Italics"/>
                <a:ea typeface="Open Sans Italics"/>
                <a:cs typeface="Open Sans Italics"/>
                <a:sym typeface="Open Sans Italics"/>
              </a:rPr>
              <a:t>бажає</a:t>
            </a:r>
            <a:r>
              <a:rPr lang="en-US" sz="2400" b="1" i="1" dirty="0">
                <a:solidFill>
                  <a:srgbClr val="000000"/>
                </a:solidFill>
                <a:latin typeface="Open Sans Italics"/>
                <a:ea typeface="Open Sans Italics"/>
                <a:cs typeface="Open Sans Italics"/>
                <a:sym typeface="Open Sans Italics"/>
              </a:rPr>
              <a:t> </a:t>
            </a:r>
            <a:r>
              <a:rPr lang="en-US" sz="2400" b="1" i="1" dirty="0" err="1">
                <a:solidFill>
                  <a:srgbClr val="000000"/>
                </a:solidFill>
                <a:latin typeface="Open Sans Italics"/>
                <a:ea typeface="Open Sans Italics"/>
                <a:cs typeface="Open Sans Italics"/>
                <a:sym typeface="Open Sans Italics"/>
              </a:rPr>
              <a:t>продовжувати</a:t>
            </a:r>
            <a:r>
              <a:rPr lang="en-US" sz="2400" b="1" i="1" dirty="0">
                <a:solidFill>
                  <a:srgbClr val="000000"/>
                </a:solidFill>
                <a:latin typeface="Open Sans Italics"/>
                <a:ea typeface="Open Sans Italics"/>
                <a:cs typeface="Open Sans Italics"/>
                <a:sym typeface="Open Sans Italics"/>
              </a:rPr>
              <a:t> </a:t>
            </a:r>
            <a:r>
              <a:rPr lang="en-US" sz="2400" b="1" i="1" dirty="0" err="1">
                <a:solidFill>
                  <a:srgbClr val="000000"/>
                </a:solidFill>
                <a:latin typeface="Open Sans Italics"/>
                <a:ea typeface="Open Sans Italics"/>
                <a:cs typeface="Open Sans Italics"/>
                <a:sym typeface="Open Sans Italics"/>
              </a:rPr>
              <a:t>використовувати</a:t>
            </a:r>
            <a:r>
              <a:rPr lang="en-US" sz="2400" b="1" i="1" dirty="0">
                <a:solidFill>
                  <a:srgbClr val="000000"/>
                </a:solidFill>
                <a:latin typeface="Open Sans Italics"/>
                <a:ea typeface="Open Sans Italics"/>
                <a:cs typeface="Open Sans Italics"/>
                <a:sym typeface="Open Sans Italics"/>
              </a:rPr>
              <a:t> CAB-LA, </a:t>
            </a:r>
            <a:r>
              <a:rPr lang="en-US" sz="2400" b="1" i="1" dirty="0" err="1">
                <a:solidFill>
                  <a:srgbClr val="000000"/>
                </a:solidFill>
                <a:latin typeface="Open Sans Italics"/>
                <a:ea typeface="Open Sans Italics"/>
                <a:cs typeface="Open Sans Italics"/>
                <a:sym typeface="Open Sans Italics"/>
              </a:rPr>
              <a:t>але</a:t>
            </a:r>
            <a:r>
              <a:rPr lang="en-US" sz="2400" b="1" i="1" dirty="0">
                <a:solidFill>
                  <a:srgbClr val="000000"/>
                </a:solidFill>
                <a:latin typeface="Open Sans Italics"/>
                <a:ea typeface="Open Sans Italics"/>
                <a:cs typeface="Open Sans Italics"/>
                <a:sym typeface="Open Sans Italics"/>
              </a:rPr>
              <a:t> </a:t>
            </a:r>
            <a:r>
              <a:rPr lang="en-US" sz="2400" b="1" i="1" dirty="0" err="1">
                <a:solidFill>
                  <a:srgbClr val="000000"/>
                </a:solidFill>
                <a:latin typeface="Open Sans Italics"/>
                <a:ea typeface="Open Sans Italics"/>
                <a:cs typeface="Open Sans Italics"/>
                <a:sym typeface="Open Sans Italics"/>
              </a:rPr>
              <a:t>минуло</a:t>
            </a:r>
            <a:r>
              <a:rPr lang="en-US" sz="2400" b="1" i="1" dirty="0">
                <a:solidFill>
                  <a:srgbClr val="000000"/>
                </a:solidFill>
                <a:latin typeface="Open Sans Italics"/>
                <a:ea typeface="Open Sans Italics"/>
                <a:cs typeface="Open Sans Italics"/>
                <a:sym typeface="Open Sans Italics"/>
              </a:rPr>
              <a:t> &gt; 8 </a:t>
            </a:r>
            <a:r>
              <a:rPr lang="en-US" sz="2400" b="1" i="1" dirty="0" err="1">
                <a:solidFill>
                  <a:srgbClr val="000000"/>
                </a:solidFill>
                <a:latin typeface="Open Sans Italics"/>
                <a:ea typeface="Open Sans Italics"/>
                <a:cs typeface="Open Sans Italics"/>
                <a:sym typeface="Open Sans Italics"/>
              </a:rPr>
              <a:t>тижнів</a:t>
            </a:r>
            <a:r>
              <a:rPr lang="en-US" sz="2400" b="1" i="1" dirty="0">
                <a:solidFill>
                  <a:srgbClr val="000000"/>
                </a:solidFill>
                <a:latin typeface="Open Sans Italics"/>
                <a:ea typeface="Open Sans Italics"/>
                <a:cs typeface="Open Sans Italics"/>
                <a:sym typeface="Open Sans Italics"/>
              </a:rPr>
              <a:t> </a:t>
            </a:r>
            <a:r>
              <a:rPr lang="en-US" sz="2400" b="1" i="1" dirty="0" err="1">
                <a:solidFill>
                  <a:srgbClr val="000000"/>
                </a:solidFill>
                <a:latin typeface="Open Sans Italics"/>
                <a:ea typeface="Open Sans Italics"/>
                <a:cs typeface="Open Sans Italics"/>
                <a:sym typeface="Open Sans Italics"/>
              </a:rPr>
              <a:t>або</a:t>
            </a:r>
            <a:r>
              <a:rPr lang="en-US" sz="2400" b="1" i="1" dirty="0">
                <a:solidFill>
                  <a:srgbClr val="000000"/>
                </a:solidFill>
                <a:latin typeface="Open Sans Italics"/>
                <a:ea typeface="Open Sans Italics"/>
                <a:cs typeface="Open Sans Italics"/>
                <a:sym typeface="Open Sans Italics"/>
              </a:rPr>
              <a:t> &gt; 12 </a:t>
            </a:r>
            <a:r>
              <a:rPr lang="en-US" sz="2400" b="1" i="1" dirty="0" err="1">
                <a:solidFill>
                  <a:srgbClr val="000000"/>
                </a:solidFill>
                <a:latin typeface="Open Sans Italics"/>
                <a:ea typeface="Open Sans Italics"/>
                <a:cs typeface="Open Sans Italics"/>
                <a:sym typeface="Open Sans Italics"/>
              </a:rPr>
              <a:t>тижнів</a:t>
            </a:r>
            <a:r>
              <a:rPr lang="en-US" sz="2400" b="1" i="1" dirty="0">
                <a:solidFill>
                  <a:srgbClr val="000000"/>
                </a:solidFill>
                <a:latin typeface="Open Sans Italics"/>
                <a:ea typeface="Open Sans Italics"/>
                <a:cs typeface="Open Sans Italics"/>
                <a:sym typeface="Open Sans Italics"/>
              </a:rPr>
              <a:t> з </a:t>
            </a:r>
            <a:r>
              <a:rPr lang="en-US" sz="2400" b="1" i="1" dirty="0" err="1">
                <a:solidFill>
                  <a:srgbClr val="000000"/>
                </a:solidFill>
                <a:latin typeface="Open Sans Italics"/>
                <a:ea typeface="Open Sans Italics"/>
                <a:cs typeface="Open Sans Italics"/>
                <a:sym typeface="Open Sans Italics"/>
              </a:rPr>
              <a:t>моменту</a:t>
            </a:r>
            <a:r>
              <a:rPr lang="en-US" sz="2400" b="1" i="1" dirty="0">
                <a:solidFill>
                  <a:srgbClr val="000000"/>
                </a:solidFill>
                <a:latin typeface="Open Sans Italics"/>
                <a:ea typeface="Open Sans Italics"/>
                <a:cs typeface="Open Sans Italics"/>
                <a:sym typeface="Open Sans Italics"/>
              </a:rPr>
              <a:t> ПОЧАТКОВОЇ ІН'ЄКЦІЇ 1 </a:t>
            </a:r>
            <a:r>
              <a:rPr lang="en-US" sz="2400" b="1" i="1" dirty="0" err="1">
                <a:solidFill>
                  <a:srgbClr val="000000"/>
                </a:solidFill>
                <a:latin typeface="Open Sans Italics"/>
                <a:ea typeface="Open Sans Italics"/>
                <a:cs typeface="Open Sans Italics"/>
                <a:sym typeface="Open Sans Italics"/>
              </a:rPr>
              <a:t>або</a:t>
            </a:r>
            <a:r>
              <a:rPr lang="en-US" sz="2400" b="1" i="1" dirty="0">
                <a:solidFill>
                  <a:srgbClr val="000000"/>
                </a:solidFill>
                <a:latin typeface="Open Sans Italics"/>
                <a:ea typeface="Open Sans Italics"/>
                <a:cs typeface="Open Sans Italics"/>
                <a:sym typeface="Open Sans Italics"/>
              </a:rPr>
              <a:t> ПОЧАТКОВОЇ ІН'ЄКЦІЇ 2/ПОВТОРНОЇ ІН'ЄКЦІЇ, </a:t>
            </a:r>
            <a:r>
              <a:rPr lang="en-US" sz="2400" b="1" i="1" dirty="0" err="1">
                <a:solidFill>
                  <a:srgbClr val="000000"/>
                </a:solidFill>
                <a:latin typeface="Open Sans Italics"/>
                <a:ea typeface="Open Sans Italics"/>
                <a:cs typeface="Open Sans Italics"/>
                <a:sym typeface="Open Sans Italics"/>
              </a:rPr>
              <a:t>відповідно</a:t>
            </a:r>
            <a:r>
              <a:rPr lang="en-US" sz="2400" b="1" i="1" dirty="0">
                <a:solidFill>
                  <a:srgbClr val="000000"/>
                </a:solidFill>
                <a:latin typeface="Open Sans Italics"/>
                <a:ea typeface="Open Sans Italics"/>
                <a:cs typeface="Open Sans Italics"/>
                <a:sym typeface="Open Sans Italics"/>
              </a:rPr>
              <a:t>, CAB-LA </a:t>
            </a:r>
            <a:r>
              <a:rPr lang="en-US" sz="2400" b="1" i="1" dirty="0" err="1">
                <a:solidFill>
                  <a:srgbClr val="000000"/>
                </a:solidFill>
                <a:latin typeface="Open Sans Italics"/>
                <a:ea typeface="Open Sans Italics"/>
                <a:cs typeface="Open Sans Italics"/>
                <a:sym typeface="Open Sans Italics"/>
              </a:rPr>
              <a:t>необхідно</a:t>
            </a:r>
            <a:r>
              <a:rPr lang="en-US" sz="2400" b="1" i="1" dirty="0">
                <a:solidFill>
                  <a:srgbClr val="000000"/>
                </a:solidFill>
                <a:latin typeface="Open Sans Italics"/>
                <a:ea typeface="Open Sans Italics"/>
                <a:cs typeface="Open Sans Italics"/>
                <a:sym typeface="Open Sans Italics"/>
              </a:rPr>
              <a:t> </a:t>
            </a:r>
            <a:r>
              <a:rPr lang="en-US" sz="2400" b="1" i="1" dirty="0" err="1">
                <a:solidFill>
                  <a:srgbClr val="000000"/>
                </a:solidFill>
                <a:latin typeface="Open Sans Italics"/>
                <a:ea typeface="Open Sans Italics"/>
                <a:cs typeface="Open Sans Italics"/>
                <a:sym typeface="Open Sans Italics"/>
              </a:rPr>
              <a:t>розпочати</a:t>
            </a:r>
            <a:r>
              <a:rPr lang="en-US" sz="2400" b="1" i="1" dirty="0">
                <a:solidFill>
                  <a:srgbClr val="000000"/>
                </a:solidFill>
                <a:latin typeface="Open Sans Italics"/>
                <a:ea typeface="Open Sans Italics"/>
                <a:cs typeface="Open Sans Italics"/>
                <a:sym typeface="Open Sans Italics"/>
              </a:rPr>
              <a:t> </a:t>
            </a:r>
            <a:r>
              <a:rPr lang="en-US" sz="2400" b="1" i="1" dirty="0" err="1">
                <a:solidFill>
                  <a:srgbClr val="000000"/>
                </a:solidFill>
                <a:latin typeface="Open Sans Italics"/>
                <a:ea typeface="Open Sans Italics"/>
                <a:cs typeface="Open Sans Italics"/>
                <a:sym typeface="Open Sans Italics"/>
              </a:rPr>
              <a:t>заново</a:t>
            </a:r>
            <a:r>
              <a:rPr lang="en-US" sz="2400" b="1" i="1" dirty="0">
                <a:solidFill>
                  <a:srgbClr val="000000"/>
                </a:solidFill>
                <a:latin typeface="Open Sans Italics"/>
                <a:ea typeface="Open Sans Italics"/>
                <a:cs typeface="Open Sans Italics"/>
                <a:sym typeface="Open Sans Italics"/>
              </a:rPr>
              <a:t>, </a:t>
            </a:r>
            <a:r>
              <a:rPr lang="en-US" sz="2400" b="1" i="1" dirty="0" err="1">
                <a:solidFill>
                  <a:srgbClr val="000000"/>
                </a:solidFill>
                <a:latin typeface="Open Sans Italics"/>
                <a:ea typeface="Open Sans Italics"/>
                <a:cs typeface="Open Sans Italics"/>
                <a:sym typeface="Open Sans Italics"/>
              </a:rPr>
              <a:t>вводячи</a:t>
            </a:r>
            <a:r>
              <a:rPr lang="en-US" sz="2400" b="1" i="1" dirty="0">
                <a:solidFill>
                  <a:srgbClr val="000000"/>
                </a:solidFill>
                <a:latin typeface="Open Sans Italics"/>
                <a:ea typeface="Open Sans Italics"/>
                <a:cs typeface="Open Sans Italics"/>
                <a:sym typeface="Open Sans Italics"/>
              </a:rPr>
              <a:t> ПОЧАТКОВУ ІН'ЄКЦІЮ 1 </a:t>
            </a:r>
            <a:r>
              <a:rPr lang="en-US" sz="2400" b="1" i="1" dirty="0" err="1">
                <a:solidFill>
                  <a:srgbClr val="000000"/>
                </a:solidFill>
                <a:latin typeface="Open Sans Italics"/>
                <a:ea typeface="Open Sans Italics"/>
                <a:cs typeface="Open Sans Italics"/>
                <a:sym typeface="Open Sans Italics"/>
              </a:rPr>
              <a:t>та</a:t>
            </a:r>
            <a:r>
              <a:rPr lang="en-US" sz="2400" b="1" i="1" dirty="0">
                <a:solidFill>
                  <a:srgbClr val="000000"/>
                </a:solidFill>
                <a:latin typeface="Open Sans Italics"/>
                <a:ea typeface="Open Sans Italics"/>
                <a:cs typeface="Open Sans Italics"/>
                <a:sym typeface="Open Sans Italics"/>
              </a:rPr>
              <a:t> 2 з </a:t>
            </a:r>
            <a:r>
              <a:rPr lang="en-US" sz="2400" b="1" i="1" dirty="0" err="1">
                <a:solidFill>
                  <a:srgbClr val="000000"/>
                </a:solidFill>
                <a:latin typeface="Open Sans Italics"/>
                <a:ea typeface="Open Sans Italics"/>
                <a:cs typeface="Open Sans Italics"/>
                <a:sym typeface="Open Sans Italics"/>
              </a:rPr>
              <a:t>інтервалом</a:t>
            </a:r>
            <a:r>
              <a:rPr lang="en-US" sz="2400" b="1" i="1" dirty="0">
                <a:solidFill>
                  <a:srgbClr val="000000"/>
                </a:solidFill>
                <a:latin typeface="Open Sans Italics"/>
                <a:ea typeface="Open Sans Italics"/>
                <a:cs typeface="Open Sans Italics"/>
                <a:sym typeface="Open Sans Italics"/>
              </a:rPr>
              <a:t> в </a:t>
            </a:r>
            <a:r>
              <a:rPr lang="en-US" sz="2400" b="1" i="1" dirty="0" err="1">
                <a:solidFill>
                  <a:srgbClr val="000000"/>
                </a:solidFill>
                <a:latin typeface="Open Sans Italics"/>
                <a:ea typeface="Open Sans Italics"/>
                <a:cs typeface="Open Sans Italics"/>
                <a:sym typeface="Open Sans Italics"/>
              </a:rPr>
              <a:t>один</a:t>
            </a:r>
            <a:r>
              <a:rPr lang="en-US" sz="2400" b="1" i="1" dirty="0">
                <a:solidFill>
                  <a:srgbClr val="000000"/>
                </a:solidFill>
                <a:latin typeface="Open Sans Italics"/>
                <a:ea typeface="Open Sans Italics"/>
                <a:cs typeface="Open Sans Italics"/>
                <a:sym typeface="Open Sans Italics"/>
              </a:rPr>
              <a:t> </a:t>
            </a:r>
            <a:r>
              <a:rPr lang="en-US" sz="2400" b="1" i="1" dirty="0" err="1">
                <a:solidFill>
                  <a:srgbClr val="000000"/>
                </a:solidFill>
                <a:latin typeface="Open Sans Italics"/>
                <a:ea typeface="Open Sans Italics"/>
                <a:cs typeface="Open Sans Italics"/>
                <a:sym typeface="Open Sans Italics"/>
              </a:rPr>
              <a:t>місяць</a:t>
            </a:r>
            <a:endParaRPr lang="en-US" sz="2400" b="1" i="1" dirty="0">
              <a:solidFill>
                <a:srgbClr val="000000"/>
              </a:solidFill>
              <a:latin typeface="Open Sans Italics"/>
              <a:ea typeface="Open Sans Italics"/>
              <a:cs typeface="Open Sans Italics"/>
              <a:sym typeface="Open Sans Italics"/>
            </a:endParaRPr>
          </a:p>
          <a:p>
            <a:pPr algn="just">
              <a:lnSpc>
                <a:spcPts val="4036"/>
              </a:lnSpc>
              <a:spcAft>
                <a:spcPts val="600"/>
              </a:spcAft>
            </a:pPr>
            <a:endParaRPr lang="en-US" sz="2800" i="1" dirty="0">
              <a:solidFill>
                <a:srgbClr val="000000"/>
              </a:solidFill>
              <a:latin typeface="Open Sans Italics"/>
              <a:ea typeface="Open Sans Italics"/>
              <a:cs typeface="Open Sans Italics"/>
              <a:sym typeface="Open Sans Italics"/>
            </a:endParaRPr>
          </a:p>
        </p:txBody>
      </p:sp>
      <p:grpSp>
        <p:nvGrpSpPr>
          <p:cNvPr id="4" name="Group 4"/>
          <p:cNvGrpSpPr/>
          <p:nvPr/>
        </p:nvGrpSpPr>
        <p:grpSpPr>
          <a:xfrm>
            <a:off x="0" y="0"/>
            <a:ext cx="2319223" cy="2275703"/>
            <a:chOff x="0" y="0"/>
            <a:chExt cx="3092297" cy="3034270"/>
          </a:xfrm>
        </p:grpSpPr>
        <p:sp>
          <p:nvSpPr>
            <p:cNvPr id="5" name="Freeform 5"/>
            <p:cNvSpPr/>
            <p:nvPr/>
          </p:nvSpPr>
          <p:spPr>
            <a:xfrm rot="-1423675">
              <a:off x="355656" y="383191"/>
              <a:ext cx="2380985" cy="2267889"/>
            </a:xfrm>
            <a:custGeom>
              <a:avLst/>
              <a:gdLst/>
              <a:ahLst/>
              <a:cxnLst/>
              <a:rect l="l" t="t" r="r" b="b"/>
              <a:pathLst>
                <a:path w="2380985" h="2267889">
                  <a:moveTo>
                    <a:pt x="0" y="0"/>
                  </a:moveTo>
                  <a:lnTo>
                    <a:pt x="2380985" y="0"/>
                  </a:lnTo>
                  <a:lnTo>
                    <a:pt x="2380985" y="2267889"/>
                  </a:lnTo>
                  <a:lnTo>
                    <a:pt x="0" y="226788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6" name="Freeform 6"/>
            <p:cNvSpPr/>
            <p:nvPr/>
          </p:nvSpPr>
          <p:spPr>
            <a:xfrm rot="-10800000">
              <a:off x="753818" y="650155"/>
              <a:ext cx="1584662" cy="1596636"/>
            </a:xfrm>
            <a:custGeom>
              <a:avLst/>
              <a:gdLst/>
              <a:ahLst/>
              <a:cxnLst/>
              <a:rect l="l" t="t" r="r" b="b"/>
              <a:pathLst>
                <a:path w="1584662" h="1596636">
                  <a:moveTo>
                    <a:pt x="0" y="0"/>
                  </a:moveTo>
                  <a:lnTo>
                    <a:pt x="1584661" y="0"/>
                  </a:lnTo>
                  <a:lnTo>
                    <a:pt x="1584661" y="1596636"/>
                  </a:lnTo>
                  <a:lnTo>
                    <a:pt x="0" y="159663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7" name="TextBox 7"/>
            <p:cNvSpPr txBox="1"/>
            <p:nvPr/>
          </p:nvSpPr>
          <p:spPr>
            <a:xfrm>
              <a:off x="1381927" y="1195376"/>
              <a:ext cx="502735" cy="214421"/>
            </a:xfrm>
            <a:prstGeom prst="rect">
              <a:avLst/>
            </a:prstGeom>
          </p:spPr>
          <p:txBody>
            <a:bodyPr lIns="0" tIns="0" rIns="0" bIns="0" rtlCol="0" anchor="t">
              <a:spAutoFit/>
            </a:bodyPr>
            <a:lstStyle/>
            <a:p>
              <a:pPr algn="ctr">
                <a:lnSpc>
                  <a:spcPts val="1234"/>
                </a:lnSpc>
              </a:pPr>
              <a:r>
                <a:rPr lang="en-US" sz="881">
                  <a:solidFill>
                    <a:srgbClr val="A93291"/>
                  </a:solidFill>
                  <a:latin typeface="Aloja"/>
                  <a:ea typeface="Aloja"/>
                  <a:cs typeface="Aloja"/>
                  <a:sym typeface="Aloja"/>
                </a:rPr>
                <a:t>C</a:t>
              </a:r>
            </a:p>
          </p:txBody>
        </p:sp>
      </p:grpSp>
      <p:sp>
        <p:nvSpPr>
          <p:cNvPr id="8" name="TextBox 8"/>
          <p:cNvSpPr txBox="1"/>
          <p:nvPr/>
        </p:nvSpPr>
        <p:spPr>
          <a:xfrm>
            <a:off x="2668874" y="1716621"/>
            <a:ext cx="14590426" cy="863742"/>
          </a:xfrm>
          <a:prstGeom prst="rect">
            <a:avLst/>
          </a:prstGeom>
        </p:spPr>
        <p:txBody>
          <a:bodyPr lIns="0" tIns="0" rIns="0" bIns="0" rtlCol="0" anchor="t">
            <a:spAutoFit/>
          </a:bodyPr>
          <a:lstStyle/>
          <a:p>
            <a:pPr algn="l">
              <a:lnSpc>
                <a:spcPts val="3479"/>
              </a:lnSpc>
              <a:spcBef>
                <a:spcPct val="0"/>
              </a:spcBef>
            </a:pPr>
            <a:r>
              <a:rPr lang="en-US" sz="2485" b="1" dirty="0">
                <a:solidFill>
                  <a:srgbClr val="000000"/>
                </a:solidFill>
                <a:latin typeface="Open Sans Bold"/>
                <a:ea typeface="Open Sans Bold"/>
                <a:cs typeface="Open Sans Bold"/>
                <a:sym typeface="Open Sans Bold"/>
              </a:rPr>
              <a:t>НАГАДУВАННЯ: </a:t>
            </a:r>
            <a:r>
              <a:rPr lang="en-US" sz="2485" b="1" dirty="0" err="1">
                <a:solidFill>
                  <a:srgbClr val="000000"/>
                </a:solidFill>
                <a:latin typeface="Open Sans Bold"/>
                <a:ea typeface="Open Sans Bold"/>
                <a:cs typeface="Open Sans Bold"/>
                <a:sym typeface="Open Sans Bold"/>
              </a:rPr>
              <a:t>якщо</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клієнт</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не</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запізнюється</a:t>
            </a:r>
            <a:r>
              <a:rPr lang="en-US" sz="2485" b="1" dirty="0">
                <a:solidFill>
                  <a:srgbClr val="000000"/>
                </a:solidFill>
                <a:latin typeface="Open Sans Bold"/>
                <a:ea typeface="Open Sans Bold"/>
                <a:cs typeface="Open Sans Bold"/>
                <a:sym typeface="Open Sans Bold"/>
              </a:rPr>
              <a:t> з </a:t>
            </a:r>
            <a:r>
              <a:rPr lang="en-US" sz="2485" b="1" dirty="0" err="1">
                <a:solidFill>
                  <a:srgbClr val="000000"/>
                </a:solidFill>
                <a:latin typeface="Open Sans Bold"/>
                <a:ea typeface="Open Sans Bold"/>
                <a:cs typeface="Open Sans Bold"/>
                <a:sym typeface="Open Sans Bold"/>
              </a:rPr>
              <a:t>поверненням</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для</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повторної</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ін'єкції</a:t>
            </a:r>
            <a:r>
              <a:rPr lang="en-US" sz="2485" b="1" dirty="0">
                <a:solidFill>
                  <a:srgbClr val="000000"/>
                </a:solidFill>
                <a:latin typeface="Open Sans Bold"/>
                <a:ea typeface="Open Sans Bold"/>
                <a:cs typeface="Open Sans Bold"/>
                <a:sym typeface="Open Sans Bold"/>
              </a:rPr>
              <a:t> CAB-LA (</a:t>
            </a:r>
            <a:r>
              <a:rPr lang="en-US" sz="2485" b="1" dirty="0" err="1">
                <a:solidFill>
                  <a:srgbClr val="000000"/>
                </a:solidFill>
                <a:latin typeface="Open Sans Bold"/>
                <a:ea typeface="Open Sans Bold"/>
                <a:cs typeface="Open Sans Bold"/>
                <a:sym typeface="Open Sans Bold"/>
              </a:rPr>
              <a:t>тобто</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повертається</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за</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розкладом</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оцінка</a:t>
            </a:r>
            <a:r>
              <a:rPr lang="en-US" sz="2485" b="1" dirty="0">
                <a:solidFill>
                  <a:srgbClr val="000000"/>
                </a:solidFill>
                <a:latin typeface="Open Sans Bold"/>
                <a:ea typeface="Open Sans Bold"/>
                <a:cs typeface="Open Sans Bold"/>
                <a:sym typeface="Open Sans Bold"/>
              </a:rPr>
              <a:t> </a:t>
            </a:r>
            <a:r>
              <a:rPr lang="uk-UA" sz="2485" b="1" dirty="0">
                <a:solidFill>
                  <a:srgbClr val="000000"/>
                </a:solidFill>
                <a:latin typeface="Open Sans Bold"/>
                <a:ea typeface="Open Sans Bold"/>
                <a:cs typeface="Open Sans Bold"/>
                <a:sym typeface="Open Sans Bold"/>
              </a:rPr>
              <a:t>ПКП</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не</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повинна</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бути</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необхідною</a:t>
            </a:r>
            <a:r>
              <a:rPr lang="en-US" sz="2485" b="1" dirty="0">
                <a:solidFill>
                  <a:srgbClr val="000000"/>
                </a:solidFill>
                <a:latin typeface="Open Sans Bold"/>
                <a:ea typeface="Open Sans Bold"/>
                <a:cs typeface="Open Sans Bold"/>
                <a:sym typeface="Open Sans Bold"/>
              </a:rPr>
              <a:t>.</a:t>
            </a: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solidFill>
          <a:srgbClr val="FE6C39"/>
        </a:solidFill>
        <a:effectLst/>
      </p:bgPr>
    </p:bg>
    <p:spTree>
      <p:nvGrpSpPr>
        <p:cNvPr id="1" name=""/>
        <p:cNvGrpSpPr/>
        <p:nvPr/>
      </p:nvGrpSpPr>
      <p:grpSpPr>
        <a:xfrm>
          <a:off x="0" y="0"/>
          <a:ext cx="0" cy="0"/>
          <a:chOff x="0" y="0"/>
          <a:chExt cx="0" cy="0"/>
        </a:xfrm>
      </p:grpSpPr>
      <p:sp>
        <p:nvSpPr>
          <p:cNvPr id="2" name="TextBox 2"/>
          <p:cNvSpPr txBox="1"/>
          <p:nvPr/>
        </p:nvSpPr>
        <p:spPr>
          <a:xfrm>
            <a:off x="5688367" y="4388109"/>
            <a:ext cx="9515089" cy="2268474"/>
          </a:xfrm>
          <a:prstGeom prst="rect">
            <a:avLst/>
          </a:prstGeom>
        </p:spPr>
        <p:txBody>
          <a:bodyPr lIns="0" tIns="0" rIns="0" bIns="0" rtlCol="0" anchor="t">
            <a:spAutoFit/>
          </a:bodyPr>
          <a:lstStyle/>
          <a:p>
            <a:pPr algn="l">
              <a:lnSpc>
                <a:spcPts val="8928"/>
              </a:lnSpc>
            </a:pPr>
            <a:r>
              <a:rPr lang="en-US" sz="7200" b="1" dirty="0">
                <a:solidFill>
                  <a:srgbClr val="FFFFFF"/>
                </a:solidFill>
                <a:latin typeface="Roboto Condensed Bold"/>
                <a:ea typeface="Roboto Condensed Bold"/>
                <a:cs typeface="Roboto Condensed Bold"/>
                <a:sym typeface="Roboto Condensed Bold"/>
              </a:rPr>
              <a:t>LEN: </a:t>
            </a:r>
            <a:r>
              <a:rPr lang="en-US" sz="7200" b="1" dirty="0" err="1">
                <a:solidFill>
                  <a:srgbClr val="FFFFFF"/>
                </a:solidFill>
                <a:latin typeface="Roboto Condensed Bold"/>
                <a:ea typeface="Roboto Condensed Bold"/>
                <a:cs typeface="Roboto Condensed Bold"/>
                <a:sym typeface="Roboto Condensed Bold"/>
              </a:rPr>
              <a:t>Затримки</a:t>
            </a:r>
            <a:r>
              <a:rPr lang="en-US" sz="7200" b="1" dirty="0">
                <a:solidFill>
                  <a:srgbClr val="FFFFFF"/>
                </a:solidFill>
                <a:latin typeface="Roboto Condensed Bold"/>
                <a:ea typeface="Roboto Condensed Bold"/>
                <a:cs typeface="Roboto Condensed Bold"/>
                <a:sym typeface="Roboto Condensed Bold"/>
              </a:rPr>
              <a:t> </a:t>
            </a:r>
            <a:r>
              <a:rPr lang="en-US" sz="7200" b="1" dirty="0" err="1">
                <a:solidFill>
                  <a:srgbClr val="FFFFFF"/>
                </a:solidFill>
                <a:latin typeface="Roboto Condensed Bold"/>
                <a:ea typeface="Roboto Condensed Bold"/>
                <a:cs typeface="Roboto Condensed Bold"/>
                <a:sym typeface="Roboto Condensed Bold"/>
              </a:rPr>
              <a:t>ін'єкцій</a:t>
            </a:r>
            <a:r>
              <a:rPr lang="en-US" sz="7200" b="1" dirty="0">
                <a:solidFill>
                  <a:srgbClr val="FFFFFF"/>
                </a:solidFill>
                <a:latin typeface="Roboto Condensed Bold"/>
                <a:ea typeface="Roboto Condensed Bold"/>
                <a:cs typeface="Roboto Condensed Bold"/>
                <a:sym typeface="Roboto Condensed Bold"/>
              </a:rPr>
              <a:t> </a:t>
            </a:r>
            <a:r>
              <a:rPr lang="en-US" sz="7200" b="1" dirty="0" err="1">
                <a:solidFill>
                  <a:srgbClr val="FFFFFF"/>
                </a:solidFill>
                <a:latin typeface="Roboto Condensed Bold"/>
                <a:ea typeface="Roboto Condensed Bold"/>
                <a:cs typeface="Roboto Condensed Bold"/>
                <a:sym typeface="Roboto Condensed Bold"/>
              </a:rPr>
              <a:t>та</a:t>
            </a:r>
            <a:r>
              <a:rPr lang="en-US" sz="7200" b="1" dirty="0">
                <a:solidFill>
                  <a:srgbClr val="FFFFFF"/>
                </a:solidFill>
                <a:latin typeface="Roboto Condensed Bold"/>
                <a:ea typeface="Roboto Condensed Bold"/>
                <a:cs typeface="Roboto Condensed Bold"/>
                <a:sym typeface="Roboto Condensed Bold"/>
              </a:rPr>
              <a:t> </a:t>
            </a:r>
            <a:r>
              <a:rPr lang="en-US" sz="7200" b="1" dirty="0" err="1">
                <a:solidFill>
                  <a:srgbClr val="FFFFFF"/>
                </a:solidFill>
                <a:latin typeface="Roboto Condensed Bold"/>
                <a:ea typeface="Roboto Condensed Bold"/>
                <a:cs typeface="Roboto Condensed Bold"/>
                <a:sym typeface="Roboto Condensed Bold"/>
              </a:rPr>
              <a:t>оцінка</a:t>
            </a:r>
            <a:r>
              <a:rPr lang="en-US" sz="7200" b="1" dirty="0">
                <a:solidFill>
                  <a:srgbClr val="FFFFFF"/>
                </a:solidFill>
                <a:latin typeface="Roboto Condensed Bold"/>
                <a:ea typeface="Roboto Condensed Bold"/>
                <a:cs typeface="Roboto Condensed Bold"/>
                <a:sym typeface="Roboto Condensed Bold"/>
              </a:rPr>
              <a:t> </a:t>
            </a:r>
            <a:r>
              <a:rPr lang="uk-UA" sz="7200" b="1" dirty="0">
                <a:solidFill>
                  <a:srgbClr val="FFFFFF"/>
                </a:solidFill>
                <a:latin typeface="Roboto Condensed Bold"/>
                <a:ea typeface="Roboto Condensed Bold"/>
                <a:cs typeface="Roboto Condensed Bold"/>
                <a:sym typeface="Roboto Condensed Bold"/>
              </a:rPr>
              <a:t>ПКП</a:t>
            </a:r>
            <a:r>
              <a:rPr lang="en-US" sz="7200" b="1" dirty="0">
                <a:solidFill>
                  <a:srgbClr val="FFFFFF"/>
                </a:solidFill>
                <a:latin typeface="Roboto Condensed Bold"/>
                <a:ea typeface="Roboto Condensed Bold"/>
                <a:cs typeface="Roboto Condensed Bold"/>
                <a:sym typeface="Roboto Condensed Bold"/>
              </a:rPr>
              <a:t> </a:t>
            </a:r>
          </a:p>
        </p:txBody>
      </p:sp>
      <p:grpSp>
        <p:nvGrpSpPr>
          <p:cNvPr id="3" name="Group 3"/>
          <p:cNvGrpSpPr/>
          <p:nvPr/>
        </p:nvGrpSpPr>
        <p:grpSpPr>
          <a:xfrm>
            <a:off x="1028700" y="2605747"/>
            <a:ext cx="4659667" cy="5214761"/>
            <a:chOff x="0" y="0"/>
            <a:chExt cx="6212889" cy="6953014"/>
          </a:xfrm>
        </p:grpSpPr>
        <p:sp>
          <p:nvSpPr>
            <p:cNvPr id="4" name="Freeform 4"/>
            <p:cNvSpPr/>
            <p:nvPr/>
          </p:nvSpPr>
          <p:spPr>
            <a:xfrm rot="-10800000" flipH="1">
              <a:off x="0" y="1875872"/>
              <a:ext cx="5039064" cy="5077143"/>
            </a:xfrm>
            <a:custGeom>
              <a:avLst/>
              <a:gdLst/>
              <a:ahLst/>
              <a:cxnLst/>
              <a:rect l="l" t="t" r="r" b="b"/>
              <a:pathLst>
                <a:path w="5039064" h="5077143">
                  <a:moveTo>
                    <a:pt x="5039064" y="0"/>
                  </a:moveTo>
                  <a:lnTo>
                    <a:pt x="0" y="0"/>
                  </a:lnTo>
                  <a:lnTo>
                    <a:pt x="0" y="5077142"/>
                  </a:lnTo>
                  <a:lnTo>
                    <a:pt x="5039064" y="5077142"/>
                  </a:lnTo>
                  <a:lnTo>
                    <a:pt x="5039064"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TextBox 5"/>
            <p:cNvSpPr txBox="1"/>
            <p:nvPr/>
          </p:nvSpPr>
          <p:spPr>
            <a:xfrm>
              <a:off x="1399351" y="3509160"/>
              <a:ext cx="1598647" cy="905283"/>
            </a:xfrm>
            <a:prstGeom prst="rect">
              <a:avLst/>
            </a:prstGeom>
          </p:spPr>
          <p:txBody>
            <a:bodyPr lIns="0" tIns="0" rIns="0" bIns="0" rtlCol="0" anchor="t">
              <a:spAutoFit/>
            </a:bodyPr>
            <a:lstStyle/>
            <a:p>
              <a:pPr algn="ctr">
                <a:lnSpc>
                  <a:spcPts val="5683"/>
                </a:lnSpc>
              </a:pPr>
              <a:r>
                <a:rPr lang="en-US" sz="4059">
                  <a:solidFill>
                    <a:srgbClr val="F36B2B"/>
                  </a:solidFill>
                  <a:latin typeface="Bobby Jones Condensed Soft"/>
                  <a:ea typeface="Bobby Jones Condensed Soft"/>
                  <a:cs typeface="Bobby Jones Condensed Soft"/>
                  <a:sym typeface="Bobby Jones Condensed Soft"/>
                </a:rPr>
                <a:t>L</a:t>
              </a:r>
            </a:p>
          </p:txBody>
        </p:sp>
        <p:sp>
          <p:nvSpPr>
            <p:cNvPr id="6" name="Freeform 6"/>
            <p:cNvSpPr/>
            <p:nvPr/>
          </p:nvSpPr>
          <p:spPr>
            <a:xfrm rot="9001455">
              <a:off x="2668818" y="620952"/>
              <a:ext cx="2885293" cy="3409504"/>
            </a:xfrm>
            <a:custGeom>
              <a:avLst/>
              <a:gdLst/>
              <a:ahLst/>
              <a:cxnLst/>
              <a:rect l="l" t="t" r="r" b="b"/>
              <a:pathLst>
                <a:path w="2885293" h="3409504">
                  <a:moveTo>
                    <a:pt x="0" y="0"/>
                  </a:moveTo>
                  <a:lnTo>
                    <a:pt x="2885293" y="0"/>
                  </a:lnTo>
                  <a:lnTo>
                    <a:pt x="2885293" y="3409504"/>
                  </a:lnTo>
                  <a:lnTo>
                    <a:pt x="0" y="340950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7" name="Freeform 7"/>
            <p:cNvSpPr/>
            <p:nvPr/>
          </p:nvSpPr>
          <p:spPr>
            <a:xfrm rot="-8500143">
              <a:off x="3254405" y="209331"/>
              <a:ext cx="1275927" cy="1728863"/>
            </a:xfrm>
            <a:custGeom>
              <a:avLst/>
              <a:gdLst/>
              <a:ahLst/>
              <a:cxnLst/>
              <a:rect l="l" t="t" r="r" b="b"/>
              <a:pathLst>
                <a:path w="1275927" h="1728863">
                  <a:moveTo>
                    <a:pt x="0" y="0"/>
                  </a:moveTo>
                  <a:lnTo>
                    <a:pt x="1275927" y="0"/>
                  </a:lnTo>
                  <a:lnTo>
                    <a:pt x="1275927" y="1728864"/>
                  </a:lnTo>
                  <a:lnTo>
                    <a:pt x="0" y="1728864"/>
                  </a:lnTo>
                  <a:lnTo>
                    <a:pt x="0" y="0"/>
                  </a:lnTo>
                  <a:close/>
                </a:path>
              </a:pathLst>
            </a:custGeom>
            <a:blipFill>
              <a:blip r:embed="rId4">
                <a:extLst>
                  <a:ext uri="{96DAC541-7B7A-43D3-8B79-37D633B846F1}">
                    <asvg:svgBlip xmlns:asvg="http://schemas.microsoft.com/office/drawing/2016/SVG/main" r:embed="rId5"/>
                  </a:ext>
                </a:extLst>
              </a:blip>
              <a:stretch>
                <a:fillRect l="-117708" t="-89863"/>
              </a:stretch>
            </a:blipFill>
          </p:spPr>
        </p:sp>
      </p:gr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338785" y="763343"/>
            <a:ext cx="16447559" cy="679673"/>
          </a:xfrm>
          <a:prstGeom prst="rect">
            <a:avLst/>
          </a:prstGeom>
        </p:spPr>
        <p:txBody>
          <a:bodyPr lIns="0" tIns="0" rIns="0" bIns="0" rtlCol="0" anchor="t">
            <a:spAutoFit/>
          </a:bodyPr>
          <a:lstStyle/>
          <a:p>
            <a:pPr algn="l">
              <a:lnSpc>
                <a:spcPts val="5152"/>
              </a:lnSpc>
            </a:pPr>
            <a:r>
              <a:rPr lang="en-US" sz="5600" b="1" dirty="0">
                <a:solidFill>
                  <a:srgbClr val="FE6C39"/>
                </a:solidFill>
                <a:latin typeface="Roboto Condensed Bold"/>
                <a:ea typeface="Roboto Condensed Bold"/>
                <a:cs typeface="Roboto Condensed Bold"/>
                <a:sym typeface="Roboto Condensed Bold"/>
              </a:rPr>
              <a:t>LEN: </a:t>
            </a:r>
            <a:r>
              <a:rPr lang="en-US" sz="5600" b="1" dirty="0" err="1">
                <a:solidFill>
                  <a:srgbClr val="FE6C39"/>
                </a:solidFill>
                <a:latin typeface="Roboto Condensed Bold"/>
                <a:ea typeface="Roboto Condensed Bold"/>
                <a:cs typeface="Roboto Condensed Bold"/>
                <a:sym typeface="Roboto Condensed Bold"/>
              </a:rPr>
              <a:t>Затримки</a:t>
            </a:r>
            <a:r>
              <a:rPr lang="en-US" sz="5600" b="1" dirty="0">
                <a:solidFill>
                  <a:srgbClr val="FE6C39"/>
                </a:solidFill>
                <a:latin typeface="Roboto Condensed Bold"/>
                <a:ea typeface="Roboto Condensed Bold"/>
                <a:cs typeface="Roboto Condensed Bold"/>
                <a:sym typeface="Roboto Condensed Bold"/>
              </a:rPr>
              <a:t> </a:t>
            </a:r>
            <a:r>
              <a:rPr lang="en-US" sz="5600" b="1" dirty="0" err="1">
                <a:solidFill>
                  <a:srgbClr val="FE6C39"/>
                </a:solidFill>
                <a:latin typeface="Roboto Condensed Bold"/>
                <a:ea typeface="Roboto Condensed Bold"/>
                <a:cs typeface="Roboto Condensed Bold"/>
                <a:sym typeface="Roboto Condensed Bold"/>
              </a:rPr>
              <a:t>ін'єкцій</a:t>
            </a:r>
            <a:r>
              <a:rPr lang="en-US" sz="5600" b="1" dirty="0">
                <a:solidFill>
                  <a:srgbClr val="FE6C39"/>
                </a:solidFill>
                <a:latin typeface="Roboto Condensed Bold"/>
                <a:ea typeface="Roboto Condensed Bold"/>
                <a:cs typeface="Roboto Condensed Bold"/>
                <a:sym typeface="Roboto Condensed Bold"/>
              </a:rPr>
              <a:t> </a:t>
            </a:r>
            <a:r>
              <a:rPr lang="en-US" sz="5600" b="1" dirty="0" err="1">
                <a:solidFill>
                  <a:srgbClr val="FE6C39"/>
                </a:solidFill>
                <a:latin typeface="Roboto Condensed Bold"/>
                <a:ea typeface="Roboto Condensed Bold"/>
                <a:cs typeface="Roboto Condensed Bold"/>
                <a:sym typeface="Roboto Condensed Bold"/>
              </a:rPr>
              <a:t>та</a:t>
            </a:r>
            <a:r>
              <a:rPr lang="en-US" sz="5600" b="1" dirty="0">
                <a:solidFill>
                  <a:srgbClr val="FE6C39"/>
                </a:solidFill>
                <a:latin typeface="Roboto Condensed Bold"/>
                <a:ea typeface="Roboto Condensed Bold"/>
                <a:cs typeface="Roboto Condensed Bold"/>
                <a:sym typeface="Roboto Condensed Bold"/>
              </a:rPr>
              <a:t> </a:t>
            </a:r>
            <a:r>
              <a:rPr lang="en-US" sz="5600" b="1" dirty="0" err="1">
                <a:solidFill>
                  <a:srgbClr val="FE6C39"/>
                </a:solidFill>
                <a:latin typeface="Roboto Condensed Bold"/>
                <a:ea typeface="Roboto Condensed Bold"/>
                <a:cs typeface="Roboto Condensed Bold"/>
                <a:sym typeface="Roboto Condensed Bold"/>
              </a:rPr>
              <a:t>оцінка</a:t>
            </a:r>
            <a:r>
              <a:rPr lang="en-US" sz="5600" b="1" dirty="0">
                <a:solidFill>
                  <a:srgbClr val="FE6C39"/>
                </a:solidFill>
                <a:latin typeface="Roboto Condensed Bold"/>
                <a:ea typeface="Roboto Condensed Bold"/>
                <a:cs typeface="Roboto Condensed Bold"/>
                <a:sym typeface="Roboto Condensed Bold"/>
              </a:rPr>
              <a:t> </a:t>
            </a:r>
            <a:r>
              <a:rPr lang="uk-UA" sz="5600" b="1" dirty="0">
                <a:solidFill>
                  <a:srgbClr val="FE6C39"/>
                </a:solidFill>
                <a:latin typeface="Roboto Condensed Bold"/>
                <a:ea typeface="Roboto Condensed Bold"/>
                <a:cs typeface="Roboto Condensed Bold"/>
                <a:sym typeface="Roboto Condensed Bold"/>
              </a:rPr>
              <a:t>ПКП</a:t>
            </a:r>
            <a:r>
              <a:rPr lang="en-US" sz="5600" b="1" dirty="0">
                <a:solidFill>
                  <a:srgbClr val="FE6C39"/>
                </a:solidFill>
                <a:latin typeface="Roboto Condensed Bold"/>
                <a:ea typeface="Roboto Condensed Bold"/>
                <a:cs typeface="Roboto Condensed Bold"/>
                <a:sym typeface="Roboto Condensed Bold"/>
              </a:rPr>
              <a:t> </a:t>
            </a:r>
          </a:p>
        </p:txBody>
      </p:sp>
      <p:sp>
        <p:nvSpPr>
          <p:cNvPr id="3" name="Freeform 3"/>
          <p:cNvSpPr/>
          <p:nvPr/>
        </p:nvSpPr>
        <p:spPr>
          <a:xfrm rot="-8984890">
            <a:off x="272916" y="297055"/>
            <a:ext cx="1588149" cy="1512712"/>
          </a:xfrm>
          <a:custGeom>
            <a:avLst/>
            <a:gdLst/>
            <a:ahLst/>
            <a:cxnLst/>
            <a:rect l="l" t="t" r="r" b="b"/>
            <a:pathLst>
              <a:path w="1588149" h="1512712">
                <a:moveTo>
                  <a:pt x="0" y="0"/>
                </a:moveTo>
                <a:lnTo>
                  <a:pt x="1588149" y="0"/>
                </a:lnTo>
                <a:lnTo>
                  <a:pt x="1588149" y="1512712"/>
                </a:lnTo>
                <a:lnTo>
                  <a:pt x="0" y="151271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4" name="Group 4"/>
          <p:cNvGrpSpPr/>
          <p:nvPr/>
        </p:nvGrpSpPr>
        <p:grpSpPr>
          <a:xfrm>
            <a:off x="471625" y="371965"/>
            <a:ext cx="1205672" cy="1349301"/>
            <a:chOff x="0" y="0"/>
            <a:chExt cx="1607563" cy="1799068"/>
          </a:xfrm>
        </p:grpSpPr>
        <p:sp>
          <p:nvSpPr>
            <p:cNvPr id="5" name="Freeform 5"/>
            <p:cNvSpPr/>
            <p:nvPr/>
          </p:nvSpPr>
          <p:spPr>
            <a:xfrm rot="-10800000" flipH="1">
              <a:off x="0" y="485375"/>
              <a:ext cx="1303840" cy="1313692"/>
            </a:xfrm>
            <a:custGeom>
              <a:avLst/>
              <a:gdLst/>
              <a:ahLst/>
              <a:cxnLst/>
              <a:rect l="l" t="t" r="r" b="b"/>
              <a:pathLst>
                <a:path w="1303840" h="1313692">
                  <a:moveTo>
                    <a:pt x="1303840" y="0"/>
                  </a:moveTo>
                  <a:lnTo>
                    <a:pt x="0" y="0"/>
                  </a:lnTo>
                  <a:lnTo>
                    <a:pt x="0" y="1313693"/>
                  </a:lnTo>
                  <a:lnTo>
                    <a:pt x="1303840" y="1313693"/>
                  </a:lnTo>
                  <a:lnTo>
                    <a:pt x="130384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6" name="TextBox 6"/>
            <p:cNvSpPr txBox="1"/>
            <p:nvPr/>
          </p:nvSpPr>
          <p:spPr>
            <a:xfrm>
              <a:off x="362077" y="911114"/>
              <a:ext cx="413644" cy="231108"/>
            </a:xfrm>
            <a:prstGeom prst="rect">
              <a:avLst/>
            </a:prstGeom>
          </p:spPr>
          <p:txBody>
            <a:bodyPr lIns="0" tIns="0" rIns="0" bIns="0" rtlCol="0" anchor="t">
              <a:spAutoFit/>
            </a:bodyPr>
            <a:lstStyle/>
            <a:p>
              <a:pPr algn="ctr">
                <a:lnSpc>
                  <a:spcPts val="1470"/>
                </a:lnSpc>
              </a:pPr>
              <a:r>
                <a:rPr lang="en-US" sz="1050">
                  <a:solidFill>
                    <a:srgbClr val="F36B2B"/>
                  </a:solidFill>
                  <a:latin typeface="Bobby Jones Condensed Soft"/>
                  <a:ea typeface="Bobby Jones Condensed Soft"/>
                  <a:cs typeface="Bobby Jones Condensed Soft"/>
                  <a:sym typeface="Bobby Jones Condensed Soft"/>
                </a:rPr>
                <a:t>L</a:t>
              </a:r>
            </a:p>
          </p:txBody>
        </p:sp>
        <p:sp>
          <p:nvSpPr>
            <p:cNvPr id="7" name="Freeform 7"/>
            <p:cNvSpPr/>
            <p:nvPr/>
          </p:nvSpPr>
          <p:spPr>
            <a:xfrm rot="9001455">
              <a:off x="690547" y="160669"/>
              <a:ext cx="746559" cy="882197"/>
            </a:xfrm>
            <a:custGeom>
              <a:avLst/>
              <a:gdLst/>
              <a:ahLst/>
              <a:cxnLst/>
              <a:rect l="l" t="t" r="r" b="b"/>
              <a:pathLst>
                <a:path w="746559" h="882197">
                  <a:moveTo>
                    <a:pt x="0" y="0"/>
                  </a:moveTo>
                  <a:lnTo>
                    <a:pt x="746559" y="0"/>
                  </a:lnTo>
                  <a:lnTo>
                    <a:pt x="746559" y="882197"/>
                  </a:lnTo>
                  <a:lnTo>
                    <a:pt x="0" y="882197"/>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8" name="Freeform 8"/>
            <p:cNvSpPr/>
            <p:nvPr/>
          </p:nvSpPr>
          <p:spPr>
            <a:xfrm rot="-8500143">
              <a:off x="842066" y="54164"/>
              <a:ext cx="330142" cy="447337"/>
            </a:xfrm>
            <a:custGeom>
              <a:avLst/>
              <a:gdLst/>
              <a:ahLst/>
              <a:cxnLst/>
              <a:rect l="l" t="t" r="r" b="b"/>
              <a:pathLst>
                <a:path w="330142" h="447337">
                  <a:moveTo>
                    <a:pt x="0" y="0"/>
                  </a:moveTo>
                  <a:lnTo>
                    <a:pt x="330141" y="0"/>
                  </a:lnTo>
                  <a:lnTo>
                    <a:pt x="330141" y="447337"/>
                  </a:lnTo>
                  <a:lnTo>
                    <a:pt x="0" y="447337"/>
                  </a:lnTo>
                  <a:lnTo>
                    <a:pt x="0" y="0"/>
                  </a:lnTo>
                  <a:close/>
                </a:path>
              </a:pathLst>
            </a:custGeom>
            <a:blipFill>
              <a:blip r:embed="rId6">
                <a:extLst>
                  <a:ext uri="{96DAC541-7B7A-43D3-8B79-37D633B846F1}">
                    <asvg:svgBlip xmlns:asvg="http://schemas.microsoft.com/office/drawing/2016/SVG/main" r:embed="rId7"/>
                  </a:ext>
                </a:extLst>
              </a:blip>
              <a:stretch>
                <a:fillRect l="-117708" t="-89863"/>
              </a:stretch>
            </a:blipFill>
          </p:spPr>
        </p:sp>
      </p:grpSp>
      <p:sp>
        <p:nvSpPr>
          <p:cNvPr id="9" name="TextBox 9"/>
          <p:cNvSpPr txBox="1"/>
          <p:nvPr/>
        </p:nvSpPr>
        <p:spPr>
          <a:xfrm>
            <a:off x="2319223" y="1525668"/>
            <a:ext cx="14590426" cy="863742"/>
          </a:xfrm>
          <a:prstGeom prst="rect">
            <a:avLst/>
          </a:prstGeom>
        </p:spPr>
        <p:txBody>
          <a:bodyPr lIns="0" tIns="0" rIns="0" bIns="0" rtlCol="0" anchor="t">
            <a:spAutoFit/>
          </a:bodyPr>
          <a:lstStyle/>
          <a:p>
            <a:pPr algn="l">
              <a:lnSpc>
                <a:spcPts val="3479"/>
              </a:lnSpc>
              <a:spcBef>
                <a:spcPct val="0"/>
              </a:spcBef>
            </a:pPr>
            <a:r>
              <a:rPr lang="en-US" sz="2485" b="1" dirty="0">
                <a:solidFill>
                  <a:srgbClr val="000000"/>
                </a:solidFill>
                <a:latin typeface="Open Sans Bold"/>
                <a:ea typeface="Open Sans Bold"/>
                <a:cs typeface="Open Sans Bold"/>
                <a:sym typeface="Open Sans Bold"/>
              </a:rPr>
              <a:t>НАГАДУВАННЯ: </a:t>
            </a:r>
            <a:r>
              <a:rPr lang="en-US" sz="2485" b="1" dirty="0" err="1">
                <a:solidFill>
                  <a:srgbClr val="000000"/>
                </a:solidFill>
                <a:latin typeface="Open Sans Bold"/>
                <a:ea typeface="Open Sans Bold"/>
                <a:cs typeface="Open Sans Bold"/>
                <a:sym typeface="Open Sans Bold"/>
              </a:rPr>
              <a:t>якщо</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клієнт</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не</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запізнюється</a:t>
            </a:r>
            <a:r>
              <a:rPr lang="en-US" sz="2485" b="1" dirty="0">
                <a:solidFill>
                  <a:srgbClr val="000000"/>
                </a:solidFill>
                <a:latin typeface="Open Sans Bold"/>
                <a:ea typeface="Open Sans Bold"/>
                <a:cs typeface="Open Sans Bold"/>
                <a:sym typeface="Open Sans Bold"/>
              </a:rPr>
              <a:t> з </a:t>
            </a:r>
            <a:r>
              <a:rPr lang="en-US" sz="2485" b="1" dirty="0" err="1">
                <a:solidFill>
                  <a:srgbClr val="000000"/>
                </a:solidFill>
                <a:latin typeface="Open Sans Bold"/>
                <a:ea typeface="Open Sans Bold"/>
                <a:cs typeface="Open Sans Bold"/>
                <a:sym typeface="Open Sans Bold"/>
              </a:rPr>
              <a:t>поверненням</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для</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повторної</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ін'єкції</a:t>
            </a:r>
            <a:r>
              <a:rPr lang="en-US" sz="2485" b="1" dirty="0">
                <a:solidFill>
                  <a:srgbClr val="000000"/>
                </a:solidFill>
                <a:latin typeface="Open Sans Bold"/>
                <a:ea typeface="Open Sans Bold"/>
                <a:cs typeface="Open Sans Bold"/>
                <a:sym typeface="Open Sans Bold"/>
              </a:rPr>
              <a:t> LEN (</a:t>
            </a:r>
            <a:r>
              <a:rPr lang="en-US" sz="2485" b="1" dirty="0" err="1">
                <a:solidFill>
                  <a:srgbClr val="000000"/>
                </a:solidFill>
                <a:latin typeface="Open Sans Bold"/>
                <a:ea typeface="Open Sans Bold"/>
                <a:cs typeface="Open Sans Bold"/>
                <a:sym typeface="Open Sans Bold"/>
              </a:rPr>
              <a:t>тобто</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повертається</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за</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розкладом</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оцінка</a:t>
            </a:r>
            <a:r>
              <a:rPr lang="en-US" sz="2485" b="1" dirty="0">
                <a:solidFill>
                  <a:srgbClr val="000000"/>
                </a:solidFill>
                <a:latin typeface="Open Sans Bold"/>
                <a:ea typeface="Open Sans Bold"/>
                <a:cs typeface="Open Sans Bold"/>
                <a:sym typeface="Open Sans Bold"/>
              </a:rPr>
              <a:t> </a:t>
            </a:r>
            <a:r>
              <a:rPr lang="uk-UA" sz="2485" b="1" dirty="0">
                <a:solidFill>
                  <a:srgbClr val="000000"/>
                </a:solidFill>
                <a:latin typeface="Open Sans Bold"/>
                <a:ea typeface="Open Sans Bold"/>
                <a:cs typeface="Open Sans Bold"/>
                <a:sym typeface="Open Sans Bold"/>
              </a:rPr>
              <a:t>ПКП</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не</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потрібна</a:t>
            </a:r>
            <a:r>
              <a:rPr lang="en-US" sz="2485" b="1" dirty="0">
                <a:solidFill>
                  <a:srgbClr val="000000"/>
                </a:solidFill>
                <a:latin typeface="Open Sans Bold"/>
                <a:ea typeface="Open Sans Bold"/>
                <a:cs typeface="Open Sans Bold"/>
                <a:sym typeface="Open Sans Bold"/>
              </a:rPr>
              <a:t>.</a:t>
            </a:r>
          </a:p>
        </p:txBody>
      </p:sp>
      <p:sp>
        <p:nvSpPr>
          <p:cNvPr id="10" name="TextBox 10"/>
          <p:cNvSpPr txBox="1"/>
          <p:nvPr/>
        </p:nvSpPr>
        <p:spPr>
          <a:xfrm>
            <a:off x="893450" y="2968616"/>
            <a:ext cx="16501100" cy="5748112"/>
          </a:xfrm>
          <a:prstGeom prst="rect">
            <a:avLst/>
          </a:prstGeom>
        </p:spPr>
        <p:txBody>
          <a:bodyPr lIns="0" tIns="0" rIns="0" bIns="0" rtlCol="0" anchor="t">
            <a:spAutoFit/>
          </a:bodyPr>
          <a:lstStyle/>
          <a:p>
            <a:pPr algn="just">
              <a:lnSpc>
                <a:spcPct val="150000"/>
              </a:lnSpc>
            </a:pPr>
            <a:r>
              <a:rPr lang="en-US" sz="2800" dirty="0">
                <a:solidFill>
                  <a:srgbClr val="000000"/>
                </a:solidFill>
                <a:latin typeface="Open Sans"/>
                <a:ea typeface="Open Sans"/>
                <a:cs typeface="Open Sans"/>
                <a:sym typeface="Open Sans"/>
              </a:rPr>
              <a:t>У </a:t>
            </a:r>
            <a:r>
              <a:rPr lang="en-US" sz="2800" dirty="0" err="1">
                <a:solidFill>
                  <a:srgbClr val="000000"/>
                </a:solidFill>
                <a:latin typeface="Open Sans"/>
                <a:ea typeface="Open Sans"/>
                <a:cs typeface="Open Sans"/>
                <a:sym typeface="Open Sans"/>
              </a:rPr>
              <a:t>випадку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клієнта</a:t>
            </a:r>
            <a:r>
              <a:rPr lang="en-US" sz="2800" dirty="0">
                <a:solidFill>
                  <a:srgbClr val="000000"/>
                </a:solidFill>
                <a:latin typeface="Open Sans"/>
                <a:ea typeface="Open Sans"/>
                <a:cs typeface="Open Sans"/>
                <a:sym typeface="Open Sans"/>
              </a:rPr>
              <a:t> LEN, </a:t>
            </a:r>
            <a:r>
              <a:rPr lang="en-US" sz="2800" dirty="0" err="1">
                <a:solidFill>
                  <a:srgbClr val="000000"/>
                </a:solidFill>
                <a:latin typeface="Open Sans"/>
                <a:ea typeface="Open Sans"/>
                <a:cs typeface="Open Sans"/>
                <a:sym typeface="Open Sans"/>
              </a:rPr>
              <a:t>який</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повернувся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із</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запізненням</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якщо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виявили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можливий</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випадок</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високого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ризику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зараження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протягом</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останніх</a:t>
            </a:r>
            <a:r>
              <a:rPr lang="en-US" sz="2800" dirty="0">
                <a:solidFill>
                  <a:srgbClr val="000000"/>
                </a:solidFill>
                <a:latin typeface="Open Sans"/>
                <a:ea typeface="Open Sans"/>
                <a:cs typeface="Open Sans"/>
                <a:sym typeface="Open Sans"/>
              </a:rPr>
              <a:t> 72 </a:t>
            </a:r>
            <a:r>
              <a:rPr lang="en-US" sz="2800" dirty="0" err="1">
                <a:solidFill>
                  <a:srgbClr val="000000"/>
                </a:solidFill>
                <a:latin typeface="Open Sans"/>
                <a:ea typeface="Open Sans"/>
                <a:cs typeface="Open Sans"/>
                <a:sym typeface="Open Sans"/>
              </a:rPr>
              <a:t>годин</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наступним</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кроком</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слід</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оцінити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чи</a:t>
            </a:r>
            <a:r>
              <a:rPr lang="en-US" sz="2800" dirty="0">
                <a:solidFill>
                  <a:srgbClr val="000000"/>
                </a:solidFill>
                <a:latin typeface="Open Sans"/>
                <a:ea typeface="Open Sans"/>
                <a:cs typeface="Open Sans"/>
                <a:sym typeface="Open Sans"/>
              </a:rPr>
              <a:t> є </a:t>
            </a:r>
            <a:r>
              <a:rPr lang="en-US" sz="2800" dirty="0" err="1">
                <a:solidFill>
                  <a:srgbClr val="000000"/>
                </a:solidFill>
                <a:latin typeface="Open Sans"/>
                <a:ea typeface="Open Sans"/>
                <a:cs typeface="Open Sans"/>
                <a:sym typeface="Open Sans"/>
              </a:rPr>
              <a:t>затримка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відхилення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від</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використання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значною</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що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залежить</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від</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тривалості</a:t>
            </a:r>
            <a:r>
              <a:rPr lang="en-US" sz="2800" dirty="0">
                <a:solidFill>
                  <a:srgbClr val="000000"/>
                </a:solidFill>
                <a:latin typeface="Open Sans"/>
                <a:ea typeface="Open Sans"/>
                <a:cs typeface="Open Sans"/>
                <a:sym typeface="Open Sans"/>
              </a:rPr>
              <a:t> з </a:t>
            </a:r>
            <a:r>
              <a:rPr lang="en-US" sz="2800" dirty="0" err="1">
                <a:solidFill>
                  <a:srgbClr val="000000"/>
                </a:solidFill>
                <a:latin typeface="Open Sans"/>
                <a:ea typeface="Open Sans"/>
                <a:cs typeface="Open Sans"/>
                <a:sym typeface="Open Sans"/>
              </a:rPr>
              <a:t>моменту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останньої</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ін'єкції</a:t>
            </a:r>
            <a:r>
              <a:rPr lang="en-US" sz="2800" dirty="0">
                <a:solidFill>
                  <a:srgbClr val="000000"/>
                </a:solidFill>
                <a:latin typeface="Open Sans"/>
                <a:ea typeface="Open Sans"/>
                <a:cs typeface="Open Sans"/>
                <a:sym typeface="Open Sans"/>
              </a:rPr>
              <a:t>:</a:t>
            </a:r>
          </a:p>
          <a:p>
            <a:pPr marL="768622" lvl="1" indent="-384311" algn="just">
              <a:lnSpc>
                <a:spcPct val="150000"/>
              </a:lnSpc>
              <a:buFont typeface="Arial"/>
              <a:buChar char="•"/>
            </a:pPr>
            <a:r>
              <a:rPr lang="en-US" sz="2800" dirty="0" err="1">
                <a:solidFill>
                  <a:srgbClr val="000000"/>
                </a:solidFill>
                <a:latin typeface="Open Sans"/>
                <a:ea typeface="Open Sans"/>
                <a:cs typeface="Open Sans"/>
                <a:sym typeface="Open Sans"/>
              </a:rPr>
              <a:t>Для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клієнтів</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які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запізнилися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повторну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ін'єкцію</a:t>
            </a:r>
            <a:r>
              <a:rPr lang="en-US" sz="2800" dirty="0">
                <a:solidFill>
                  <a:srgbClr val="000000"/>
                </a:solidFill>
                <a:latin typeface="Open Sans"/>
                <a:ea typeface="Open Sans"/>
                <a:cs typeface="Open Sans"/>
                <a:sym typeface="Open Sans"/>
              </a:rPr>
              <a:t>, </a:t>
            </a:r>
            <a:r>
              <a:rPr lang="en-US" sz="2800" b="1" dirty="0" err="1">
                <a:solidFill>
                  <a:srgbClr val="000000"/>
                </a:solidFill>
                <a:latin typeface="Open Sans Bold"/>
                <a:ea typeface="Open Sans Bold"/>
                <a:cs typeface="Open Sans Bold"/>
                <a:sym typeface="Open Sans Bold"/>
              </a:rPr>
              <a:t>якщо</a:t>
            </a:r>
            <a:r>
              <a:rPr lang="en-US" sz="2800" b="1" dirty="0">
                <a:solidFill>
                  <a:srgbClr val="000000"/>
                </a:solidFill>
                <a:latin typeface="Open Sans Bold"/>
                <a:ea typeface="Open Sans Bold"/>
                <a:cs typeface="Open Sans Bold"/>
                <a:sym typeface="Open Sans Bold"/>
              </a:rPr>
              <a:t> з </a:t>
            </a:r>
            <a:r>
              <a:rPr lang="en-US" sz="2800" b="1" dirty="0" err="1">
                <a:solidFill>
                  <a:srgbClr val="000000"/>
                </a:solidFill>
                <a:latin typeface="Open Sans Bold"/>
                <a:ea typeface="Open Sans Bold"/>
                <a:cs typeface="Open Sans Bold"/>
                <a:sym typeface="Open Sans Bold"/>
              </a:rPr>
              <a:t>моменту</a:t>
            </a:r>
            <a:r>
              <a:rPr lang="en-US" sz="2800" b="1" dirty="0">
                <a:solidFill>
                  <a:srgbClr val="000000"/>
                </a:solidFill>
                <a:latin typeface="Open Sans Bold"/>
                <a:ea typeface="Open Sans Bold"/>
                <a:cs typeface="Open Sans Bold"/>
                <a:sym typeface="Open Sans Bold"/>
              </a:rPr>
              <a:t> </a:t>
            </a:r>
            <a:r>
              <a:rPr lang="en-US" sz="2800" b="1" dirty="0" err="1">
                <a:solidFill>
                  <a:srgbClr val="000000"/>
                </a:solidFill>
                <a:latin typeface="Open Sans Bold"/>
                <a:ea typeface="Open Sans Bold"/>
                <a:cs typeface="Open Sans Bold"/>
                <a:sym typeface="Open Sans Bold"/>
              </a:rPr>
              <a:t>попередньої</a:t>
            </a:r>
            <a:r>
              <a:rPr lang="en-US" sz="2800" b="1" dirty="0">
                <a:solidFill>
                  <a:srgbClr val="000000"/>
                </a:solidFill>
                <a:latin typeface="Open Sans Bold"/>
                <a:ea typeface="Open Sans Bold"/>
                <a:cs typeface="Open Sans Bold"/>
                <a:sym typeface="Open Sans Bold"/>
              </a:rPr>
              <a:t> </a:t>
            </a:r>
            <a:r>
              <a:rPr lang="en-US" sz="2800" b="1" dirty="0" err="1">
                <a:solidFill>
                  <a:srgbClr val="000000"/>
                </a:solidFill>
                <a:latin typeface="Open Sans Bold"/>
                <a:ea typeface="Open Sans Bold"/>
                <a:cs typeface="Open Sans Bold"/>
                <a:sym typeface="Open Sans Bold"/>
              </a:rPr>
              <a:t>ін'єкції</a:t>
            </a:r>
            <a:r>
              <a:rPr lang="en-US" sz="2800" b="1" dirty="0">
                <a:solidFill>
                  <a:srgbClr val="000000"/>
                </a:solidFill>
                <a:latin typeface="Open Sans Bold"/>
                <a:ea typeface="Open Sans Bold"/>
                <a:cs typeface="Open Sans Bold"/>
                <a:sym typeface="Open Sans Bold"/>
              </a:rPr>
              <a:t> </a:t>
            </a:r>
            <a:r>
              <a:rPr lang="en-US" sz="2800" b="1" dirty="0" err="1">
                <a:solidFill>
                  <a:srgbClr val="000000"/>
                </a:solidFill>
                <a:latin typeface="Open Sans Bold"/>
                <a:ea typeface="Open Sans Bold"/>
                <a:cs typeface="Open Sans Bold"/>
                <a:sym typeface="Open Sans Bold"/>
              </a:rPr>
              <a:t>минуло</a:t>
            </a:r>
            <a:r>
              <a:rPr lang="en-US" sz="2800" b="1" dirty="0">
                <a:solidFill>
                  <a:srgbClr val="000000"/>
                </a:solidFill>
                <a:latin typeface="Open Sans Bold"/>
                <a:ea typeface="Open Sans Bold"/>
                <a:cs typeface="Open Sans Bold"/>
                <a:sym typeface="Open Sans Bold"/>
              </a:rPr>
              <a:t> </a:t>
            </a:r>
            <a:r>
              <a:rPr lang="en-US" sz="2800" b="1" dirty="0" err="1">
                <a:solidFill>
                  <a:srgbClr val="000000"/>
                </a:solidFill>
                <a:latin typeface="Open Sans Bold"/>
                <a:ea typeface="Open Sans Bold"/>
                <a:cs typeface="Open Sans Bold"/>
                <a:sym typeface="Open Sans Bold"/>
              </a:rPr>
              <a:t>більше</a:t>
            </a:r>
            <a:r>
              <a:rPr lang="en-US" sz="2800" b="1" dirty="0">
                <a:solidFill>
                  <a:srgbClr val="000000"/>
                </a:solidFill>
                <a:latin typeface="Open Sans Bold"/>
                <a:ea typeface="Open Sans Bold"/>
                <a:cs typeface="Open Sans Bold"/>
                <a:sym typeface="Open Sans Bold"/>
              </a:rPr>
              <a:t> 28 </a:t>
            </a:r>
            <a:r>
              <a:rPr lang="en-US" sz="2800" b="1" dirty="0" err="1">
                <a:solidFill>
                  <a:srgbClr val="000000"/>
                </a:solidFill>
                <a:latin typeface="Open Sans Bold"/>
                <a:ea typeface="Open Sans Bold"/>
                <a:cs typeface="Open Sans Bold"/>
                <a:sym typeface="Open Sans Bold"/>
              </a:rPr>
              <a:t>тижнів</a:t>
            </a:r>
            <a:r>
              <a:rPr lang="en-US" sz="2800" b="1" dirty="0">
                <a:solidFill>
                  <a:srgbClr val="000000"/>
                </a:solidFill>
                <a:latin typeface="Open Sans Bold"/>
                <a:ea typeface="Open Sans Bold"/>
                <a:cs typeface="Open Sans Bold"/>
                <a:sym typeface="Open Sans Bold"/>
              </a:rPr>
              <a:t> (6 </a:t>
            </a:r>
            <a:r>
              <a:rPr lang="en-US" sz="2800" b="1" dirty="0" err="1">
                <a:solidFill>
                  <a:srgbClr val="000000"/>
                </a:solidFill>
                <a:latin typeface="Open Sans Bold"/>
                <a:ea typeface="Open Sans Bold"/>
                <a:cs typeface="Open Sans Bold"/>
                <a:sym typeface="Open Sans Bold"/>
              </a:rPr>
              <a:t>місяців</a:t>
            </a:r>
            <a:r>
              <a:rPr lang="en-US" sz="2800" b="1" dirty="0">
                <a:solidFill>
                  <a:srgbClr val="000000"/>
                </a:solidFill>
                <a:latin typeface="Open Sans Bold"/>
                <a:ea typeface="Open Sans Bold"/>
                <a:cs typeface="Open Sans Bold"/>
                <a:sym typeface="Open Sans Bold"/>
              </a:rPr>
              <a:t> + 14 </a:t>
            </a:r>
            <a:r>
              <a:rPr lang="en-US" sz="2800" b="1" dirty="0" err="1">
                <a:solidFill>
                  <a:srgbClr val="000000"/>
                </a:solidFill>
                <a:latin typeface="Open Sans Bold"/>
                <a:ea typeface="Open Sans Bold"/>
                <a:cs typeface="Open Sans Bold"/>
                <a:sym typeface="Open Sans Bold"/>
              </a:rPr>
              <a:t>днів</a:t>
            </a:r>
            <a:r>
              <a:rPr lang="en-US" sz="2800" b="1" dirty="0">
                <a:solidFill>
                  <a:srgbClr val="000000"/>
                </a:solidFill>
                <a:latin typeface="Open Sans Bold"/>
                <a:ea typeface="Open Sans Bold"/>
                <a:cs typeface="Open Sans Bold"/>
                <a:sym typeface="Open Sans Bold"/>
              </a:rPr>
              <a:t>)</a:t>
            </a:r>
            <a:r>
              <a:rPr lang="en-US" sz="2800" dirty="0">
                <a:solidFill>
                  <a:srgbClr val="000000"/>
                </a:solidFill>
                <a:latin typeface="Open Sans"/>
                <a:ea typeface="Open Sans"/>
                <a:cs typeface="Open Sans"/>
                <a:sym typeface="Open Sans"/>
              </a:rPr>
              <a:t>,</a:t>
            </a:r>
            <a:r>
              <a:rPr lang="en-US" sz="2800" b="1" dirty="0">
                <a:solidFill>
                  <a:srgbClr val="000000"/>
                </a:solidFill>
                <a:latin typeface="Open Sans Bold"/>
                <a:ea typeface="Open Sans Bold"/>
                <a:cs typeface="Open Sans Bold"/>
                <a:sym typeface="Open Sans Bold"/>
              </a:rPr>
              <a:t> </a:t>
            </a:r>
            <a:r>
              <a:rPr lang="en-US" sz="2800" b="1" dirty="0" err="1">
                <a:solidFill>
                  <a:srgbClr val="000000"/>
                </a:solidFill>
                <a:latin typeface="Open Sans Bold"/>
                <a:ea typeface="Open Sans Bold"/>
                <a:cs typeface="Open Sans Bold"/>
                <a:sym typeface="Open Sans Bold"/>
              </a:rPr>
              <a:t>відхилення</a:t>
            </a:r>
            <a:r>
              <a:rPr lang="en-US" sz="2800" b="1" dirty="0">
                <a:solidFill>
                  <a:srgbClr val="000000"/>
                </a:solidFill>
                <a:latin typeface="Open Sans Bold"/>
                <a:ea typeface="Open Sans Bold"/>
                <a:cs typeface="Open Sans Bold"/>
                <a:sym typeface="Open Sans Bold"/>
              </a:rPr>
              <a:t> є </a:t>
            </a:r>
            <a:r>
              <a:rPr lang="en-US" sz="2800" b="1" dirty="0" err="1">
                <a:solidFill>
                  <a:srgbClr val="000000"/>
                </a:solidFill>
                <a:latin typeface="Open Sans Bold"/>
                <a:ea typeface="Open Sans Bold"/>
                <a:cs typeface="Open Sans Bold"/>
                <a:sym typeface="Open Sans Bold"/>
              </a:rPr>
              <a:t>значним</a:t>
            </a:r>
            <a:r>
              <a:rPr lang="en-US" sz="2800" dirty="0">
                <a:solidFill>
                  <a:srgbClr val="000000"/>
                </a:solidFill>
                <a:latin typeface="Open Sans"/>
                <a:ea typeface="Open Sans"/>
                <a:cs typeface="Open Sans"/>
                <a:sym typeface="Open Sans"/>
              </a:rPr>
              <a:t>, і у </a:t>
            </a:r>
            <a:r>
              <a:rPr lang="en-US" sz="2800" dirty="0" err="1">
                <a:solidFill>
                  <a:srgbClr val="000000"/>
                </a:solidFill>
                <a:latin typeface="Open Sans"/>
                <a:ea typeface="Open Sans"/>
                <a:cs typeface="Open Sans"/>
                <a:sym typeface="Open Sans"/>
              </a:rPr>
              <a:t>клієнта</a:t>
            </a:r>
            <a:r>
              <a:rPr lang="en-US" sz="2800" dirty="0">
                <a:solidFill>
                  <a:srgbClr val="000000"/>
                </a:solidFill>
                <a:latin typeface="Open Sans"/>
                <a:ea typeface="Open Sans"/>
                <a:cs typeface="Open Sans"/>
                <a:sym typeface="Open Sans"/>
              </a:rPr>
              <a:t> з </a:t>
            </a:r>
            <a:r>
              <a:rPr lang="en-US" sz="2800" dirty="0" err="1">
                <a:solidFill>
                  <a:srgbClr val="000000"/>
                </a:solidFill>
                <a:latin typeface="Open Sans"/>
                <a:ea typeface="Open Sans"/>
                <a:cs typeface="Open Sans"/>
                <a:sym typeface="Open Sans"/>
              </a:rPr>
              <a:t>підвищеним</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ризиком</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експозиції</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що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збігається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із</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затримкою</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може</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бути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необхідним</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розпочати</a:t>
            </a:r>
            <a:r>
              <a:rPr lang="en-US" sz="2800" dirty="0">
                <a:solidFill>
                  <a:srgbClr val="000000"/>
                </a:solidFill>
                <a:latin typeface="Open Sans"/>
                <a:ea typeface="Open Sans"/>
                <a:cs typeface="Open Sans"/>
                <a:sym typeface="Open Sans"/>
              </a:rPr>
              <a:t> </a:t>
            </a:r>
            <a:r>
              <a:rPr lang="uk-UA" sz="2800" dirty="0">
                <a:solidFill>
                  <a:srgbClr val="000000"/>
                </a:solidFill>
                <a:latin typeface="Open Sans"/>
                <a:ea typeface="Open Sans"/>
                <a:cs typeface="Open Sans"/>
                <a:sym typeface="Open Sans"/>
              </a:rPr>
              <a:t>ПКП</a:t>
            </a:r>
            <a:r>
              <a:rPr lang="en-US" sz="2800" dirty="0">
                <a:solidFill>
                  <a:srgbClr val="000000"/>
                </a:solidFill>
                <a:latin typeface="Open Sans"/>
                <a:ea typeface="Open Sans"/>
                <a:cs typeface="Open Sans"/>
                <a:sym typeface="Open Sans"/>
              </a:rPr>
              <a:t>.</a:t>
            </a:r>
          </a:p>
          <a:p>
            <a:pPr algn="just">
              <a:lnSpc>
                <a:spcPct val="150000"/>
              </a:lnSpc>
            </a:pPr>
            <a:endParaRPr lang="en-US" sz="2800" dirty="0">
              <a:solidFill>
                <a:srgbClr val="000000"/>
              </a:solidFill>
              <a:latin typeface="Open Sans"/>
              <a:ea typeface="Open Sans"/>
              <a:cs typeface="Open Sans"/>
              <a:sym typeface="Open Sans"/>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338785" y="763343"/>
            <a:ext cx="16447559" cy="679673"/>
          </a:xfrm>
          <a:prstGeom prst="rect">
            <a:avLst/>
          </a:prstGeom>
        </p:spPr>
        <p:txBody>
          <a:bodyPr lIns="0" tIns="0" rIns="0" bIns="0" rtlCol="0" anchor="t">
            <a:spAutoFit/>
          </a:bodyPr>
          <a:lstStyle/>
          <a:p>
            <a:pPr algn="l">
              <a:lnSpc>
                <a:spcPts val="5152"/>
              </a:lnSpc>
            </a:pPr>
            <a:r>
              <a:rPr lang="en-US" sz="5600" b="1" dirty="0">
                <a:solidFill>
                  <a:srgbClr val="FE6C39"/>
                </a:solidFill>
                <a:latin typeface="Roboto Condensed Bold"/>
                <a:ea typeface="Roboto Condensed Bold"/>
                <a:cs typeface="Roboto Condensed Bold"/>
                <a:sym typeface="Roboto Condensed Bold"/>
              </a:rPr>
              <a:t>LEN: </a:t>
            </a:r>
            <a:r>
              <a:rPr lang="en-US" sz="5600" b="1" dirty="0" err="1">
                <a:solidFill>
                  <a:srgbClr val="FE6C39"/>
                </a:solidFill>
                <a:latin typeface="Roboto Condensed Bold"/>
                <a:ea typeface="Roboto Condensed Bold"/>
                <a:cs typeface="Roboto Condensed Bold"/>
                <a:sym typeface="Roboto Condensed Bold"/>
              </a:rPr>
              <a:t>Затримки</a:t>
            </a:r>
            <a:r>
              <a:rPr lang="en-US" sz="5600" b="1" dirty="0">
                <a:solidFill>
                  <a:srgbClr val="FE6C39"/>
                </a:solidFill>
                <a:latin typeface="Roboto Condensed Bold"/>
                <a:ea typeface="Roboto Condensed Bold"/>
                <a:cs typeface="Roboto Condensed Bold"/>
                <a:sym typeface="Roboto Condensed Bold"/>
              </a:rPr>
              <a:t> </a:t>
            </a:r>
            <a:r>
              <a:rPr lang="en-US" sz="5600" b="1" dirty="0" err="1">
                <a:solidFill>
                  <a:srgbClr val="FE6C39"/>
                </a:solidFill>
                <a:latin typeface="Roboto Condensed Bold"/>
                <a:ea typeface="Roboto Condensed Bold"/>
                <a:cs typeface="Roboto Condensed Bold"/>
                <a:sym typeface="Roboto Condensed Bold"/>
              </a:rPr>
              <a:t>ін'єкцій</a:t>
            </a:r>
            <a:r>
              <a:rPr lang="en-US" sz="5600" b="1" dirty="0">
                <a:solidFill>
                  <a:srgbClr val="FE6C39"/>
                </a:solidFill>
                <a:latin typeface="Roboto Condensed Bold"/>
                <a:ea typeface="Roboto Condensed Bold"/>
                <a:cs typeface="Roboto Condensed Bold"/>
                <a:sym typeface="Roboto Condensed Bold"/>
              </a:rPr>
              <a:t> </a:t>
            </a:r>
            <a:r>
              <a:rPr lang="en-US" sz="5600" b="1" dirty="0" err="1">
                <a:solidFill>
                  <a:srgbClr val="FE6C39"/>
                </a:solidFill>
                <a:latin typeface="Roboto Condensed Bold"/>
                <a:ea typeface="Roboto Condensed Bold"/>
                <a:cs typeface="Roboto Condensed Bold"/>
                <a:sym typeface="Roboto Condensed Bold"/>
              </a:rPr>
              <a:t>та</a:t>
            </a:r>
            <a:r>
              <a:rPr lang="en-US" sz="5600" b="1" dirty="0">
                <a:solidFill>
                  <a:srgbClr val="FE6C39"/>
                </a:solidFill>
                <a:latin typeface="Roboto Condensed Bold"/>
                <a:ea typeface="Roboto Condensed Bold"/>
                <a:cs typeface="Roboto Condensed Bold"/>
                <a:sym typeface="Roboto Condensed Bold"/>
              </a:rPr>
              <a:t> </a:t>
            </a:r>
            <a:r>
              <a:rPr lang="en-US" sz="5600" b="1" dirty="0" err="1">
                <a:solidFill>
                  <a:srgbClr val="FE6C39"/>
                </a:solidFill>
                <a:latin typeface="Roboto Condensed Bold"/>
                <a:ea typeface="Roboto Condensed Bold"/>
                <a:cs typeface="Roboto Condensed Bold"/>
                <a:sym typeface="Roboto Condensed Bold"/>
              </a:rPr>
              <a:t>оцінка</a:t>
            </a:r>
            <a:r>
              <a:rPr lang="en-US" sz="5600" b="1" dirty="0">
                <a:solidFill>
                  <a:srgbClr val="FE6C39"/>
                </a:solidFill>
                <a:latin typeface="Roboto Condensed Bold"/>
                <a:ea typeface="Roboto Condensed Bold"/>
                <a:cs typeface="Roboto Condensed Bold"/>
                <a:sym typeface="Roboto Condensed Bold"/>
              </a:rPr>
              <a:t> </a:t>
            </a:r>
            <a:r>
              <a:rPr lang="uk-UA" sz="5600" b="1" dirty="0">
                <a:solidFill>
                  <a:srgbClr val="FE6C39"/>
                </a:solidFill>
                <a:latin typeface="Roboto Condensed Bold"/>
                <a:ea typeface="Roboto Condensed Bold"/>
                <a:cs typeface="Roboto Condensed Bold"/>
                <a:sym typeface="Roboto Condensed Bold"/>
              </a:rPr>
              <a:t>ПКП</a:t>
            </a:r>
            <a:r>
              <a:rPr lang="en-US" sz="5600" b="1" dirty="0">
                <a:solidFill>
                  <a:srgbClr val="FE6C39"/>
                </a:solidFill>
                <a:latin typeface="Roboto Condensed Bold"/>
                <a:ea typeface="Roboto Condensed Bold"/>
                <a:cs typeface="Roboto Condensed Bold"/>
                <a:sym typeface="Roboto Condensed Bold"/>
              </a:rPr>
              <a:t> </a:t>
            </a:r>
          </a:p>
        </p:txBody>
      </p:sp>
      <p:sp>
        <p:nvSpPr>
          <p:cNvPr id="3" name="Freeform 3"/>
          <p:cNvSpPr/>
          <p:nvPr/>
        </p:nvSpPr>
        <p:spPr>
          <a:xfrm rot="-8984890">
            <a:off x="272916" y="297055"/>
            <a:ext cx="1588149" cy="1512712"/>
          </a:xfrm>
          <a:custGeom>
            <a:avLst/>
            <a:gdLst/>
            <a:ahLst/>
            <a:cxnLst/>
            <a:rect l="l" t="t" r="r" b="b"/>
            <a:pathLst>
              <a:path w="1588149" h="1512712">
                <a:moveTo>
                  <a:pt x="0" y="0"/>
                </a:moveTo>
                <a:lnTo>
                  <a:pt x="1588149" y="0"/>
                </a:lnTo>
                <a:lnTo>
                  <a:pt x="1588149" y="1512712"/>
                </a:lnTo>
                <a:lnTo>
                  <a:pt x="0" y="151271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4" name="Group 4"/>
          <p:cNvGrpSpPr/>
          <p:nvPr/>
        </p:nvGrpSpPr>
        <p:grpSpPr>
          <a:xfrm>
            <a:off x="471625" y="371965"/>
            <a:ext cx="1205672" cy="1349301"/>
            <a:chOff x="0" y="0"/>
            <a:chExt cx="1607563" cy="1799068"/>
          </a:xfrm>
        </p:grpSpPr>
        <p:sp>
          <p:nvSpPr>
            <p:cNvPr id="5" name="Freeform 5"/>
            <p:cNvSpPr/>
            <p:nvPr/>
          </p:nvSpPr>
          <p:spPr>
            <a:xfrm rot="-10800000" flipH="1">
              <a:off x="0" y="485375"/>
              <a:ext cx="1303840" cy="1313692"/>
            </a:xfrm>
            <a:custGeom>
              <a:avLst/>
              <a:gdLst/>
              <a:ahLst/>
              <a:cxnLst/>
              <a:rect l="l" t="t" r="r" b="b"/>
              <a:pathLst>
                <a:path w="1303840" h="1313692">
                  <a:moveTo>
                    <a:pt x="1303840" y="0"/>
                  </a:moveTo>
                  <a:lnTo>
                    <a:pt x="0" y="0"/>
                  </a:lnTo>
                  <a:lnTo>
                    <a:pt x="0" y="1313693"/>
                  </a:lnTo>
                  <a:lnTo>
                    <a:pt x="1303840" y="1313693"/>
                  </a:lnTo>
                  <a:lnTo>
                    <a:pt x="130384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6" name="TextBox 6"/>
            <p:cNvSpPr txBox="1"/>
            <p:nvPr/>
          </p:nvSpPr>
          <p:spPr>
            <a:xfrm>
              <a:off x="362077" y="911114"/>
              <a:ext cx="413644" cy="231108"/>
            </a:xfrm>
            <a:prstGeom prst="rect">
              <a:avLst/>
            </a:prstGeom>
          </p:spPr>
          <p:txBody>
            <a:bodyPr lIns="0" tIns="0" rIns="0" bIns="0" rtlCol="0" anchor="t">
              <a:spAutoFit/>
            </a:bodyPr>
            <a:lstStyle/>
            <a:p>
              <a:pPr algn="ctr">
                <a:lnSpc>
                  <a:spcPts val="1470"/>
                </a:lnSpc>
              </a:pPr>
              <a:r>
                <a:rPr lang="en-US" sz="1050">
                  <a:solidFill>
                    <a:srgbClr val="F36B2B"/>
                  </a:solidFill>
                  <a:latin typeface="Bobby Jones Condensed Soft"/>
                  <a:ea typeface="Bobby Jones Condensed Soft"/>
                  <a:cs typeface="Bobby Jones Condensed Soft"/>
                  <a:sym typeface="Bobby Jones Condensed Soft"/>
                </a:rPr>
                <a:t>L</a:t>
              </a:r>
            </a:p>
          </p:txBody>
        </p:sp>
        <p:sp>
          <p:nvSpPr>
            <p:cNvPr id="7" name="Freeform 7"/>
            <p:cNvSpPr/>
            <p:nvPr/>
          </p:nvSpPr>
          <p:spPr>
            <a:xfrm rot="9001455">
              <a:off x="690547" y="160669"/>
              <a:ext cx="746559" cy="882197"/>
            </a:xfrm>
            <a:custGeom>
              <a:avLst/>
              <a:gdLst/>
              <a:ahLst/>
              <a:cxnLst/>
              <a:rect l="l" t="t" r="r" b="b"/>
              <a:pathLst>
                <a:path w="746559" h="882197">
                  <a:moveTo>
                    <a:pt x="0" y="0"/>
                  </a:moveTo>
                  <a:lnTo>
                    <a:pt x="746559" y="0"/>
                  </a:lnTo>
                  <a:lnTo>
                    <a:pt x="746559" y="882197"/>
                  </a:lnTo>
                  <a:lnTo>
                    <a:pt x="0" y="882197"/>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8" name="Freeform 8"/>
            <p:cNvSpPr/>
            <p:nvPr/>
          </p:nvSpPr>
          <p:spPr>
            <a:xfrm rot="-8500143">
              <a:off x="842066" y="54164"/>
              <a:ext cx="330142" cy="447337"/>
            </a:xfrm>
            <a:custGeom>
              <a:avLst/>
              <a:gdLst/>
              <a:ahLst/>
              <a:cxnLst/>
              <a:rect l="l" t="t" r="r" b="b"/>
              <a:pathLst>
                <a:path w="330142" h="447337">
                  <a:moveTo>
                    <a:pt x="0" y="0"/>
                  </a:moveTo>
                  <a:lnTo>
                    <a:pt x="330141" y="0"/>
                  </a:lnTo>
                  <a:lnTo>
                    <a:pt x="330141" y="447337"/>
                  </a:lnTo>
                  <a:lnTo>
                    <a:pt x="0" y="447337"/>
                  </a:lnTo>
                  <a:lnTo>
                    <a:pt x="0" y="0"/>
                  </a:lnTo>
                  <a:close/>
                </a:path>
              </a:pathLst>
            </a:custGeom>
            <a:blipFill>
              <a:blip r:embed="rId6">
                <a:extLst>
                  <a:ext uri="{96DAC541-7B7A-43D3-8B79-37D633B846F1}">
                    <asvg:svgBlip xmlns:asvg="http://schemas.microsoft.com/office/drawing/2016/SVG/main" r:embed="rId7"/>
                  </a:ext>
                </a:extLst>
              </a:blip>
              <a:stretch>
                <a:fillRect l="-117708" t="-89863"/>
              </a:stretch>
            </a:blipFill>
          </p:spPr>
        </p:sp>
      </p:grpSp>
      <p:sp>
        <p:nvSpPr>
          <p:cNvPr id="9" name="TextBox 9"/>
          <p:cNvSpPr txBox="1"/>
          <p:nvPr/>
        </p:nvSpPr>
        <p:spPr>
          <a:xfrm>
            <a:off x="2319223" y="1525668"/>
            <a:ext cx="14590426" cy="863742"/>
          </a:xfrm>
          <a:prstGeom prst="rect">
            <a:avLst/>
          </a:prstGeom>
        </p:spPr>
        <p:txBody>
          <a:bodyPr lIns="0" tIns="0" rIns="0" bIns="0" rtlCol="0" anchor="t">
            <a:spAutoFit/>
          </a:bodyPr>
          <a:lstStyle/>
          <a:p>
            <a:pPr algn="l">
              <a:lnSpc>
                <a:spcPts val="3479"/>
              </a:lnSpc>
              <a:spcBef>
                <a:spcPct val="0"/>
              </a:spcBef>
            </a:pPr>
            <a:r>
              <a:rPr lang="en-US" sz="2485" b="1" dirty="0">
                <a:solidFill>
                  <a:srgbClr val="000000"/>
                </a:solidFill>
                <a:latin typeface="Open Sans Bold"/>
                <a:ea typeface="Open Sans Bold"/>
                <a:cs typeface="Open Sans Bold"/>
                <a:sym typeface="Open Sans Bold"/>
              </a:rPr>
              <a:t>НАГАДУВАННЯ: </a:t>
            </a:r>
            <a:r>
              <a:rPr lang="en-US" sz="2485" b="1" dirty="0" err="1">
                <a:solidFill>
                  <a:srgbClr val="000000"/>
                </a:solidFill>
                <a:latin typeface="Open Sans Bold"/>
                <a:ea typeface="Open Sans Bold"/>
                <a:cs typeface="Open Sans Bold"/>
                <a:sym typeface="Open Sans Bold"/>
              </a:rPr>
              <a:t>якщо</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клієнт</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не</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запізнюється</a:t>
            </a:r>
            <a:r>
              <a:rPr lang="en-US" sz="2485" b="1" dirty="0">
                <a:solidFill>
                  <a:srgbClr val="000000"/>
                </a:solidFill>
                <a:latin typeface="Open Sans Bold"/>
                <a:ea typeface="Open Sans Bold"/>
                <a:cs typeface="Open Sans Bold"/>
                <a:sym typeface="Open Sans Bold"/>
              </a:rPr>
              <a:t> з </a:t>
            </a:r>
            <a:r>
              <a:rPr lang="en-US" sz="2485" b="1" dirty="0" err="1">
                <a:solidFill>
                  <a:srgbClr val="000000"/>
                </a:solidFill>
                <a:latin typeface="Open Sans Bold"/>
                <a:ea typeface="Open Sans Bold"/>
                <a:cs typeface="Open Sans Bold"/>
                <a:sym typeface="Open Sans Bold"/>
              </a:rPr>
              <a:t>поверненням</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для</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повторної</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ін'єкції</a:t>
            </a:r>
            <a:r>
              <a:rPr lang="en-US" sz="2485" b="1" dirty="0">
                <a:solidFill>
                  <a:srgbClr val="000000"/>
                </a:solidFill>
                <a:latin typeface="Open Sans Bold"/>
                <a:ea typeface="Open Sans Bold"/>
                <a:cs typeface="Open Sans Bold"/>
                <a:sym typeface="Open Sans Bold"/>
              </a:rPr>
              <a:t> LEN (</a:t>
            </a:r>
            <a:r>
              <a:rPr lang="en-US" sz="2485" b="1" dirty="0" err="1">
                <a:solidFill>
                  <a:srgbClr val="000000"/>
                </a:solidFill>
                <a:latin typeface="Open Sans Bold"/>
                <a:ea typeface="Open Sans Bold"/>
                <a:cs typeface="Open Sans Bold"/>
                <a:sym typeface="Open Sans Bold"/>
              </a:rPr>
              <a:t>тобто</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повертається</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за</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розкладом</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оцінка</a:t>
            </a:r>
            <a:r>
              <a:rPr lang="en-US" sz="2485" b="1" dirty="0">
                <a:solidFill>
                  <a:srgbClr val="000000"/>
                </a:solidFill>
                <a:latin typeface="Open Sans Bold"/>
                <a:ea typeface="Open Sans Bold"/>
                <a:cs typeface="Open Sans Bold"/>
                <a:sym typeface="Open Sans Bold"/>
              </a:rPr>
              <a:t> </a:t>
            </a:r>
            <a:r>
              <a:rPr lang="uk-UA" sz="2485" b="1" dirty="0">
                <a:solidFill>
                  <a:srgbClr val="000000"/>
                </a:solidFill>
                <a:latin typeface="Open Sans Bold"/>
                <a:ea typeface="Open Sans Bold"/>
                <a:cs typeface="Open Sans Bold"/>
                <a:sym typeface="Open Sans Bold"/>
              </a:rPr>
              <a:t>ПКП</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не</a:t>
            </a:r>
            <a:r>
              <a:rPr lang="en-US" sz="2485" b="1" dirty="0">
                <a:solidFill>
                  <a:srgbClr val="000000"/>
                </a:solidFill>
                <a:latin typeface="Open Sans Bold"/>
                <a:ea typeface="Open Sans Bold"/>
                <a:cs typeface="Open Sans Bold"/>
                <a:sym typeface="Open Sans Bold"/>
              </a:rPr>
              <a:t> є </a:t>
            </a:r>
            <a:r>
              <a:rPr lang="en-US" sz="2485" b="1" dirty="0" err="1">
                <a:solidFill>
                  <a:srgbClr val="000000"/>
                </a:solidFill>
                <a:latin typeface="Open Sans Bold"/>
                <a:ea typeface="Open Sans Bold"/>
                <a:cs typeface="Open Sans Bold"/>
                <a:sym typeface="Open Sans Bold"/>
              </a:rPr>
              <a:t>необхідною</a:t>
            </a:r>
            <a:r>
              <a:rPr lang="en-US" sz="2485" b="1" dirty="0">
                <a:solidFill>
                  <a:srgbClr val="000000"/>
                </a:solidFill>
                <a:latin typeface="Open Sans Bold"/>
                <a:ea typeface="Open Sans Bold"/>
                <a:cs typeface="Open Sans Bold"/>
                <a:sym typeface="Open Sans Bold"/>
              </a:rPr>
              <a:t>.</a:t>
            </a:r>
          </a:p>
        </p:txBody>
      </p:sp>
      <p:sp>
        <p:nvSpPr>
          <p:cNvPr id="10" name="TextBox 10"/>
          <p:cNvSpPr txBox="1"/>
          <p:nvPr/>
        </p:nvSpPr>
        <p:spPr>
          <a:xfrm>
            <a:off x="893450" y="2775164"/>
            <a:ext cx="16501100" cy="7123489"/>
          </a:xfrm>
          <a:prstGeom prst="rect">
            <a:avLst/>
          </a:prstGeom>
        </p:spPr>
        <p:txBody>
          <a:bodyPr lIns="0" tIns="0" rIns="0" bIns="0" rtlCol="0" anchor="t">
            <a:spAutoFit/>
          </a:bodyPr>
          <a:lstStyle/>
          <a:p>
            <a:pPr marL="720090" lvl="1" indent="-360045" algn="just">
              <a:lnSpc>
                <a:spcPts val="4302"/>
              </a:lnSpc>
              <a:buFont typeface="Arial"/>
              <a:buChar char="•"/>
            </a:pPr>
            <a:r>
              <a:rPr lang="en-US" sz="2800" dirty="0" err="1">
                <a:solidFill>
                  <a:srgbClr val="000000"/>
                </a:solidFill>
                <a:latin typeface="Open Sans"/>
                <a:ea typeface="Open Sans"/>
                <a:cs typeface="Open Sans"/>
                <a:sym typeface="Open Sans"/>
              </a:rPr>
              <a:t>Для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клієнтів</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які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починають</a:t>
            </a:r>
            <a:r>
              <a:rPr lang="en-US" sz="2800" dirty="0">
                <a:solidFill>
                  <a:srgbClr val="000000"/>
                </a:solidFill>
                <a:latin typeface="Open Sans"/>
                <a:ea typeface="Open Sans"/>
                <a:cs typeface="Open Sans"/>
                <a:sym typeface="Open Sans"/>
              </a:rPr>
              <a:t> ПКП, LEN </a:t>
            </a:r>
            <a:r>
              <a:rPr lang="en-US" sz="2800" dirty="0" err="1">
                <a:solidFill>
                  <a:srgbClr val="000000"/>
                </a:solidFill>
                <a:latin typeface="Open Sans"/>
                <a:ea typeface="Open Sans"/>
                <a:cs typeface="Open Sans"/>
                <a:sym typeface="Open Sans"/>
              </a:rPr>
              <a:t>слід</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припинити</a:t>
            </a:r>
            <a:r>
              <a:rPr lang="en-US" sz="2800" dirty="0">
                <a:solidFill>
                  <a:srgbClr val="000000"/>
                </a:solidFill>
                <a:latin typeface="Open Sans"/>
                <a:ea typeface="Open Sans"/>
                <a:cs typeface="Open Sans"/>
                <a:sym typeface="Open Sans"/>
              </a:rPr>
              <a:t>, з </a:t>
            </a:r>
            <a:r>
              <a:rPr lang="en-US" sz="2800" dirty="0" err="1">
                <a:solidFill>
                  <a:srgbClr val="000000"/>
                </a:solidFill>
                <a:latin typeface="Open Sans"/>
                <a:ea typeface="Open Sans"/>
                <a:cs typeface="Open Sans"/>
                <a:sym typeface="Open Sans"/>
              </a:rPr>
              <a:t>можливістю</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поновлення</a:t>
            </a:r>
            <a:r>
              <a:rPr lang="en-US" sz="2800" dirty="0">
                <a:solidFill>
                  <a:srgbClr val="000000"/>
                </a:solidFill>
                <a:latin typeface="Open Sans"/>
                <a:ea typeface="Open Sans"/>
                <a:cs typeface="Open Sans"/>
                <a:sym typeface="Open Sans"/>
              </a:rPr>
              <a:t> LEN </a:t>
            </a:r>
            <a:r>
              <a:rPr lang="en-US" sz="2800" dirty="0" err="1">
                <a:solidFill>
                  <a:srgbClr val="000000"/>
                </a:solidFill>
                <a:latin typeface="Open Sans"/>
                <a:ea typeface="Open Sans"/>
                <a:cs typeface="Open Sans"/>
                <a:sym typeface="Open Sans"/>
              </a:rPr>
              <a:t>після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завершення</a:t>
            </a:r>
            <a:r>
              <a:rPr lang="en-US" sz="2800" dirty="0">
                <a:solidFill>
                  <a:srgbClr val="000000"/>
                </a:solidFill>
                <a:latin typeface="Open Sans"/>
                <a:ea typeface="Open Sans"/>
                <a:cs typeface="Open Sans"/>
                <a:sym typeface="Open Sans"/>
              </a:rPr>
              <a:t> ПКП </a:t>
            </a:r>
            <a:r>
              <a:rPr lang="en-US" sz="2800" dirty="0" err="1">
                <a:solidFill>
                  <a:srgbClr val="000000"/>
                </a:solidFill>
                <a:latin typeface="Open Sans"/>
                <a:ea typeface="Open Sans"/>
                <a:cs typeface="Open Sans"/>
                <a:sym typeface="Open Sans"/>
              </a:rPr>
              <a:t>та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повторного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тестування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на</a:t>
            </a:r>
            <a:r>
              <a:rPr lang="en-US" sz="2800" dirty="0">
                <a:solidFill>
                  <a:srgbClr val="000000"/>
                </a:solidFill>
                <a:latin typeface="Open Sans"/>
                <a:ea typeface="Open Sans"/>
                <a:cs typeface="Open Sans"/>
                <a:sym typeface="Open Sans"/>
              </a:rPr>
              <a:t> ВІЛ </a:t>
            </a:r>
            <a:r>
              <a:rPr lang="en-US" sz="2800" dirty="0" err="1">
                <a:solidFill>
                  <a:srgbClr val="000000"/>
                </a:solidFill>
                <a:latin typeface="Open Sans"/>
                <a:ea typeface="Open Sans"/>
                <a:cs typeface="Open Sans"/>
                <a:sym typeface="Open Sans"/>
              </a:rPr>
              <a:t>через</a:t>
            </a:r>
            <a:r>
              <a:rPr lang="en-US" sz="2800" dirty="0">
                <a:solidFill>
                  <a:srgbClr val="000000"/>
                </a:solidFill>
                <a:latin typeface="Open Sans"/>
                <a:ea typeface="Open Sans"/>
                <a:cs typeface="Open Sans"/>
                <a:sym typeface="Open Sans"/>
              </a:rPr>
              <a:t> 1 </a:t>
            </a:r>
            <a:r>
              <a:rPr lang="en-US" sz="2800" dirty="0" err="1">
                <a:solidFill>
                  <a:srgbClr val="000000"/>
                </a:solidFill>
                <a:latin typeface="Open Sans"/>
                <a:ea typeface="Open Sans"/>
                <a:cs typeface="Open Sans"/>
                <a:sym typeface="Open Sans"/>
              </a:rPr>
              <a:t>місяць</a:t>
            </a:r>
            <a:r>
              <a:rPr lang="en-US" sz="2800" dirty="0">
                <a:solidFill>
                  <a:srgbClr val="000000"/>
                </a:solidFill>
                <a:latin typeface="Open Sans"/>
                <a:ea typeface="Open Sans"/>
                <a:cs typeface="Open Sans"/>
                <a:sym typeface="Open Sans"/>
              </a:rPr>
              <a:t>.</a:t>
            </a:r>
            <a:endParaRPr lang="ru-RU"/>
          </a:p>
          <a:p>
            <a:pPr marL="720090" lvl="1" indent="-360045" algn="just">
              <a:lnSpc>
                <a:spcPts val="4302"/>
              </a:lnSpc>
              <a:buFont typeface="Arial"/>
              <a:buChar char="•"/>
            </a:pPr>
            <a:r>
              <a:rPr lang="en-US" sz="2800" err="1">
                <a:solidFill>
                  <a:srgbClr val="000000"/>
                </a:solidFill>
                <a:latin typeface="Open Sans"/>
                <a:ea typeface="Open Sans"/>
                <a:cs typeface="Open Sans"/>
                <a:sym typeface="Open Sans"/>
              </a:rPr>
              <a:t>Пам'ятайте</a:t>
            </a:r>
            <a:r>
              <a:rPr lang="en-US" sz="2800" dirty="0">
                <a:solidFill>
                  <a:srgbClr val="000000"/>
                </a:solidFill>
                <a:latin typeface="Open Sans"/>
                <a:ea typeface="Open Sans"/>
                <a:cs typeface="Open Sans"/>
                <a:sym typeface="Open Sans"/>
              </a:rPr>
              <a:t>, </a:t>
            </a:r>
            <a:r>
              <a:rPr lang="en-US" sz="2800" err="1">
                <a:solidFill>
                  <a:srgbClr val="000000"/>
                </a:solidFill>
                <a:latin typeface="Open Sans"/>
                <a:ea typeface="Open Sans"/>
                <a:cs typeface="Open Sans"/>
                <a:sym typeface="Open Sans"/>
              </a:rPr>
              <a:t>що</a:t>
            </a:r>
            <a:r>
              <a:rPr lang="en-US" sz="2800" dirty="0">
                <a:solidFill>
                  <a:srgbClr val="000000"/>
                </a:solidFill>
                <a:latin typeface="Open Sans"/>
                <a:ea typeface="Open Sans"/>
                <a:cs typeface="Open Sans"/>
                <a:sym typeface="Open Sans"/>
              </a:rPr>
              <a:t> </a:t>
            </a:r>
            <a:r>
              <a:rPr lang="en-US" sz="2800" err="1">
                <a:solidFill>
                  <a:srgbClr val="000000"/>
                </a:solidFill>
                <a:latin typeface="Open Sans"/>
                <a:ea typeface="Open Sans"/>
                <a:cs typeface="Open Sans"/>
                <a:sym typeface="Open Sans"/>
              </a:rPr>
              <a:t>особи</a:t>
            </a:r>
            <a:r>
              <a:rPr lang="en-US" sz="2800" dirty="0">
                <a:solidFill>
                  <a:srgbClr val="000000"/>
                </a:solidFill>
                <a:latin typeface="Open Sans"/>
                <a:ea typeface="Open Sans"/>
                <a:cs typeface="Open Sans"/>
                <a:sym typeface="Open Sans"/>
              </a:rPr>
              <a:t> з </a:t>
            </a:r>
            <a:r>
              <a:rPr lang="en-US" sz="2800" err="1">
                <a:solidFill>
                  <a:srgbClr val="000000"/>
                </a:solidFill>
                <a:latin typeface="Open Sans"/>
                <a:ea typeface="Open Sans"/>
                <a:cs typeface="Open Sans"/>
                <a:sym typeface="Open Sans"/>
              </a:rPr>
              <a:t>більш</a:t>
            </a:r>
            <a:r>
              <a:rPr lang="en-US" sz="2800" dirty="0">
                <a:solidFill>
                  <a:srgbClr val="000000"/>
                </a:solidFill>
                <a:latin typeface="Open Sans"/>
                <a:ea typeface="Open Sans"/>
                <a:cs typeface="Open Sans"/>
                <a:sym typeface="Open Sans"/>
              </a:rPr>
              <a:t> </a:t>
            </a:r>
            <a:r>
              <a:rPr lang="en-US" sz="2800" err="1">
                <a:solidFill>
                  <a:srgbClr val="000000"/>
                </a:solidFill>
                <a:latin typeface="Open Sans"/>
                <a:ea typeface="Open Sans"/>
                <a:cs typeface="Open Sans"/>
                <a:sym typeface="Open Sans"/>
              </a:rPr>
              <a:t>високим</a:t>
            </a:r>
            <a:r>
              <a:rPr lang="en-US" sz="2800" dirty="0">
                <a:solidFill>
                  <a:srgbClr val="000000"/>
                </a:solidFill>
                <a:latin typeface="Open Sans"/>
                <a:ea typeface="Open Sans"/>
                <a:cs typeface="Open Sans"/>
                <a:sym typeface="Open Sans"/>
              </a:rPr>
              <a:t> </a:t>
            </a:r>
            <a:r>
              <a:rPr lang="en-US" sz="2800" err="1">
                <a:solidFill>
                  <a:srgbClr val="000000"/>
                </a:solidFill>
                <a:latin typeface="Open Sans"/>
                <a:ea typeface="Open Sans"/>
                <a:cs typeface="Open Sans"/>
                <a:sym typeface="Open Sans"/>
              </a:rPr>
              <a:t>ризиком</a:t>
            </a:r>
            <a:r>
              <a:rPr lang="en-US" sz="2800" dirty="0">
                <a:solidFill>
                  <a:srgbClr val="000000"/>
                </a:solidFill>
                <a:latin typeface="Open Sans"/>
                <a:ea typeface="Open Sans"/>
                <a:cs typeface="Open Sans"/>
                <a:sym typeface="Open Sans"/>
              </a:rPr>
              <a:t> </a:t>
            </a:r>
            <a:r>
              <a:rPr lang="en-US" sz="2800" err="1">
                <a:solidFill>
                  <a:srgbClr val="000000"/>
                </a:solidFill>
                <a:latin typeface="Open Sans"/>
                <a:ea typeface="Open Sans"/>
                <a:cs typeface="Open Sans"/>
                <a:sym typeface="Open Sans"/>
              </a:rPr>
              <a:t>зараження</a:t>
            </a:r>
            <a:r>
              <a:rPr lang="en-US" sz="2800" dirty="0">
                <a:solidFill>
                  <a:srgbClr val="000000"/>
                </a:solidFill>
                <a:latin typeface="Open Sans"/>
                <a:ea typeface="Open Sans"/>
                <a:cs typeface="Open Sans"/>
                <a:sym typeface="Open Sans"/>
              </a:rPr>
              <a:t> </a:t>
            </a:r>
            <a:r>
              <a:rPr lang="en-US" sz="2800" err="1">
                <a:solidFill>
                  <a:srgbClr val="000000"/>
                </a:solidFill>
                <a:latin typeface="Open Sans"/>
                <a:ea typeface="Open Sans"/>
                <a:cs typeface="Open Sans"/>
                <a:sym typeface="Open Sans"/>
              </a:rPr>
              <a:t>та</a:t>
            </a:r>
            <a:r>
              <a:rPr lang="en-US" sz="2800" dirty="0">
                <a:solidFill>
                  <a:srgbClr val="000000"/>
                </a:solidFill>
                <a:latin typeface="Open Sans"/>
                <a:ea typeface="Open Sans"/>
                <a:cs typeface="Open Sans"/>
                <a:sym typeface="Open Sans"/>
              </a:rPr>
              <a:t> </a:t>
            </a:r>
            <a:r>
              <a:rPr lang="en-US" sz="2800" err="1">
                <a:solidFill>
                  <a:srgbClr val="000000"/>
                </a:solidFill>
                <a:latin typeface="Open Sans"/>
                <a:ea typeface="Open Sans"/>
                <a:cs typeface="Open Sans"/>
                <a:sym typeface="Open Sans"/>
              </a:rPr>
              <a:t>значними</a:t>
            </a:r>
            <a:r>
              <a:rPr lang="en-US" sz="2800" dirty="0">
                <a:solidFill>
                  <a:srgbClr val="000000"/>
                </a:solidFill>
                <a:latin typeface="Open Sans"/>
                <a:ea typeface="Open Sans"/>
                <a:cs typeface="Open Sans"/>
                <a:sym typeface="Open Sans"/>
              </a:rPr>
              <a:t> </a:t>
            </a:r>
            <a:r>
              <a:rPr lang="en-US" sz="2800" err="1">
                <a:solidFill>
                  <a:srgbClr val="000000"/>
                </a:solidFill>
                <a:latin typeface="Open Sans"/>
                <a:ea typeface="Open Sans"/>
                <a:cs typeface="Open Sans"/>
                <a:sym typeface="Open Sans"/>
              </a:rPr>
              <a:t>відхиленнями</a:t>
            </a:r>
            <a:r>
              <a:rPr lang="en-US" sz="2800" dirty="0">
                <a:solidFill>
                  <a:srgbClr val="000000"/>
                </a:solidFill>
                <a:latin typeface="Open Sans"/>
                <a:ea typeface="Open Sans"/>
                <a:cs typeface="Open Sans"/>
                <a:sym typeface="Open Sans"/>
              </a:rPr>
              <a:t> у </a:t>
            </a:r>
            <a:r>
              <a:rPr lang="en-US" sz="2800" err="1">
                <a:solidFill>
                  <a:srgbClr val="000000"/>
                </a:solidFill>
                <a:latin typeface="Open Sans"/>
                <a:ea typeface="Open Sans"/>
                <a:cs typeface="Open Sans"/>
                <a:sym typeface="Open Sans"/>
              </a:rPr>
              <a:t>вживанні</a:t>
            </a:r>
            <a:r>
              <a:rPr lang="en-US" sz="2800" dirty="0">
                <a:solidFill>
                  <a:srgbClr val="000000"/>
                </a:solidFill>
                <a:latin typeface="Open Sans"/>
                <a:ea typeface="Open Sans"/>
                <a:cs typeface="Open Sans"/>
                <a:sym typeface="Open Sans"/>
              </a:rPr>
              <a:t>, </a:t>
            </a:r>
            <a:r>
              <a:rPr lang="en-US" sz="2800" err="1">
                <a:solidFill>
                  <a:srgbClr val="000000"/>
                </a:solidFill>
                <a:latin typeface="Open Sans"/>
                <a:ea typeface="Open Sans"/>
                <a:cs typeface="Open Sans"/>
                <a:sym typeface="Open Sans"/>
              </a:rPr>
              <a:t>ймовірно</a:t>
            </a:r>
            <a:r>
              <a:rPr lang="en-US" sz="2800" dirty="0">
                <a:solidFill>
                  <a:srgbClr val="000000"/>
                </a:solidFill>
                <a:latin typeface="Open Sans"/>
                <a:ea typeface="Open Sans"/>
                <a:cs typeface="Open Sans"/>
                <a:sym typeface="Open Sans"/>
              </a:rPr>
              <a:t>, </a:t>
            </a:r>
            <a:r>
              <a:rPr lang="en-US" sz="2800" err="1">
                <a:solidFill>
                  <a:srgbClr val="000000"/>
                </a:solidFill>
                <a:latin typeface="Open Sans"/>
                <a:ea typeface="Open Sans"/>
                <a:cs typeface="Open Sans"/>
                <a:sym typeface="Open Sans"/>
              </a:rPr>
              <a:t>мають</a:t>
            </a:r>
            <a:r>
              <a:rPr lang="en-US" sz="2800" dirty="0">
                <a:solidFill>
                  <a:srgbClr val="000000"/>
                </a:solidFill>
                <a:latin typeface="Open Sans"/>
                <a:ea typeface="Open Sans"/>
                <a:cs typeface="Open Sans"/>
                <a:sym typeface="Open Sans"/>
              </a:rPr>
              <a:t> </a:t>
            </a:r>
            <a:r>
              <a:rPr lang="en-US" sz="2800" err="1">
                <a:solidFill>
                  <a:srgbClr val="000000"/>
                </a:solidFill>
                <a:latin typeface="Open Sans"/>
                <a:ea typeface="Open Sans"/>
                <a:cs typeface="Open Sans"/>
                <a:sym typeface="Open Sans"/>
              </a:rPr>
              <a:t>більш</a:t>
            </a:r>
            <a:r>
              <a:rPr lang="en-US" sz="2800" dirty="0">
                <a:solidFill>
                  <a:srgbClr val="000000"/>
                </a:solidFill>
                <a:latin typeface="Open Sans"/>
                <a:ea typeface="Open Sans"/>
                <a:cs typeface="Open Sans"/>
                <a:sym typeface="Open Sans"/>
              </a:rPr>
              <a:t> </a:t>
            </a:r>
            <a:r>
              <a:rPr lang="en-US" sz="2800" err="1">
                <a:solidFill>
                  <a:srgbClr val="000000"/>
                </a:solidFill>
                <a:latin typeface="Open Sans"/>
                <a:ea typeface="Open Sans"/>
                <a:cs typeface="Open Sans"/>
                <a:sym typeface="Open Sans"/>
              </a:rPr>
              <a:t>високі</a:t>
            </a:r>
            <a:r>
              <a:rPr lang="en-US" sz="2800" dirty="0">
                <a:solidFill>
                  <a:srgbClr val="000000"/>
                </a:solidFill>
                <a:latin typeface="Open Sans"/>
                <a:ea typeface="Open Sans"/>
                <a:cs typeface="Open Sans"/>
                <a:sym typeface="Open Sans"/>
              </a:rPr>
              <a:t> </a:t>
            </a:r>
            <a:r>
              <a:rPr lang="en-US" sz="2800" err="1">
                <a:solidFill>
                  <a:srgbClr val="000000"/>
                </a:solidFill>
                <a:latin typeface="Open Sans"/>
                <a:ea typeface="Open Sans"/>
                <a:cs typeface="Open Sans"/>
                <a:sym typeface="Open Sans"/>
              </a:rPr>
              <a:t>показання</a:t>
            </a:r>
            <a:r>
              <a:rPr lang="en-US" sz="2800" dirty="0">
                <a:solidFill>
                  <a:srgbClr val="000000"/>
                </a:solidFill>
                <a:latin typeface="Open Sans"/>
                <a:ea typeface="Open Sans"/>
                <a:cs typeface="Open Sans"/>
                <a:sym typeface="Open Sans"/>
              </a:rPr>
              <a:t> </a:t>
            </a:r>
            <a:r>
              <a:rPr lang="en-US" sz="2800" err="1">
                <a:solidFill>
                  <a:srgbClr val="000000"/>
                </a:solidFill>
                <a:latin typeface="Open Sans"/>
                <a:ea typeface="Open Sans"/>
                <a:cs typeface="Open Sans"/>
                <a:sym typeface="Open Sans"/>
              </a:rPr>
              <a:t>для</a:t>
            </a:r>
            <a:r>
              <a:rPr lang="en-US" sz="2800">
                <a:solidFill>
                  <a:srgbClr val="000000"/>
                </a:solidFill>
                <a:latin typeface="Open Sans"/>
                <a:ea typeface="Open Sans"/>
                <a:cs typeface="Open Sans"/>
                <a:sym typeface="Open Sans"/>
              </a:rPr>
              <a:t> ПКП, і </a:t>
            </a:r>
            <a:r>
              <a:rPr lang="en-US" sz="2800" err="1">
                <a:solidFill>
                  <a:srgbClr val="000000"/>
                </a:solidFill>
                <a:latin typeface="Open Sans"/>
                <a:ea typeface="Open Sans"/>
                <a:cs typeface="Open Sans"/>
                <a:sym typeface="Open Sans"/>
              </a:rPr>
              <a:t>медичні</a:t>
            </a:r>
            <a:r>
              <a:rPr lang="en-US" sz="2800" dirty="0">
                <a:solidFill>
                  <a:srgbClr val="000000"/>
                </a:solidFill>
                <a:latin typeface="Open Sans"/>
                <a:ea typeface="Open Sans"/>
                <a:cs typeface="Open Sans"/>
                <a:sym typeface="Open Sans"/>
              </a:rPr>
              <a:t> </a:t>
            </a:r>
            <a:r>
              <a:rPr lang="en-US" sz="2800" err="1">
                <a:solidFill>
                  <a:srgbClr val="000000"/>
                </a:solidFill>
                <a:latin typeface="Open Sans"/>
                <a:ea typeface="Open Sans"/>
                <a:cs typeface="Open Sans"/>
                <a:sym typeface="Open Sans"/>
              </a:rPr>
              <a:t>працівники</a:t>
            </a:r>
            <a:r>
              <a:rPr lang="en-US" sz="2800" dirty="0">
                <a:solidFill>
                  <a:srgbClr val="000000"/>
                </a:solidFill>
                <a:latin typeface="Open Sans"/>
                <a:ea typeface="Open Sans"/>
                <a:cs typeface="Open Sans"/>
                <a:sym typeface="Open Sans"/>
              </a:rPr>
              <a:t> </a:t>
            </a:r>
            <a:r>
              <a:rPr lang="en-US" sz="2800" err="1">
                <a:solidFill>
                  <a:srgbClr val="000000"/>
                </a:solidFill>
                <a:latin typeface="Open Sans"/>
                <a:ea typeface="Open Sans"/>
                <a:cs typeface="Open Sans"/>
                <a:sym typeface="Open Sans"/>
              </a:rPr>
              <a:t>повинні</a:t>
            </a:r>
            <a:r>
              <a:rPr lang="en-US" sz="2800" dirty="0">
                <a:solidFill>
                  <a:srgbClr val="000000"/>
                </a:solidFill>
                <a:latin typeface="Open Sans"/>
                <a:ea typeface="Open Sans"/>
                <a:cs typeface="Open Sans"/>
                <a:sym typeface="Open Sans"/>
              </a:rPr>
              <a:t> </a:t>
            </a:r>
            <a:r>
              <a:rPr lang="en-US" sz="2800" err="1">
                <a:solidFill>
                  <a:srgbClr val="000000"/>
                </a:solidFill>
                <a:latin typeface="Open Sans"/>
                <a:ea typeface="Open Sans"/>
                <a:cs typeface="Open Sans"/>
                <a:sym typeface="Open Sans"/>
              </a:rPr>
              <a:t>приймати</a:t>
            </a:r>
            <a:r>
              <a:rPr lang="en-US" sz="2800" dirty="0">
                <a:solidFill>
                  <a:srgbClr val="000000"/>
                </a:solidFill>
                <a:latin typeface="Open Sans"/>
                <a:ea typeface="Open Sans"/>
                <a:cs typeface="Open Sans"/>
                <a:sym typeface="Open Sans"/>
              </a:rPr>
              <a:t> </a:t>
            </a:r>
            <a:r>
              <a:rPr lang="en-US" sz="2800" err="1">
                <a:solidFill>
                  <a:srgbClr val="000000"/>
                </a:solidFill>
                <a:latin typeface="Open Sans"/>
                <a:ea typeface="Open Sans"/>
                <a:cs typeface="Open Sans"/>
                <a:sym typeface="Open Sans"/>
              </a:rPr>
              <a:t>рішення</a:t>
            </a:r>
            <a:r>
              <a:rPr lang="en-US" sz="2800">
                <a:solidFill>
                  <a:srgbClr val="000000"/>
                </a:solidFill>
                <a:latin typeface="Open Sans"/>
                <a:ea typeface="Open Sans"/>
                <a:cs typeface="Open Sans"/>
                <a:sym typeface="Open Sans"/>
              </a:rPr>
              <a:t> в </a:t>
            </a:r>
            <a:r>
              <a:rPr lang="en-US" sz="2800" err="1">
                <a:solidFill>
                  <a:srgbClr val="000000"/>
                </a:solidFill>
                <a:latin typeface="Open Sans"/>
                <a:ea typeface="Open Sans"/>
                <a:cs typeface="Open Sans"/>
                <a:sym typeface="Open Sans"/>
              </a:rPr>
              <a:t>кожному</a:t>
            </a:r>
            <a:r>
              <a:rPr lang="en-US" sz="2800" dirty="0">
                <a:solidFill>
                  <a:srgbClr val="000000"/>
                </a:solidFill>
                <a:latin typeface="Open Sans"/>
                <a:ea typeface="Open Sans"/>
                <a:cs typeface="Open Sans"/>
                <a:sym typeface="Open Sans"/>
              </a:rPr>
              <a:t> </a:t>
            </a:r>
            <a:r>
              <a:rPr lang="en-US" sz="2800" err="1">
                <a:solidFill>
                  <a:srgbClr val="000000"/>
                </a:solidFill>
                <a:latin typeface="Open Sans"/>
                <a:ea typeface="Open Sans"/>
                <a:cs typeface="Open Sans"/>
                <a:sym typeface="Open Sans"/>
              </a:rPr>
              <a:t>конкретному</a:t>
            </a:r>
            <a:r>
              <a:rPr lang="en-US" sz="2800" dirty="0">
                <a:solidFill>
                  <a:srgbClr val="000000"/>
                </a:solidFill>
                <a:latin typeface="Open Sans"/>
                <a:ea typeface="Open Sans"/>
                <a:cs typeface="Open Sans"/>
                <a:sym typeface="Open Sans"/>
              </a:rPr>
              <a:t> </a:t>
            </a:r>
            <a:r>
              <a:rPr lang="en-US" sz="2800" err="1">
                <a:solidFill>
                  <a:srgbClr val="000000"/>
                </a:solidFill>
                <a:latin typeface="Open Sans"/>
                <a:ea typeface="Open Sans"/>
                <a:cs typeface="Open Sans"/>
                <a:sym typeface="Open Sans"/>
              </a:rPr>
              <a:t>випадку</a:t>
            </a:r>
            <a:r>
              <a:rPr lang="en-US" sz="2800">
                <a:solidFill>
                  <a:srgbClr val="000000"/>
                </a:solidFill>
                <a:latin typeface="Open Sans"/>
                <a:ea typeface="Open Sans"/>
                <a:cs typeface="Open Sans"/>
                <a:sym typeface="Open Sans"/>
              </a:rPr>
              <a:t>, </a:t>
            </a:r>
            <a:r>
              <a:rPr lang="en-US" sz="2800" err="1">
                <a:solidFill>
                  <a:srgbClr val="000000"/>
                </a:solidFill>
                <a:latin typeface="Open Sans"/>
                <a:ea typeface="Open Sans"/>
                <a:cs typeface="Open Sans"/>
                <a:sym typeface="Open Sans"/>
              </a:rPr>
              <a:t>беручи</a:t>
            </a:r>
            <a:r>
              <a:rPr lang="en-US" sz="2800" dirty="0">
                <a:solidFill>
                  <a:srgbClr val="000000"/>
                </a:solidFill>
                <a:latin typeface="Open Sans"/>
                <a:ea typeface="Open Sans"/>
                <a:cs typeface="Open Sans"/>
                <a:sym typeface="Open Sans"/>
              </a:rPr>
              <a:t> </a:t>
            </a:r>
            <a:r>
              <a:rPr lang="en-US" sz="2800" err="1">
                <a:solidFill>
                  <a:srgbClr val="000000"/>
                </a:solidFill>
                <a:latin typeface="Open Sans"/>
                <a:ea typeface="Open Sans"/>
                <a:cs typeface="Open Sans"/>
                <a:sym typeface="Open Sans"/>
              </a:rPr>
              <a:t>до</a:t>
            </a:r>
            <a:r>
              <a:rPr lang="en-US" sz="2800" dirty="0">
                <a:solidFill>
                  <a:srgbClr val="000000"/>
                </a:solidFill>
                <a:latin typeface="Open Sans"/>
                <a:ea typeface="Open Sans"/>
                <a:cs typeface="Open Sans"/>
                <a:sym typeface="Open Sans"/>
              </a:rPr>
              <a:t> </a:t>
            </a:r>
            <a:r>
              <a:rPr lang="en-US" sz="2800" err="1">
                <a:solidFill>
                  <a:srgbClr val="000000"/>
                </a:solidFill>
                <a:latin typeface="Open Sans"/>
                <a:ea typeface="Open Sans"/>
                <a:cs typeface="Open Sans"/>
                <a:sym typeface="Open Sans"/>
              </a:rPr>
              <a:t>уваги</a:t>
            </a:r>
            <a:r>
              <a:rPr lang="en-US" sz="2800" dirty="0">
                <a:solidFill>
                  <a:srgbClr val="000000"/>
                </a:solidFill>
                <a:latin typeface="Open Sans"/>
                <a:ea typeface="Open Sans"/>
                <a:cs typeface="Open Sans"/>
                <a:sym typeface="Open Sans"/>
              </a:rPr>
              <a:t> </a:t>
            </a:r>
            <a:r>
              <a:rPr lang="en-US" sz="2800" err="1">
                <a:solidFill>
                  <a:srgbClr val="000000"/>
                </a:solidFill>
                <a:latin typeface="Open Sans"/>
                <a:ea typeface="Open Sans"/>
                <a:cs typeface="Open Sans"/>
                <a:sym typeface="Open Sans"/>
              </a:rPr>
              <a:t>всі</a:t>
            </a:r>
            <a:r>
              <a:rPr lang="en-US" sz="2800" dirty="0">
                <a:solidFill>
                  <a:srgbClr val="000000"/>
                </a:solidFill>
                <a:latin typeface="Open Sans"/>
                <a:ea typeface="Open Sans"/>
                <a:cs typeface="Open Sans"/>
                <a:sym typeface="Open Sans"/>
              </a:rPr>
              <a:t> </a:t>
            </a:r>
            <a:r>
              <a:rPr lang="en-US" sz="2800" err="1">
                <a:solidFill>
                  <a:srgbClr val="000000"/>
                </a:solidFill>
                <a:latin typeface="Open Sans"/>
                <a:ea typeface="Open Sans"/>
                <a:cs typeface="Open Sans"/>
                <a:sym typeface="Open Sans"/>
              </a:rPr>
              <a:t>відповідні</a:t>
            </a:r>
            <a:r>
              <a:rPr lang="en-US" sz="2800" dirty="0">
                <a:solidFill>
                  <a:srgbClr val="000000"/>
                </a:solidFill>
                <a:latin typeface="Open Sans"/>
                <a:ea typeface="Open Sans"/>
                <a:cs typeface="Open Sans"/>
                <a:sym typeface="Open Sans"/>
              </a:rPr>
              <a:t> </a:t>
            </a:r>
            <a:r>
              <a:rPr lang="en-US" sz="2800" err="1">
                <a:solidFill>
                  <a:srgbClr val="000000"/>
                </a:solidFill>
                <a:latin typeface="Open Sans"/>
                <a:ea typeface="Open Sans"/>
                <a:cs typeface="Open Sans"/>
                <a:sym typeface="Open Sans"/>
              </a:rPr>
              <a:t>деталі</a:t>
            </a:r>
            <a:r>
              <a:rPr lang="en-US" sz="2800" dirty="0">
                <a:solidFill>
                  <a:srgbClr val="000000"/>
                </a:solidFill>
                <a:latin typeface="Open Sans"/>
                <a:ea typeface="Open Sans"/>
                <a:cs typeface="Open Sans"/>
                <a:sym typeface="Open Sans"/>
              </a:rPr>
              <a:t>. </a:t>
            </a:r>
            <a:endParaRPr lang="en-US" sz="2800" dirty="0">
              <a:solidFill>
                <a:srgbClr val="000000"/>
              </a:solidFill>
              <a:latin typeface="Open Sans"/>
              <a:ea typeface="Open Sans"/>
              <a:cs typeface="Open Sans"/>
            </a:endParaRPr>
          </a:p>
          <a:p>
            <a:pPr marL="720090" lvl="1" indent="-360045" algn="just">
              <a:lnSpc>
                <a:spcPts val="4302"/>
              </a:lnSpc>
              <a:buFont typeface="Arial"/>
              <a:buChar char="•"/>
            </a:pPr>
            <a:r>
              <a:rPr lang="en-US" sz="2800" dirty="0">
                <a:solidFill>
                  <a:srgbClr val="000000"/>
                </a:solidFill>
                <a:latin typeface="Open Sans"/>
                <a:ea typeface="Open Sans"/>
                <a:cs typeface="Open Sans"/>
                <a:sym typeface="Open Sans"/>
              </a:rPr>
              <a:t>У </a:t>
            </a:r>
            <a:r>
              <a:rPr lang="en-US" sz="2800" dirty="0" err="1">
                <a:solidFill>
                  <a:srgbClr val="000000"/>
                </a:solidFill>
                <a:latin typeface="Open Sans"/>
                <a:ea typeface="Open Sans"/>
                <a:cs typeface="Open Sans"/>
                <a:sym typeface="Open Sans"/>
              </a:rPr>
              <a:t>складних</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випадках</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може</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бути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корисно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використовувати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друкований</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календар</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щоб</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відзначити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дату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можливого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контакту</a:t>
            </a:r>
            <a:r>
              <a:rPr lang="en-US" sz="2800" dirty="0">
                <a:solidFill>
                  <a:srgbClr val="000000"/>
                </a:solidFill>
                <a:latin typeface="Open Sans"/>
                <a:ea typeface="Open Sans"/>
                <a:cs typeface="Open Sans"/>
                <a:sym typeface="Open Sans"/>
              </a:rPr>
              <a:t> з </a:t>
            </a:r>
            <a:r>
              <a:rPr lang="en-US" sz="2800" dirty="0" err="1">
                <a:solidFill>
                  <a:srgbClr val="000000"/>
                </a:solidFill>
                <a:latin typeface="Open Sans"/>
                <a:ea typeface="Open Sans"/>
                <a:cs typeface="Open Sans"/>
                <a:sym typeface="Open Sans"/>
              </a:rPr>
              <a:t>інфекцією</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протягом</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останніх</a:t>
            </a:r>
            <a:r>
              <a:rPr lang="en-US" sz="2800" dirty="0">
                <a:solidFill>
                  <a:srgbClr val="000000"/>
                </a:solidFill>
                <a:latin typeface="Open Sans"/>
                <a:ea typeface="Open Sans"/>
                <a:cs typeface="Open Sans"/>
                <a:sym typeface="Open Sans"/>
              </a:rPr>
              <a:t> 72 </a:t>
            </a:r>
            <a:r>
              <a:rPr lang="en-US" sz="2800" dirty="0" err="1">
                <a:solidFill>
                  <a:srgbClr val="000000"/>
                </a:solidFill>
                <a:latin typeface="Open Sans"/>
                <a:ea typeface="Open Sans"/>
                <a:cs typeface="Open Sans"/>
                <a:sym typeface="Open Sans"/>
              </a:rPr>
              <a:t>годин</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час</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що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минув</a:t>
            </a:r>
            <a:r>
              <a:rPr lang="en-US" sz="2800" dirty="0">
                <a:solidFill>
                  <a:srgbClr val="000000"/>
                </a:solidFill>
                <a:latin typeface="Open Sans"/>
                <a:ea typeface="Open Sans"/>
                <a:cs typeface="Open Sans"/>
                <a:sym typeface="Open Sans"/>
              </a:rPr>
              <a:t> з </a:t>
            </a:r>
            <a:r>
              <a:rPr lang="en-US" sz="2800" dirty="0" err="1">
                <a:solidFill>
                  <a:srgbClr val="000000"/>
                </a:solidFill>
                <a:latin typeface="Open Sans"/>
                <a:ea typeface="Open Sans"/>
                <a:cs typeface="Open Sans"/>
                <a:sym typeface="Open Sans"/>
              </a:rPr>
              <a:t>моменту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попередньої</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ін'єкції</a:t>
            </a:r>
            <a:r>
              <a:rPr lang="en-US" sz="2800" dirty="0">
                <a:solidFill>
                  <a:srgbClr val="000000"/>
                </a:solidFill>
                <a:latin typeface="Open Sans"/>
                <a:ea typeface="Open Sans"/>
                <a:cs typeface="Open Sans"/>
                <a:sym typeface="Open Sans"/>
              </a:rPr>
              <a:t>.</a:t>
            </a:r>
            <a:endParaRPr lang="en-US" sz="2800" dirty="0">
              <a:solidFill>
                <a:srgbClr val="000000"/>
              </a:solidFill>
              <a:latin typeface="Open Sans"/>
              <a:ea typeface="Open Sans"/>
              <a:cs typeface="Open Sans"/>
            </a:endParaRPr>
          </a:p>
          <a:p>
            <a:pPr algn="just">
              <a:lnSpc>
                <a:spcPts val="4302"/>
              </a:lnSpc>
            </a:pPr>
            <a:endParaRPr lang="en-US" sz="2800" dirty="0">
              <a:solidFill>
                <a:srgbClr val="000000"/>
              </a:solidFill>
              <a:latin typeface="Open Sans"/>
              <a:ea typeface="Open Sans"/>
              <a:cs typeface="Open Sans"/>
              <a:sym typeface="Open Sans"/>
            </a:endParaRPr>
          </a:p>
          <a:p>
            <a:pPr algn="just">
              <a:lnSpc>
                <a:spcPts val="4302"/>
              </a:lnSpc>
            </a:pPr>
            <a:r>
              <a:rPr lang="en-US" sz="2800" i="1" dirty="0" err="1">
                <a:solidFill>
                  <a:srgbClr val="000000"/>
                </a:solidFill>
                <a:latin typeface="Open Sans Italics"/>
                <a:ea typeface="Open Sans Italics"/>
                <a:cs typeface="Open Sans Italics"/>
                <a:sym typeface="Open Sans Italics"/>
              </a:rPr>
              <a:t>Примітка</a:t>
            </a:r>
            <a:r>
              <a:rPr lang="en-US" sz="2800" i="1" dirty="0">
                <a:solidFill>
                  <a:srgbClr val="000000"/>
                </a:solidFill>
                <a:latin typeface="Open Sans Italics"/>
                <a:ea typeface="Open Sans Italics"/>
                <a:cs typeface="Open Sans Italics"/>
                <a:sym typeface="Open Sans Italics"/>
              </a:rPr>
              <a:t>: </a:t>
            </a:r>
            <a:r>
              <a:rPr lang="en-US" sz="2800" i="1" dirty="0" err="1">
                <a:solidFill>
                  <a:srgbClr val="000000"/>
                </a:solidFill>
                <a:latin typeface="Open Sans Italics"/>
                <a:ea typeface="Open Sans Italics"/>
                <a:cs typeface="Open Sans Italics"/>
                <a:sym typeface="Open Sans Italics"/>
              </a:rPr>
              <a:t>якщо</a:t>
            </a:r>
            <a:r>
              <a:rPr lang="en-US" sz="2800" i="1" dirty="0">
                <a:solidFill>
                  <a:srgbClr val="000000"/>
                </a:solidFill>
                <a:latin typeface="Open Sans Italics"/>
                <a:ea typeface="Open Sans Italics"/>
                <a:cs typeface="Open Sans Italics"/>
                <a:sym typeface="Open Sans Italics"/>
              </a:rPr>
              <a:t> </a:t>
            </a:r>
            <a:r>
              <a:rPr lang="uk-UA" sz="2800" i="1" dirty="0">
                <a:solidFill>
                  <a:srgbClr val="000000"/>
                </a:solidFill>
                <a:latin typeface="Open Sans Italics"/>
                <a:ea typeface="Open Sans Italics"/>
                <a:cs typeface="Open Sans Italics"/>
                <a:sym typeface="Open Sans Italics"/>
              </a:rPr>
              <a:t>ПКП</a:t>
            </a:r>
            <a:r>
              <a:rPr lang="en-US" sz="2800" i="1" dirty="0">
                <a:solidFill>
                  <a:srgbClr val="000000"/>
                </a:solidFill>
                <a:latin typeface="Open Sans Italics"/>
                <a:ea typeface="Open Sans Italics"/>
                <a:cs typeface="Open Sans Italics"/>
                <a:sym typeface="Open Sans Italics"/>
              </a:rPr>
              <a:t> </a:t>
            </a:r>
            <a:r>
              <a:rPr lang="en-US" sz="2800" i="1" dirty="0" err="1">
                <a:solidFill>
                  <a:srgbClr val="000000"/>
                </a:solidFill>
                <a:latin typeface="Open Sans Italics"/>
                <a:ea typeface="Open Sans Italics"/>
                <a:cs typeface="Open Sans Italics"/>
                <a:sym typeface="Open Sans Italics"/>
              </a:rPr>
              <a:t>не</a:t>
            </a:r>
            <a:r>
              <a:rPr lang="en-US" sz="2800" i="1" dirty="0">
                <a:solidFill>
                  <a:srgbClr val="000000"/>
                </a:solidFill>
                <a:latin typeface="Open Sans Italics"/>
                <a:ea typeface="Open Sans Italics"/>
                <a:cs typeface="Open Sans Italics"/>
                <a:sym typeface="Open Sans Italics"/>
              </a:rPr>
              <a:t> </a:t>
            </a:r>
            <a:r>
              <a:rPr lang="en-US" sz="2800" i="1" dirty="0" err="1">
                <a:solidFill>
                  <a:srgbClr val="000000"/>
                </a:solidFill>
                <a:latin typeface="Open Sans Italics"/>
                <a:ea typeface="Open Sans Italics"/>
                <a:cs typeface="Open Sans Italics"/>
                <a:sym typeface="Open Sans Italics"/>
              </a:rPr>
              <a:t>показана</a:t>
            </a:r>
            <a:r>
              <a:rPr lang="en-US" sz="2800" i="1" dirty="0">
                <a:solidFill>
                  <a:srgbClr val="000000"/>
                </a:solidFill>
                <a:latin typeface="Open Sans Italics"/>
                <a:ea typeface="Open Sans Italics"/>
                <a:cs typeface="Open Sans Italics"/>
                <a:sym typeface="Open Sans Italics"/>
              </a:rPr>
              <a:t>, а </a:t>
            </a:r>
            <a:r>
              <a:rPr lang="en-US" sz="2800" i="1" dirty="0" err="1">
                <a:solidFill>
                  <a:srgbClr val="000000"/>
                </a:solidFill>
                <a:latin typeface="Open Sans Italics"/>
                <a:ea typeface="Open Sans Italics"/>
                <a:cs typeface="Open Sans Italics"/>
                <a:sym typeface="Open Sans Italics"/>
              </a:rPr>
              <a:t>клієнт</a:t>
            </a:r>
            <a:r>
              <a:rPr lang="en-US" sz="2800" i="1" dirty="0">
                <a:solidFill>
                  <a:srgbClr val="000000"/>
                </a:solidFill>
                <a:latin typeface="Open Sans Italics"/>
                <a:ea typeface="Open Sans Italics"/>
                <a:cs typeface="Open Sans Italics"/>
                <a:sym typeface="Open Sans Italics"/>
              </a:rPr>
              <a:t> </a:t>
            </a:r>
            <a:r>
              <a:rPr lang="en-US" sz="2800" i="1" dirty="0" err="1">
                <a:solidFill>
                  <a:srgbClr val="000000"/>
                </a:solidFill>
                <a:latin typeface="Open Sans Italics"/>
                <a:ea typeface="Open Sans Italics"/>
                <a:cs typeface="Open Sans Italics"/>
                <a:sym typeface="Open Sans Italics"/>
              </a:rPr>
              <a:t>бажає</a:t>
            </a:r>
            <a:r>
              <a:rPr lang="en-US" sz="2800" i="1" dirty="0">
                <a:solidFill>
                  <a:srgbClr val="000000"/>
                </a:solidFill>
                <a:latin typeface="Open Sans Italics"/>
                <a:ea typeface="Open Sans Italics"/>
                <a:cs typeface="Open Sans Italics"/>
                <a:sym typeface="Open Sans Italics"/>
              </a:rPr>
              <a:t> </a:t>
            </a:r>
            <a:r>
              <a:rPr lang="en-US" sz="2800" i="1" dirty="0" err="1">
                <a:solidFill>
                  <a:srgbClr val="000000"/>
                </a:solidFill>
                <a:latin typeface="Open Sans Italics"/>
                <a:ea typeface="Open Sans Italics"/>
                <a:cs typeface="Open Sans Italics"/>
                <a:sym typeface="Open Sans Italics"/>
              </a:rPr>
              <a:t>продовжувати</a:t>
            </a:r>
            <a:r>
              <a:rPr lang="en-US" sz="2800" i="1" dirty="0">
                <a:solidFill>
                  <a:srgbClr val="000000"/>
                </a:solidFill>
                <a:latin typeface="Open Sans Italics"/>
                <a:ea typeface="Open Sans Italics"/>
                <a:cs typeface="Open Sans Italics"/>
                <a:sym typeface="Open Sans Italics"/>
              </a:rPr>
              <a:t> </a:t>
            </a:r>
            <a:r>
              <a:rPr lang="en-US" sz="2800" i="1" dirty="0" err="1">
                <a:solidFill>
                  <a:srgbClr val="000000"/>
                </a:solidFill>
                <a:latin typeface="Open Sans Italics"/>
                <a:ea typeface="Open Sans Italics"/>
                <a:cs typeface="Open Sans Italics"/>
                <a:sym typeface="Open Sans Italics"/>
              </a:rPr>
              <a:t>вживання</a:t>
            </a:r>
            <a:r>
              <a:rPr lang="en-US" sz="2800" i="1" dirty="0">
                <a:solidFill>
                  <a:srgbClr val="000000"/>
                </a:solidFill>
                <a:latin typeface="Open Sans Italics"/>
                <a:ea typeface="Open Sans Italics"/>
                <a:cs typeface="Open Sans Italics"/>
                <a:sym typeface="Open Sans Italics"/>
              </a:rPr>
              <a:t> LEN, </a:t>
            </a:r>
            <a:r>
              <a:rPr lang="en-US" sz="2800" i="1" dirty="0" err="1">
                <a:solidFill>
                  <a:srgbClr val="000000"/>
                </a:solidFill>
                <a:latin typeface="Open Sans Italics"/>
                <a:ea typeface="Open Sans Italics"/>
                <a:cs typeface="Open Sans Italics"/>
                <a:sym typeface="Open Sans Italics"/>
              </a:rPr>
              <a:t>але</a:t>
            </a:r>
            <a:r>
              <a:rPr lang="en-US" sz="2800" i="1" dirty="0">
                <a:solidFill>
                  <a:srgbClr val="000000"/>
                </a:solidFill>
                <a:latin typeface="Open Sans Italics"/>
                <a:ea typeface="Open Sans Italics"/>
                <a:cs typeface="Open Sans Italics"/>
                <a:sym typeface="Open Sans Italics"/>
              </a:rPr>
              <a:t> з </a:t>
            </a:r>
            <a:r>
              <a:rPr lang="en-US" sz="2800" i="1" dirty="0" err="1">
                <a:solidFill>
                  <a:srgbClr val="000000"/>
                </a:solidFill>
                <a:latin typeface="Open Sans Italics"/>
                <a:ea typeface="Open Sans Italics"/>
                <a:cs typeface="Open Sans Italics"/>
                <a:sym typeface="Open Sans Italics"/>
              </a:rPr>
              <a:t>моменту</a:t>
            </a:r>
            <a:r>
              <a:rPr lang="en-US" sz="2800" i="1" dirty="0">
                <a:solidFill>
                  <a:srgbClr val="000000"/>
                </a:solidFill>
                <a:latin typeface="Open Sans Italics"/>
                <a:ea typeface="Open Sans Italics"/>
                <a:cs typeface="Open Sans Italics"/>
                <a:sym typeface="Open Sans Italics"/>
              </a:rPr>
              <a:t> </a:t>
            </a:r>
            <a:r>
              <a:rPr lang="en-US" sz="2800" i="1" dirty="0" err="1">
                <a:solidFill>
                  <a:srgbClr val="000000"/>
                </a:solidFill>
                <a:latin typeface="Open Sans Italics"/>
                <a:ea typeface="Open Sans Italics"/>
                <a:cs typeface="Open Sans Italics"/>
                <a:sym typeface="Open Sans Italics"/>
              </a:rPr>
              <a:t>попередньої</a:t>
            </a:r>
            <a:r>
              <a:rPr lang="en-US" sz="2800" i="1" dirty="0">
                <a:solidFill>
                  <a:srgbClr val="000000"/>
                </a:solidFill>
                <a:latin typeface="Open Sans Italics"/>
                <a:ea typeface="Open Sans Italics"/>
                <a:cs typeface="Open Sans Italics"/>
                <a:sym typeface="Open Sans Italics"/>
              </a:rPr>
              <a:t> </a:t>
            </a:r>
            <a:r>
              <a:rPr lang="en-US" sz="2800" i="1" dirty="0" err="1">
                <a:solidFill>
                  <a:srgbClr val="000000"/>
                </a:solidFill>
                <a:latin typeface="Open Sans Italics"/>
                <a:ea typeface="Open Sans Italics"/>
                <a:cs typeface="Open Sans Italics"/>
                <a:sym typeface="Open Sans Italics"/>
              </a:rPr>
              <a:t>ін'єкції</a:t>
            </a:r>
            <a:r>
              <a:rPr lang="en-US" sz="2800" i="1" dirty="0">
                <a:solidFill>
                  <a:srgbClr val="000000"/>
                </a:solidFill>
                <a:latin typeface="Open Sans Italics"/>
                <a:ea typeface="Open Sans Italics"/>
                <a:cs typeface="Open Sans Italics"/>
                <a:sym typeface="Open Sans Italics"/>
              </a:rPr>
              <a:t> LEN </a:t>
            </a:r>
            <a:r>
              <a:rPr lang="en-US" sz="2800" i="1" dirty="0" err="1">
                <a:solidFill>
                  <a:srgbClr val="000000"/>
                </a:solidFill>
                <a:latin typeface="Open Sans Italics"/>
                <a:ea typeface="Open Sans Italics"/>
                <a:cs typeface="Open Sans Italics"/>
                <a:sym typeface="Open Sans Italics"/>
              </a:rPr>
              <a:t>минуло</a:t>
            </a:r>
            <a:r>
              <a:rPr lang="en-US" sz="2800" i="1" dirty="0">
                <a:solidFill>
                  <a:srgbClr val="000000"/>
                </a:solidFill>
                <a:latin typeface="Open Sans Italics"/>
                <a:ea typeface="Open Sans Italics"/>
                <a:cs typeface="Open Sans Italics"/>
                <a:sym typeface="Open Sans Italics"/>
              </a:rPr>
              <a:t> </a:t>
            </a:r>
            <a:r>
              <a:rPr lang="en-US" sz="2800" i="1" dirty="0" err="1">
                <a:solidFill>
                  <a:srgbClr val="000000"/>
                </a:solidFill>
                <a:latin typeface="Open Sans Italics"/>
                <a:ea typeface="Open Sans Italics"/>
                <a:cs typeface="Open Sans Italics"/>
                <a:sym typeface="Open Sans Italics"/>
              </a:rPr>
              <a:t>більше</a:t>
            </a:r>
            <a:r>
              <a:rPr lang="en-US" sz="2800" i="1" dirty="0">
                <a:solidFill>
                  <a:srgbClr val="000000"/>
                </a:solidFill>
                <a:latin typeface="Open Sans Italics"/>
                <a:ea typeface="Open Sans Italics"/>
                <a:cs typeface="Open Sans Italics"/>
                <a:sym typeface="Open Sans Italics"/>
              </a:rPr>
              <a:t> 28 </a:t>
            </a:r>
            <a:r>
              <a:rPr lang="en-US" sz="2800" i="1" dirty="0" err="1">
                <a:solidFill>
                  <a:srgbClr val="000000"/>
                </a:solidFill>
                <a:latin typeface="Open Sans Italics"/>
                <a:ea typeface="Open Sans Italics"/>
                <a:cs typeface="Open Sans Italics"/>
                <a:sym typeface="Open Sans Italics"/>
              </a:rPr>
              <a:t>тижнів</a:t>
            </a:r>
            <a:r>
              <a:rPr lang="en-US" sz="2800" i="1" dirty="0">
                <a:solidFill>
                  <a:srgbClr val="000000"/>
                </a:solidFill>
                <a:latin typeface="Open Sans Italics"/>
                <a:ea typeface="Open Sans Italics"/>
                <a:cs typeface="Open Sans Italics"/>
                <a:sym typeface="Open Sans Italics"/>
              </a:rPr>
              <a:t>, LEN </a:t>
            </a:r>
            <a:r>
              <a:rPr lang="en-US" sz="2800" i="1" dirty="0" err="1">
                <a:solidFill>
                  <a:srgbClr val="000000"/>
                </a:solidFill>
                <a:latin typeface="Open Sans Italics"/>
                <a:ea typeface="Open Sans Italics"/>
                <a:cs typeface="Open Sans Italics"/>
                <a:sym typeface="Open Sans Italics"/>
              </a:rPr>
              <a:t>необхідно</a:t>
            </a:r>
            <a:r>
              <a:rPr lang="en-US" sz="2800" i="1" dirty="0">
                <a:solidFill>
                  <a:srgbClr val="000000"/>
                </a:solidFill>
                <a:latin typeface="Open Sans Italics"/>
                <a:ea typeface="Open Sans Italics"/>
                <a:cs typeface="Open Sans Italics"/>
                <a:sym typeface="Open Sans Italics"/>
              </a:rPr>
              <a:t> </a:t>
            </a:r>
            <a:r>
              <a:rPr lang="en-US" sz="2800" i="1" dirty="0" err="1">
                <a:solidFill>
                  <a:srgbClr val="000000"/>
                </a:solidFill>
                <a:latin typeface="Open Sans Italics"/>
                <a:ea typeface="Open Sans Italics"/>
                <a:cs typeface="Open Sans Italics"/>
                <a:sym typeface="Open Sans Italics"/>
              </a:rPr>
              <a:t>розпочати</a:t>
            </a:r>
            <a:r>
              <a:rPr lang="en-US" sz="2800" i="1" dirty="0">
                <a:solidFill>
                  <a:srgbClr val="000000"/>
                </a:solidFill>
                <a:latin typeface="Open Sans Italics"/>
                <a:ea typeface="Open Sans Italics"/>
                <a:cs typeface="Open Sans Italics"/>
                <a:sym typeface="Open Sans Italics"/>
              </a:rPr>
              <a:t> </a:t>
            </a:r>
            <a:r>
              <a:rPr lang="en-US" sz="2800" i="1" dirty="0" err="1">
                <a:solidFill>
                  <a:srgbClr val="000000"/>
                </a:solidFill>
                <a:latin typeface="Open Sans Italics"/>
                <a:ea typeface="Open Sans Italics"/>
                <a:cs typeface="Open Sans Italics"/>
                <a:sym typeface="Open Sans Italics"/>
              </a:rPr>
              <a:t>заново</a:t>
            </a:r>
            <a:r>
              <a:rPr lang="en-US" sz="2800" i="1" dirty="0">
                <a:solidFill>
                  <a:srgbClr val="000000"/>
                </a:solidFill>
                <a:latin typeface="Open Sans Italics"/>
                <a:ea typeface="Open Sans Italics"/>
                <a:cs typeface="Open Sans Italics"/>
                <a:sym typeface="Open Sans Italics"/>
              </a:rPr>
              <a:t>, </a:t>
            </a:r>
            <a:r>
              <a:rPr lang="en-US" sz="2800" i="1" dirty="0" err="1">
                <a:solidFill>
                  <a:srgbClr val="000000"/>
                </a:solidFill>
                <a:latin typeface="Open Sans Italics"/>
                <a:ea typeface="Open Sans Italics"/>
                <a:cs typeface="Open Sans Italics"/>
                <a:sym typeface="Open Sans Italics"/>
              </a:rPr>
              <a:t>вводячи</a:t>
            </a:r>
            <a:r>
              <a:rPr lang="en-US" sz="2800" i="1" dirty="0">
                <a:solidFill>
                  <a:srgbClr val="000000"/>
                </a:solidFill>
                <a:latin typeface="Open Sans Italics"/>
                <a:ea typeface="Open Sans Italics"/>
                <a:cs typeface="Open Sans Italics"/>
                <a:sym typeface="Open Sans Italics"/>
              </a:rPr>
              <a:t> </a:t>
            </a:r>
            <a:r>
              <a:rPr lang="en-US" sz="2800" i="1" dirty="0" err="1">
                <a:solidFill>
                  <a:srgbClr val="000000"/>
                </a:solidFill>
                <a:latin typeface="Open Sans Italics"/>
                <a:ea typeface="Open Sans Italics"/>
                <a:cs typeface="Open Sans Italics"/>
                <a:sym typeface="Open Sans Italics"/>
              </a:rPr>
              <a:t>всі</a:t>
            </a:r>
            <a:r>
              <a:rPr lang="en-US" sz="2800" i="1" dirty="0">
                <a:solidFill>
                  <a:srgbClr val="000000"/>
                </a:solidFill>
                <a:latin typeface="Open Sans Italics"/>
                <a:ea typeface="Open Sans Italics"/>
                <a:cs typeface="Open Sans Italics"/>
                <a:sym typeface="Open Sans Italics"/>
              </a:rPr>
              <a:t> </a:t>
            </a:r>
            <a:r>
              <a:rPr lang="en-US" sz="2800" i="1" dirty="0" err="1">
                <a:solidFill>
                  <a:srgbClr val="000000"/>
                </a:solidFill>
                <a:latin typeface="Open Sans Italics"/>
                <a:ea typeface="Open Sans Italics"/>
                <a:cs typeface="Open Sans Italics"/>
                <a:sym typeface="Open Sans Italics"/>
              </a:rPr>
              <a:t>пероральні</a:t>
            </a:r>
            <a:r>
              <a:rPr lang="en-US" sz="2800" i="1" dirty="0">
                <a:solidFill>
                  <a:srgbClr val="000000"/>
                </a:solidFill>
                <a:latin typeface="Open Sans Italics"/>
                <a:ea typeface="Open Sans Italics"/>
                <a:cs typeface="Open Sans Italics"/>
                <a:sym typeface="Open Sans Italics"/>
              </a:rPr>
              <a:t> </a:t>
            </a:r>
            <a:r>
              <a:rPr lang="en-US" sz="2800" i="1" dirty="0" err="1">
                <a:solidFill>
                  <a:srgbClr val="000000"/>
                </a:solidFill>
                <a:latin typeface="Open Sans Italics"/>
                <a:ea typeface="Open Sans Italics"/>
                <a:cs typeface="Open Sans Italics"/>
                <a:sym typeface="Open Sans Italics"/>
              </a:rPr>
              <a:t>та</a:t>
            </a:r>
            <a:r>
              <a:rPr lang="en-US" sz="2800" i="1" dirty="0">
                <a:solidFill>
                  <a:srgbClr val="000000"/>
                </a:solidFill>
                <a:latin typeface="Open Sans Italics"/>
                <a:ea typeface="Open Sans Italics"/>
                <a:cs typeface="Open Sans Italics"/>
                <a:sym typeface="Open Sans Italics"/>
              </a:rPr>
              <a:t> </a:t>
            </a:r>
            <a:r>
              <a:rPr lang="en-US" sz="2800" i="1" dirty="0" err="1">
                <a:solidFill>
                  <a:srgbClr val="000000"/>
                </a:solidFill>
                <a:latin typeface="Open Sans Italics"/>
                <a:ea typeface="Open Sans Italics"/>
                <a:cs typeface="Open Sans Italics"/>
                <a:sym typeface="Open Sans Italics"/>
              </a:rPr>
              <a:t>ін'єкційні</a:t>
            </a:r>
            <a:r>
              <a:rPr lang="en-US" sz="2800" i="1" dirty="0">
                <a:solidFill>
                  <a:srgbClr val="000000"/>
                </a:solidFill>
                <a:latin typeface="Open Sans Italics"/>
                <a:ea typeface="Open Sans Italics"/>
                <a:cs typeface="Open Sans Italics"/>
                <a:sym typeface="Open Sans Italics"/>
              </a:rPr>
              <a:t> </a:t>
            </a:r>
            <a:r>
              <a:rPr lang="en-US" sz="2800" i="1" dirty="0" err="1">
                <a:solidFill>
                  <a:srgbClr val="000000"/>
                </a:solidFill>
                <a:latin typeface="Open Sans Italics"/>
                <a:ea typeface="Open Sans Italics"/>
                <a:cs typeface="Open Sans Italics"/>
                <a:sym typeface="Open Sans Italics"/>
              </a:rPr>
              <a:t>дози</a:t>
            </a:r>
            <a:r>
              <a:rPr lang="en-US" sz="2800" i="1" dirty="0">
                <a:solidFill>
                  <a:srgbClr val="000000"/>
                </a:solidFill>
                <a:latin typeface="Open Sans Italics"/>
                <a:ea typeface="Open Sans Italics"/>
                <a:cs typeface="Open Sans Italics"/>
                <a:sym typeface="Open Sans Italics"/>
              </a:rPr>
              <a:t> </a:t>
            </a:r>
            <a:r>
              <a:rPr lang="en-US" sz="2800" i="1" dirty="0" err="1">
                <a:solidFill>
                  <a:srgbClr val="000000"/>
                </a:solidFill>
                <a:latin typeface="Open Sans Italics"/>
                <a:ea typeface="Open Sans Italics"/>
                <a:cs typeface="Open Sans Italics"/>
                <a:sym typeface="Open Sans Italics"/>
              </a:rPr>
              <a:t>протягом</a:t>
            </a:r>
            <a:r>
              <a:rPr lang="en-US" sz="2800" i="1" dirty="0">
                <a:solidFill>
                  <a:srgbClr val="000000"/>
                </a:solidFill>
                <a:latin typeface="Open Sans Italics"/>
                <a:ea typeface="Open Sans Italics"/>
                <a:cs typeface="Open Sans Italics"/>
                <a:sym typeface="Open Sans Italics"/>
              </a:rPr>
              <a:t> </a:t>
            </a:r>
            <a:r>
              <a:rPr lang="en-US" sz="2800" i="1" dirty="0" err="1">
                <a:solidFill>
                  <a:srgbClr val="000000"/>
                </a:solidFill>
                <a:latin typeface="Open Sans Italics"/>
                <a:ea typeface="Open Sans Italics"/>
                <a:cs typeface="Open Sans Italics"/>
                <a:sym typeface="Open Sans Italics"/>
              </a:rPr>
              <a:t>двох</a:t>
            </a:r>
            <a:r>
              <a:rPr lang="en-US" sz="2800" i="1" dirty="0">
                <a:solidFill>
                  <a:srgbClr val="000000"/>
                </a:solidFill>
                <a:latin typeface="Open Sans Italics"/>
                <a:ea typeface="Open Sans Italics"/>
                <a:cs typeface="Open Sans Italics"/>
                <a:sym typeface="Open Sans Italics"/>
              </a:rPr>
              <a:t> </a:t>
            </a:r>
            <a:r>
              <a:rPr lang="en-US" sz="2800" i="1" dirty="0" err="1">
                <a:solidFill>
                  <a:srgbClr val="000000"/>
                </a:solidFill>
                <a:latin typeface="Open Sans Italics"/>
                <a:ea typeface="Open Sans Italics"/>
                <a:cs typeface="Open Sans Italics"/>
                <a:sym typeface="Open Sans Italics"/>
              </a:rPr>
              <a:t>днів</a:t>
            </a:r>
            <a:r>
              <a:rPr lang="en-US" sz="2800" i="1" dirty="0">
                <a:solidFill>
                  <a:srgbClr val="000000"/>
                </a:solidFill>
                <a:latin typeface="Open Sans Italics"/>
                <a:ea typeface="Open Sans Italics"/>
                <a:cs typeface="Open Sans Italics"/>
                <a:sym typeface="Open Sans Italics"/>
              </a:rPr>
              <a:t> </a:t>
            </a:r>
            <a:r>
              <a:rPr lang="en-US" sz="2800" i="1" dirty="0" err="1">
                <a:solidFill>
                  <a:srgbClr val="000000"/>
                </a:solidFill>
                <a:latin typeface="Open Sans Italics"/>
                <a:ea typeface="Open Sans Italics"/>
                <a:cs typeface="Open Sans Italics"/>
                <a:sym typeface="Open Sans Italics"/>
              </a:rPr>
              <a:t>поспіль</a:t>
            </a:r>
            <a:r>
              <a:rPr lang="en-US" sz="2800" i="1" dirty="0">
                <a:solidFill>
                  <a:srgbClr val="000000"/>
                </a:solidFill>
                <a:latin typeface="Open Sans Italics"/>
                <a:ea typeface="Open Sans Italics"/>
                <a:cs typeface="Open Sans Italics"/>
                <a:sym typeface="Open Sans Italics"/>
              </a:rPr>
              <a:t> </a:t>
            </a:r>
            <a:r>
              <a:rPr lang="en-US" sz="2800" i="1" dirty="0" err="1">
                <a:solidFill>
                  <a:srgbClr val="000000"/>
                </a:solidFill>
                <a:latin typeface="Open Sans Italics"/>
                <a:ea typeface="Open Sans Italics"/>
                <a:cs typeface="Open Sans Italics"/>
                <a:sym typeface="Open Sans Italics"/>
              </a:rPr>
              <a:t>відповідно</a:t>
            </a:r>
            <a:r>
              <a:rPr lang="en-US" sz="2800" i="1" dirty="0">
                <a:solidFill>
                  <a:srgbClr val="000000"/>
                </a:solidFill>
                <a:latin typeface="Open Sans Italics"/>
                <a:ea typeface="Open Sans Italics"/>
                <a:cs typeface="Open Sans Italics"/>
                <a:sym typeface="Open Sans Italics"/>
              </a:rPr>
              <a:t> </a:t>
            </a:r>
            <a:r>
              <a:rPr lang="en-US" sz="2800" i="1" dirty="0" err="1">
                <a:solidFill>
                  <a:srgbClr val="000000"/>
                </a:solidFill>
                <a:latin typeface="Open Sans Italics"/>
                <a:ea typeface="Open Sans Italics"/>
                <a:cs typeface="Open Sans Italics"/>
                <a:sym typeface="Open Sans Italics"/>
              </a:rPr>
              <a:t>до</a:t>
            </a:r>
            <a:r>
              <a:rPr lang="en-US" sz="2800" i="1" dirty="0">
                <a:solidFill>
                  <a:srgbClr val="000000"/>
                </a:solidFill>
                <a:latin typeface="Open Sans Italics"/>
                <a:ea typeface="Open Sans Italics"/>
                <a:cs typeface="Open Sans Italics"/>
                <a:sym typeface="Open Sans Italics"/>
              </a:rPr>
              <a:t> СХЕМИ.</a:t>
            </a:r>
            <a:endParaRPr lang="en-US" sz="2800" i="1" dirty="0">
              <a:solidFill>
                <a:srgbClr val="000000"/>
              </a:solidFill>
              <a:latin typeface="Open Sans Italics"/>
              <a:ea typeface="Open Sans Italics"/>
              <a:cs typeface="Open Sans Italics"/>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solidFill>
          <a:srgbClr val="1D9EDE"/>
        </a:solidFill>
        <a:effectLst/>
      </p:bgPr>
    </p:bg>
    <p:spTree>
      <p:nvGrpSpPr>
        <p:cNvPr id="1" name=""/>
        <p:cNvGrpSpPr/>
        <p:nvPr/>
      </p:nvGrpSpPr>
      <p:grpSpPr>
        <a:xfrm>
          <a:off x="0" y="0"/>
          <a:ext cx="0" cy="0"/>
          <a:chOff x="0" y="0"/>
          <a:chExt cx="0" cy="0"/>
        </a:xfrm>
      </p:grpSpPr>
      <p:sp>
        <p:nvSpPr>
          <p:cNvPr id="2" name="Freeform 2"/>
          <p:cNvSpPr/>
          <p:nvPr/>
        </p:nvSpPr>
        <p:spPr>
          <a:xfrm>
            <a:off x="11522848" y="0"/>
            <a:ext cx="6765152" cy="6460720"/>
          </a:xfrm>
          <a:custGeom>
            <a:avLst/>
            <a:gdLst/>
            <a:ahLst/>
            <a:cxnLst/>
            <a:rect l="l" t="t" r="r" b="b"/>
            <a:pathLst>
              <a:path w="6765152" h="6460720">
                <a:moveTo>
                  <a:pt x="0" y="0"/>
                </a:moveTo>
                <a:lnTo>
                  <a:pt x="6765152" y="0"/>
                </a:lnTo>
                <a:lnTo>
                  <a:pt x="6765152" y="6460720"/>
                </a:lnTo>
                <a:lnTo>
                  <a:pt x="0" y="646072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381000" y="4381500"/>
            <a:ext cx="15497243" cy="2175275"/>
          </a:xfrm>
          <a:prstGeom prst="rect">
            <a:avLst/>
          </a:prstGeom>
        </p:spPr>
        <p:txBody>
          <a:bodyPr lIns="0" tIns="0" rIns="0" bIns="0" rtlCol="0" anchor="t">
            <a:spAutoFit/>
          </a:bodyPr>
          <a:lstStyle/>
          <a:p>
            <a:pPr>
              <a:lnSpc>
                <a:spcPts val="8819"/>
              </a:lnSpc>
            </a:pPr>
            <a:r>
              <a:rPr lang="en-US" sz="6250" b="1" dirty="0">
                <a:solidFill>
                  <a:srgbClr val="FFFFFF"/>
                </a:solidFill>
                <a:latin typeface="Roboto Condensed Bold"/>
                <a:ea typeface="Roboto Condensed Bold"/>
                <a:cs typeface="Roboto Condensed Bold"/>
                <a:sym typeface="Roboto Condensed Bold"/>
              </a:rPr>
              <a:t>ВІДХИЛЕННЯ У ВИКОРИСТАННІ  ТА ОЦІНКА </a:t>
            </a:r>
            <a:r>
              <a:rPr lang="uk-UA" sz="6250" b="1" dirty="0">
                <a:solidFill>
                  <a:srgbClr val="FFFFFF"/>
                </a:solidFill>
                <a:latin typeface="Roboto Condensed Bold"/>
                <a:ea typeface="Roboto Condensed Bold"/>
                <a:cs typeface="Roboto Condensed Bold"/>
                <a:sym typeface="Roboto Condensed Bold"/>
              </a:rPr>
              <a:t>ГВІ</a:t>
            </a:r>
            <a:endParaRPr lang="en-US" sz="6250" b="1" dirty="0">
              <a:solidFill>
                <a:srgbClr val="FFFFFF"/>
              </a:solidFill>
              <a:latin typeface="Roboto Condensed Bold"/>
              <a:ea typeface="Roboto Condensed Bold"/>
              <a:cs typeface="Roboto Condensed Bold"/>
              <a:sym typeface="Roboto Condensed Bold"/>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33400" y="2171700"/>
            <a:ext cx="16221502" cy="6917856"/>
          </a:xfrm>
          <a:prstGeom prst="rect">
            <a:avLst/>
          </a:prstGeom>
        </p:spPr>
        <p:txBody>
          <a:bodyPr lIns="0" tIns="0" rIns="0" bIns="0" rtlCol="0" anchor="t">
            <a:spAutoFit/>
          </a:bodyPr>
          <a:lstStyle/>
          <a:p>
            <a:pPr marL="604520" lvl="1" indent="-302260" algn="just">
              <a:lnSpc>
                <a:spcPts val="3923"/>
              </a:lnSpc>
              <a:spcAft>
                <a:spcPts val="1200"/>
              </a:spcAft>
              <a:buFont typeface="Arial"/>
              <a:buChar char="•"/>
            </a:pPr>
            <a:r>
              <a:rPr lang="en-US" sz="2400" dirty="0" err="1">
                <a:solidFill>
                  <a:srgbClr val="000000"/>
                </a:solidFill>
                <a:latin typeface="Open Sans"/>
                <a:ea typeface="Open Sans"/>
                <a:cs typeface="Open Sans"/>
                <a:sym typeface="Open Sans"/>
              </a:rPr>
              <a:t>Тепер</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коли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ми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розглянули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важливість</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відхилень</a:t>
            </a:r>
            <a:r>
              <a:rPr lang="en-US" sz="2400" dirty="0">
                <a:solidFill>
                  <a:srgbClr val="000000"/>
                </a:solidFill>
                <a:latin typeface="Open Sans"/>
                <a:ea typeface="Open Sans"/>
                <a:cs typeface="Open Sans"/>
                <a:sym typeface="Open Sans"/>
              </a:rPr>
              <a:t> у </a:t>
            </a:r>
            <a:r>
              <a:rPr lang="en-US" sz="2400" dirty="0" err="1">
                <a:solidFill>
                  <a:srgbClr val="000000"/>
                </a:solidFill>
                <a:latin typeface="Open Sans"/>
                <a:ea typeface="Open Sans"/>
                <a:cs typeface="Open Sans"/>
                <a:sym typeface="Open Sans"/>
              </a:rPr>
              <a:t>застосуванні</a:t>
            </a:r>
            <a:r>
              <a:rPr lang="en-US" sz="2400" dirty="0">
                <a:solidFill>
                  <a:srgbClr val="000000"/>
                </a:solidFill>
                <a:latin typeface="Open Sans"/>
                <a:ea typeface="Open Sans"/>
                <a:cs typeface="Open Sans"/>
                <a:sym typeface="Open Sans"/>
              </a:rPr>
              <a:t> </a:t>
            </a:r>
            <a:r>
              <a:rPr lang="uk-UA" sz="2400" dirty="0">
                <a:solidFill>
                  <a:srgbClr val="000000"/>
                </a:solidFill>
                <a:latin typeface="Open Sans"/>
                <a:ea typeface="Open Sans"/>
                <a:cs typeface="Open Sans"/>
                <a:sym typeface="Open Sans"/>
              </a:rPr>
              <a:t>ДКП</a:t>
            </a:r>
            <a:r>
              <a:rPr lang="en-US" sz="2400" dirty="0">
                <a:solidFill>
                  <a:srgbClr val="000000"/>
                </a:solidFill>
                <a:latin typeface="Open Sans"/>
                <a:ea typeface="Open Sans"/>
                <a:cs typeface="Open Sans"/>
                <a:sym typeface="Open Sans"/>
              </a:rPr>
              <a:t> в </a:t>
            </a:r>
            <a:r>
              <a:rPr lang="en-US" sz="2400" dirty="0" err="1">
                <a:solidFill>
                  <a:srgbClr val="000000"/>
                </a:solidFill>
                <a:latin typeface="Open Sans"/>
                <a:ea typeface="Open Sans"/>
                <a:cs typeface="Open Sans"/>
                <a:sym typeface="Open Sans"/>
              </a:rPr>
              <a:t>рамках</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оцінки</a:t>
            </a:r>
            <a:r>
              <a:rPr lang="en-US" sz="2400" dirty="0">
                <a:solidFill>
                  <a:srgbClr val="000000"/>
                </a:solidFill>
                <a:latin typeface="Open Sans"/>
                <a:ea typeface="Open Sans"/>
                <a:cs typeface="Open Sans"/>
                <a:sym typeface="Open Sans"/>
              </a:rPr>
              <a:t> </a:t>
            </a:r>
            <a:r>
              <a:rPr lang="uk-UA" sz="2400" dirty="0">
                <a:solidFill>
                  <a:srgbClr val="000000"/>
                </a:solidFill>
                <a:latin typeface="Open Sans"/>
                <a:ea typeface="Open Sans"/>
                <a:cs typeface="Open Sans"/>
                <a:sym typeface="Open Sans"/>
              </a:rPr>
              <a:t>ПКП</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ми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розглянемо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відхилення</a:t>
            </a:r>
            <a:r>
              <a:rPr lang="en-US" sz="2400" dirty="0">
                <a:solidFill>
                  <a:srgbClr val="000000"/>
                </a:solidFill>
                <a:latin typeface="Open Sans"/>
                <a:ea typeface="Open Sans"/>
                <a:cs typeface="Open Sans"/>
                <a:sym typeface="Open Sans"/>
              </a:rPr>
              <a:t> у </a:t>
            </a:r>
            <a:r>
              <a:rPr lang="en-US" sz="2400" dirty="0" err="1">
                <a:solidFill>
                  <a:srgbClr val="000000"/>
                </a:solidFill>
                <a:latin typeface="Open Sans"/>
                <a:ea typeface="Open Sans"/>
                <a:cs typeface="Open Sans"/>
                <a:sym typeface="Open Sans"/>
              </a:rPr>
              <a:t>застосуванні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оцінці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підозри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на</a:t>
            </a:r>
            <a:r>
              <a:rPr lang="en-US" sz="2400" dirty="0">
                <a:solidFill>
                  <a:srgbClr val="000000"/>
                </a:solidFill>
                <a:latin typeface="Open Sans"/>
                <a:ea typeface="Open Sans"/>
                <a:cs typeface="Open Sans"/>
                <a:sym typeface="Open Sans"/>
              </a:rPr>
              <a:t> </a:t>
            </a:r>
            <a:r>
              <a:rPr lang="uk-UA" sz="2400" dirty="0">
                <a:solidFill>
                  <a:srgbClr val="000000"/>
                </a:solidFill>
                <a:latin typeface="Open Sans"/>
                <a:ea typeface="Open Sans"/>
                <a:cs typeface="Open Sans"/>
                <a:sym typeface="Open Sans"/>
              </a:rPr>
              <a:t>ГВІ</a:t>
            </a:r>
            <a:r>
              <a:rPr lang="en-US" sz="2400" dirty="0">
                <a:solidFill>
                  <a:srgbClr val="000000"/>
                </a:solidFill>
                <a:latin typeface="Open Sans"/>
                <a:ea typeface="Open Sans"/>
                <a:cs typeface="Open Sans"/>
                <a:sym typeface="Open Sans"/>
              </a:rPr>
              <a:t>. </a:t>
            </a:r>
            <a:endParaRPr lang="ru-RU"/>
          </a:p>
          <a:p>
            <a:pPr marL="604520" lvl="1" indent="-302260" algn="just">
              <a:lnSpc>
                <a:spcPts val="3923"/>
              </a:lnSpc>
              <a:spcAft>
                <a:spcPts val="1200"/>
              </a:spcAft>
              <a:buFont typeface="Arial"/>
              <a:buChar char="•"/>
            </a:pPr>
            <a:r>
              <a:rPr lang="en-US" sz="2400" dirty="0" err="1">
                <a:solidFill>
                  <a:srgbClr val="000000"/>
                </a:solidFill>
                <a:latin typeface="Open Sans"/>
                <a:ea typeface="Open Sans"/>
                <a:cs typeface="Open Sans"/>
                <a:sym typeface="Open Sans"/>
              </a:rPr>
              <a:t>Визначення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підозри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на</a:t>
            </a:r>
            <a:r>
              <a:rPr lang="en-US" sz="2400" dirty="0">
                <a:solidFill>
                  <a:srgbClr val="000000"/>
                </a:solidFill>
                <a:latin typeface="Open Sans"/>
                <a:ea typeface="Open Sans"/>
                <a:cs typeface="Open Sans"/>
                <a:sym typeface="Open Sans"/>
              </a:rPr>
              <a:t> </a:t>
            </a:r>
            <a:r>
              <a:rPr lang="uk-UA" sz="2400" dirty="0">
                <a:solidFill>
                  <a:srgbClr val="000000"/>
                </a:solidFill>
                <a:latin typeface="Open Sans"/>
                <a:ea typeface="Open Sans"/>
                <a:cs typeface="Open Sans"/>
                <a:sym typeface="Open Sans"/>
              </a:rPr>
              <a:t>ГВІ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передбачає</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індивідуальне</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клінічне</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рішення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на</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основі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ознак</a:t>
            </a:r>
            <a:r>
              <a:rPr lang="en-US" sz="2400" dirty="0">
                <a:solidFill>
                  <a:srgbClr val="000000"/>
                </a:solidFill>
                <a:latin typeface="Open Sans"/>
                <a:ea typeface="Open Sans"/>
                <a:cs typeface="Open Sans"/>
                <a:sym typeface="Open Sans"/>
              </a:rPr>
              <a:t>/</a:t>
            </a:r>
            <a:r>
              <a:rPr lang="en-US" sz="2400" dirty="0" err="1">
                <a:solidFill>
                  <a:srgbClr val="000000"/>
                </a:solidFill>
                <a:latin typeface="Open Sans"/>
                <a:ea typeface="Open Sans"/>
                <a:cs typeface="Open Sans"/>
                <a:sym typeface="Open Sans"/>
              </a:rPr>
              <a:t>симптомів</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схожих</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на</a:t>
            </a:r>
            <a:r>
              <a:rPr lang="en-US" sz="2400" dirty="0">
                <a:solidFill>
                  <a:srgbClr val="000000"/>
                </a:solidFill>
                <a:latin typeface="Open Sans"/>
                <a:ea typeface="Open Sans"/>
                <a:cs typeface="Open Sans"/>
                <a:sym typeface="Open Sans"/>
              </a:rPr>
              <a:t> </a:t>
            </a:r>
            <a:r>
              <a:rPr lang="uk-UA" sz="2400" dirty="0">
                <a:solidFill>
                  <a:srgbClr val="000000"/>
                </a:solidFill>
                <a:latin typeface="Open Sans"/>
                <a:ea typeface="Open Sans"/>
                <a:cs typeface="Open Sans"/>
                <a:sym typeface="Open Sans"/>
              </a:rPr>
              <a:t>ГВІ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протягом</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останніх</a:t>
            </a:r>
            <a:r>
              <a:rPr lang="en-US" sz="2400" dirty="0">
                <a:solidFill>
                  <a:srgbClr val="000000"/>
                </a:solidFill>
                <a:latin typeface="Open Sans"/>
                <a:ea typeface="Open Sans"/>
                <a:cs typeface="Open Sans"/>
                <a:sym typeface="Open Sans"/>
              </a:rPr>
              <a:t> 2 </a:t>
            </a:r>
            <a:r>
              <a:rPr lang="en-US" sz="2400" dirty="0" err="1">
                <a:solidFill>
                  <a:srgbClr val="000000"/>
                </a:solidFill>
                <a:latin typeface="Open Sans"/>
                <a:ea typeface="Open Sans"/>
                <a:cs typeface="Open Sans"/>
                <a:sym typeface="Open Sans"/>
              </a:rPr>
              <a:t>тижнів</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та</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ймовірності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зараження</a:t>
            </a:r>
            <a:r>
              <a:rPr lang="en-US" sz="2400" dirty="0">
                <a:solidFill>
                  <a:srgbClr val="000000"/>
                </a:solidFill>
                <a:latin typeface="Open Sans"/>
                <a:ea typeface="Open Sans"/>
                <a:cs typeface="Open Sans"/>
                <a:sym typeface="Open Sans"/>
              </a:rPr>
              <a:t> ВІЛ (</a:t>
            </a:r>
            <a:r>
              <a:rPr lang="en-US" sz="2400" dirty="0" err="1">
                <a:solidFill>
                  <a:srgbClr val="000000"/>
                </a:solidFill>
                <a:latin typeface="Open Sans"/>
                <a:ea typeface="Open Sans"/>
                <a:cs typeface="Open Sans"/>
                <a:sym typeface="Open Sans"/>
              </a:rPr>
              <a:t>протягом</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останнього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місяця</a:t>
            </a:r>
            <a:r>
              <a:rPr lang="en-US" sz="2400" dirty="0">
                <a:solidFill>
                  <a:srgbClr val="000000"/>
                </a:solidFill>
                <a:latin typeface="Open Sans"/>
                <a:ea typeface="Open Sans"/>
                <a:cs typeface="Open Sans"/>
                <a:sym typeface="Open Sans"/>
              </a:rPr>
              <a:t>). У </a:t>
            </a:r>
            <a:r>
              <a:rPr lang="en-US" sz="2400" dirty="0" err="1">
                <a:solidFill>
                  <a:srgbClr val="000000"/>
                </a:solidFill>
                <a:latin typeface="Open Sans"/>
                <a:ea typeface="Open Sans"/>
                <a:cs typeface="Open Sans"/>
                <a:sym typeface="Open Sans"/>
              </a:rPr>
              <a:t>клієнтів</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які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повертаються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для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подальшого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спостереження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підозра</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на</a:t>
            </a:r>
            <a:r>
              <a:rPr lang="en-US" sz="2400" dirty="0">
                <a:solidFill>
                  <a:srgbClr val="000000"/>
                </a:solidFill>
                <a:latin typeface="Open Sans"/>
                <a:ea typeface="Open Sans"/>
                <a:cs typeface="Open Sans"/>
                <a:sym typeface="Open Sans"/>
              </a:rPr>
              <a:t> </a:t>
            </a:r>
            <a:r>
              <a:rPr lang="uk-UA" sz="2400" dirty="0">
                <a:solidFill>
                  <a:srgbClr val="000000"/>
                </a:solidFill>
                <a:latin typeface="Open Sans"/>
                <a:ea typeface="Open Sans"/>
                <a:cs typeface="Open Sans"/>
                <a:sym typeface="Open Sans"/>
              </a:rPr>
              <a:t>ГВІ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також</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залежить</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від</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повідомлення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клієнта</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використання</a:t>
            </a:r>
            <a:r>
              <a:rPr lang="en-US" sz="2400" dirty="0">
                <a:solidFill>
                  <a:srgbClr val="000000"/>
                </a:solidFill>
                <a:latin typeface="Open Sans"/>
                <a:ea typeface="Open Sans"/>
                <a:cs typeface="Open Sans"/>
                <a:sym typeface="Open Sans"/>
              </a:rPr>
              <a:t> </a:t>
            </a:r>
            <a:r>
              <a:rPr lang="uk-UA" sz="2400" dirty="0">
                <a:solidFill>
                  <a:srgbClr val="000000"/>
                </a:solidFill>
                <a:latin typeface="Open Sans"/>
                <a:ea typeface="Open Sans"/>
                <a:cs typeface="Open Sans"/>
                <a:sym typeface="Open Sans"/>
              </a:rPr>
              <a:t>ДКП</a:t>
            </a:r>
            <a:r>
              <a:rPr lang="en-US" sz="2400" dirty="0">
                <a:solidFill>
                  <a:srgbClr val="000000"/>
                </a:solidFill>
                <a:latin typeface="Open Sans"/>
                <a:ea typeface="Open Sans"/>
                <a:cs typeface="Open Sans"/>
                <a:sym typeface="Open Sans"/>
              </a:rPr>
              <a:t>, а </a:t>
            </a:r>
            <a:r>
              <a:rPr lang="en-US" sz="2400" dirty="0" err="1">
                <a:solidFill>
                  <a:srgbClr val="000000"/>
                </a:solidFill>
                <a:latin typeface="Open Sans"/>
                <a:ea typeface="Open Sans"/>
                <a:cs typeface="Open Sans"/>
                <a:sym typeface="Open Sans"/>
              </a:rPr>
              <a:t>саме</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від</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того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чи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були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дні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коли</a:t>
            </a:r>
            <a:r>
              <a:rPr lang="en-US" sz="2400" dirty="0">
                <a:solidFill>
                  <a:srgbClr val="000000"/>
                </a:solidFill>
                <a:latin typeface="Open Sans"/>
                <a:ea typeface="Open Sans"/>
                <a:cs typeface="Open Sans"/>
                <a:sym typeface="Open Sans"/>
              </a:rPr>
              <a:t> </a:t>
            </a:r>
            <a:r>
              <a:rPr lang="uk-UA" sz="2400" dirty="0">
                <a:solidFill>
                  <a:srgbClr val="000000"/>
                </a:solidFill>
                <a:latin typeface="Open Sans"/>
                <a:ea typeface="Open Sans"/>
                <a:cs typeface="Open Sans"/>
                <a:sym typeface="Open Sans"/>
              </a:rPr>
              <a:t>ДКП</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не</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використовувалась</a:t>
            </a:r>
            <a:r>
              <a:rPr lang="en-US" sz="2400" dirty="0">
                <a:solidFill>
                  <a:srgbClr val="000000"/>
                </a:solidFill>
                <a:latin typeface="Open Sans"/>
                <a:ea typeface="Open Sans"/>
                <a:cs typeface="Open Sans"/>
                <a:sym typeface="Open Sans"/>
              </a:rPr>
              <a:t>. </a:t>
            </a:r>
            <a:endParaRPr lang="en-US" sz="2400" dirty="0">
              <a:solidFill>
                <a:srgbClr val="000000"/>
              </a:solidFill>
              <a:latin typeface="Open Sans"/>
              <a:ea typeface="Open Sans"/>
              <a:cs typeface="Open Sans"/>
            </a:endParaRPr>
          </a:p>
          <a:p>
            <a:pPr marL="604520" lvl="1" indent="-302260" algn="just">
              <a:lnSpc>
                <a:spcPts val="3923"/>
              </a:lnSpc>
              <a:spcAft>
                <a:spcPts val="1200"/>
              </a:spcAft>
              <a:buFont typeface="Arial"/>
              <a:buChar char="•"/>
            </a:pPr>
            <a:r>
              <a:rPr lang="en-US" sz="2400" dirty="0" err="1">
                <a:solidFill>
                  <a:srgbClr val="000000"/>
                </a:solidFill>
                <a:latin typeface="Open Sans"/>
                <a:ea typeface="Open Sans"/>
                <a:cs typeface="Open Sans"/>
                <a:sym typeface="Open Sans"/>
              </a:rPr>
              <a:t>На</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відміну</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від</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етапу</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оцінки</a:t>
            </a:r>
            <a:r>
              <a:rPr lang="en-US" sz="2400" dirty="0">
                <a:solidFill>
                  <a:srgbClr val="000000"/>
                </a:solidFill>
                <a:latin typeface="Open Sans"/>
                <a:ea typeface="Open Sans"/>
                <a:cs typeface="Open Sans"/>
                <a:sym typeface="Open Sans"/>
              </a:rPr>
              <a:t> </a:t>
            </a:r>
            <a:r>
              <a:rPr lang="uk-UA" sz="2400" dirty="0">
                <a:solidFill>
                  <a:srgbClr val="000000"/>
                </a:solidFill>
                <a:latin typeface="Open Sans"/>
                <a:ea typeface="Open Sans"/>
                <a:cs typeface="Open Sans"/>
                <a:sym typeface="Open Sans"/>
              </a:rPr>
              <a:t>ПКП</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де</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основна</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увага</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приділялася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можливому</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контакту</a:t>
            </a:r>
            <a:r>
              <a:rPr lang="en-US" sz="2400" dirty="0">
                <a:solidFill>
                  <a:srgbClr val="000000"/>
                </a:solidFill>
                <a:latin typeface="Open Sans"/>
                <a:ea typeface="Open Sans"/>
                <a:cs typeface="Open Sans"/>
                <a:sym typeface="Open Sans"/>
              </a:rPr>
              <a:t> з ВІЛ </a:t>
            </a:r>
            <a:r>
              <a:rPr lang="en-US" sz="2400" dirty="0" err="1">
                <a:solidFill>
                  <a:srgbClr val="000000"/>
                </a:solidFill>
                <a:latin typeface="Open Sans"/>
                <a:ea typeface="Open Sans"/>
                <a:cs typeface="Open Sans"/>
                <a:sym typeface="Open Sans"/>
              </a:rPr>
              <a:t>протягом</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попередніх</a:t>
            </a:r>
            <a:r>
              <a:rPr lang="en-US" sz="2400" dirty="0">
                <a:solidFill>
                  <a:srgbClr val="000000"/>
                </a:solidFill>
                <a:latin typeface="Open Sans"/>
                <a:ea typeface="Open Sans"/>
                <a:cs typeface="Open Sans"/>
                <a:sym typeface="Open Sans"/>
              </a:rPr>
              <a:t> 72 </a:t>
            </a:r>
            <a:r>
              <a:rPr lang="en-US" sz="2400" dirty="0" err="1">
                <a:solidFill>
                  <a:srgbClr val="000000"/>
                </a:solidFill>
                <a:latin typeface="Open Sans"/>
                <a:ea typeface="Open Sans"/>
                <a:cs typeface="Open Sans"/>
                <a:sym typeface="Open Sans"/>
              </a:rPr>
              <a:t>годин</a:t>
            </a:r>
            <a:r>
              <a:rPr lang="en-US" sz="2400" dirty="0">
                <a:solidFill>
                  <a:srgbClr val="000000"/>
                </a:solidFill>
                <a:latin typeface="Open Sans"/>
                <a:ea typeface="Open Sans"/>
                <a:cs typeface="Open Sans"/>
                <a:sym typeface="Open Sans"/>
              </a:rPr>
              <a:t>, </a:t>
            </a:r>
            <a:r>
              <a:rPr lang="en-US" sz="2400" b="1" dirty="0" err="1">
                <a:solidFill>
                  <a:srgbClr val="000000"/>
                </a:solidFill>
                <a:latin typeface="Open Sans Bold"/>
                <a:ea typeface="Open Sans Bold"/>
                <a:cs typeface="Open Sans Bold"/>
                <a:sym typeface="Open Sans Bold"/>
              </a:rPr>
              <a:t>для</a:t>
            </a:r>
            <a:r>
              <a:rPr lang="en-US" sz="2400" b="1" dirty="0">
                <a:solidFill>
                  <a:srgbClr val="000000"/>
                </a:solidFill>
                <a:latin typeface="Open Sans Bold"/>
                <a:ea typeface="Open Sans Bold"/>
                <a:cs typeface="Open Sans Bold"/>
                <a:sym typeface="Open Sans Bold"/>
              </a:rPr>
              <a:t> </a:t>
            </a:r>
            <a:r>
              <a:rPr lang="en-US" sz="2400" b="1" dirty="0" err="1">
                <a:solidFill>
                  <a:srgbClr val="000000"/>
                </a:solidFill>
                <a:latin typeface="Open Sans Bold"/>
                <a:ea typeface="Open Sans Bold"/>
                <a:cs typeface="Open Sans Bold"/>
                <a:sym typeface="Open Sans Bold"/>
              </a:rPr>
              <a:t>оцінки</a:t>
            </a:r>
            <a:r>
              <a:rPr lang="en-US" sz="2400" b="1" dirty="0">
                <a:solidFill>
                  <a:srgbClr val="000000"/>
                </a:solidFill>
                <a:latin typeface="Open Sans Bold"/>
                <a:ea typeface="Open Sans Bold"/>
                <a:cs typeface="Open Sans Bold"/>
                <a:sym typeface="Open Sans Bold"/>
              </a:rPr>
              <a:t> </a:t>
            </a:r>
            <a:r>
              <a:rPr lang="uk-UA" sz="2400" b="1" dirty="0">
                <a:solidFill>
                  <a:srgbClr val="000000"/>
                </a:solidFill>
                <a:latin typeface="Open Sans Bold"/>
                <a:ea typeface="Open Sans Bold"/>
                <a:cs typeface="Open Sans Bold"/>
                <a:sym typeface="Open Sans Bold"/>
              </a:rPr>
              <a:t>ГВІ</a:t>
            </a:r>
            <a:r>
              <a:rPr lang="en-US" sz="2400" b="1" dirty="0">
                <a:solidFill>
                  <a:srgbClr val="000000"/>
                </a:solidFill>
                <a:latin typeface="Open Sans Bold"/>
                <a:ea typeface="Open Sans Bold"/>
                <a:cs typeface="Open Sans Bold"/>
                <a:sym typeface="Open Sans Bold"/>
              </a:rPr>
              <a:t> </a:t>
            </a:r>
            <a:r>
              <a:rPr lang="en-US" sz="2400" b="1" dirty="0" err="1">
                <a:solidFill>
                  <a:srgbClr val="000000"/>
                </a:solidFill>
                <a:latin typeface="Open Sans Bold"/>
                <a:ea typeface="Open Sans Bold"/>
                <a:cs typeface="Open Sans Bold"/>
                <a:sym typeface="Open Sans Bold"/>
              </a:rPr>
              <a:t>відповідним</a:t>
            </a:r>
            <a:r>
              <a:rPr lang="en-US" sz="2400" b="1" dirty="0">
                <a:solidFill>
                  <a:srgbClr val="000000"/>
                </a:solidFill>
                <a:latin typeface="Open Sans Bold"/>
                <a:ea typeface="Open Sans Bold"/>
                <a:cs typeface="Open Sans Bold"/>
                <a:sym typeface="Open Sans Bold"/>
              </a:rPr>
              <a:t> </a:t>
            </a:r>
            <a:r>
              <a:rPr lang="en-US" sz="2400" b="1" dirty="0" err="1">
                <a:solidFill>
                  <a:srgbClr val="000000"/>
                </a:solidFill>
                <a:latin typeface="Open Sans Bold"/>
                <a:ea typeface="Open Sans Bold"/>
                <a:cs typeface="Open Sans Bold"/>
                <a:sym typeface="Open Sans Bold"/>
              </a:rPr>
              <a:t>періодом</a:t>
            </a:r>
            <a:r>
              <a:rPr lang="en-US" sz="2400" b="1" dirty="0">
                <a:solidFill>
                  <a:srgbClr val="000000"/>
                </a:solidFill>
                <a:latin typeface="Open Sans Bold"/>
                <a:ea typeface="Open Sans Bold"/>
                <a:cs typeface="Open Sans Bold"/>
                <a:sym typeface="Open Sans Bold"/>
              </a:rPr>
              <a:t> </a:t>
            </a:r>
            <a:r>
              <a:rPr lang="en-US" sz="2400" b="1" dirty="0" err="1">
                <a:solidFill>
                  <a:srgbClr val="000000"/>
                </a:solidFill>
                <a:latin typeface="Open Sans Bold"/>
                <a:ea typeface="Open Sans Bold"/>
                <a:cs typeface="Open Sans Bold"/>
                <a:sym typeface="Open Sans Bold"/>
              </a:rPr>
              <a:t>можливого</a:t>
            </a:r>
            <a:r>
              <a:rPr lang="en-US" sz="2400" b="1" dirty="0">
                <a:solidFill>
                  <a:srgbClr val="000000"/>
                </a:solidFill>
                <a:latin typeface="Open Sans Bold"/>
                <a:ea typeface="Open Sans Bold"/>
                <a:cs typeface="Open Sans Bold"/>
                <a:sym typeface="Open Sans Bold"/>
              </a:rPr>
              <a:t> </a:t>
            </a:r>
            <a:r>
              <a:rPr lang="en-US" sz="2400" b="1" dirty="0" err="1">
                <a:solidFill>
                  <a:srgbClr val="000000"/>
                </a:solidFill>
                <a:latin typeface="Open Sans Bold"/>
                <a:ea typeface="Open Sans Bold"/>
                <a:cs typeface="Open Sans Bold"/>
                <a:sym typeface="Open Sans Bold"/>
              </a:rPr>
              <a:t>контакту</a:t>
            </a:r>
            <a:r>
              <a:rPr lang="en-US" sz="2400" b="1" dirty="0">
                <a:solidFill>
                  <a:srgbClr val="000000"/>
                </a:solidFill>
                <a:latin typeface="Open Sans Bold"/>
                <a:ea typeface="Open Sans Bold"/>
                <a:cs typeface="Open Sans Bold"/>
                <a:sym typeface="Open Sans Bold"/>
              </a:rPr>
              <a:t> з ВІЛ є 1 </a:t>
            </a:r>
            <a:r>
              <a:rPr lang="en-US" sz="2400" b="1" dirty="0" err="1">
                <a:solidFill>
                  <a:srgbClr val="000000"/>
                </a:solidFill>
                <a:latin typeface="Open Sans Bold"/>
                <a:ea typeface="Open Sans Bold"/>
                <a:cs typeface="Open Sans Bold"/>
                <a:sym typeface="Open Sans Bold"/>
              </a:rPr>
              <a:t>місяць</a:t>
            </a:r>
            <a:r>
              <a:rPr lang="en-US" sz="2400" dirty="0">
                <a:solidFill>
                  <a:srgbClr val="000000"/>
                </a:solidFill>
                <a:latin typeface="Open Sans"/>
                <a:ea typeface="Open Sans"/>
                <a:cs typeface="Open Sans"/>
                <a:sym typeface="Open Sans"/>
              </a:rPr>
              <a:t>. </a:t>
            </a:r>
            <a:endParaRPr lang="en-US" sz="2400" dirty="0">
              <a:solidFill>
                <a:srgbClr val="000000"/>
              </a:solidFill>
              <a:latin typeface="Open Sans"/>
              <a:ea typeface="Open Sans"/>
              <a:cs typeface="Open Sans"/>
            </a:endParaRPr>
          </a:p>
          <a:p>
            <a:pPr marL="604520" lvl="1" indent="-302260" algn="just">
              <a:lnSpc>
                <a:spcPts val="3923"/>
              </a:lnSpc>
              <a:spcAft>
                <a:spcPts val="1200"/>
              </a:spcAft>
              <a:buFont typeface="Arial"/>
              <a:buChar char="•"/>
            </a:pPr>
            <a:r>
              <a:rPr lang="en-US" sz="2400" dirty="0" err="1">
                <a:solidFill>
                  <a:srgbClr val="000000"/>
                </a:solidFill>
                <a:latin typeface="Open Sans"/>
                <a:ea typeface="Open Sans"/>
                <a:cs typeface="Open Sans"/>
                <a:sym typeface="Open Sans"/>
              </a:rPr>
              <a:t>Таким</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чином</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медичні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працівники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повинні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оцінити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історію</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використання</a:t>
            </a:r>
            <a:r>
              <a:rPr lang="en-US" sz="2400" dirty="0">
                <a:solidFill>
                  <a:srgbClr val="000000"/>
                </a:solidFill>
                <a:latin typeface="Open Sans"/>
                <a:ea typeface="Open Sans"/>
                <a:cs typeface="Open Sans"/>
                <a:sym typeface="Open Sans"/>
              </a:rPr>
              <a:t> </a:t>
            </a:r>
            <a:r>
              <a:rPr lang="uk-UA" sz="2400" dirty="0">
                <a:solidFill>
                  <a:srgbClr val="000000"/>
                </a:solidFill>
                <a:latin typeface="Open Sans"/>
                <a:ea typeface="Open Sans"/>
                <a:cs typeface="Open Sans"/>
                <a:sym typeface="Open Sans"/>
              </a:rPr>
              <a:t>ДКП</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клієнтом</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протягом</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більш</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тривалого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періоду</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часу</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та</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визначити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дні</a:t>
            </a:r>
            <a:r>
              <a:rPr lang="en-US" sz="2400" dirty="0">
                <a:solidFill>
                  <a:srgbClr val="000000"/>
                </a:solidFill>
                <a:latin typeface="Open Sans"/>
                <a:ea typeface="Open Sans"/>
                <a:cs typeface="Open Sans"/>
                <a:sym typeface="Open Sans"/>
              </a:rPr>
              <a:t>/</a:t>
            </a:r>
            <a:r>
              <a:rPr lang="en-US" sz="2400" dirty="0" err="1">
                <a:solidFill>
                  <a:srgbClr val="000000"/>
                </a:solidFill>
                <a:latin typeface="Open Sans"/>
                <a:ea typeface="Open Sans"/>
                <a:cs typeface="Open Sans"/>
                <a:sym typeface="Open Sans"/>
              </a:rPr>
              <a:t>періоди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коли</a:t>
            </a:r>
            <a:r>
              <a:rPr lang="en-US" sz="2400" dirty="0">
                <a:solidFill>
                  <a:srgbClr val="000000"/>
                </a:solidFill>
                <a:latin typeface="Open Sans"/>
                <a:ea typeface="Open Sans"/>
                <a:cs typeface="Open Sans"/>
                <a:sym typeface="Open Sans"/>
              </a:rPr>
              <a:t> </a:t>
            </a:r>
            <a:r>
              <a:rPr lang="uk-UA" sz="2400" dirty="0">
                <a:solidFill>
                  <a:srgbClr val="000000"/>
                </a:solidFill>
                <a:latin typeface="Open Sans"/>
                <a:ea typeface="Open Sans"/>
                <a:cs typeface="Open Sans"/>
                <a:sym typeface="Open Sans"/>
              </a:rPr>
              <a:t>ДКП</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використовувався</a:t>
            </a:r>
            <a:r>
              <a:rPr lang="en-US" sz="2400" dirty="0">
                <a:solidFill>
                  <a:srgbClr val="000000"/>
                </a:solidFill>
                <a:latin typeface="Open Sans"/>
                <a:ea typeface="Open Sans"/>
                <a:cs typeface="Open Sans"/>
                <a:sym typeface="Open Sans"/>
              </a:rPr>
              <a:t>/</a:t>
            </a:r>
            <a:r>
              <a:rPr lang="en-US" sz="2400" dirty="0" err="1">
                <a:solidFill>
                  <a:srgbClr val="000000"/>
                </a:solidFill>
                <a:latin typeface="Open Sans"/>
                <a:ea typeface="Open Sans"/>
                <a:cs typeface="Open Sans"/>
                <a:sym typeface="Open Sans"/>
              </a:rPr>
              <a:t>не</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використовувався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що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збігаються</a:t>
            </a:r>
            <a:r>
              <a:rPr lang="en-US" sz="2400" dirty="0">
                <a:solidFill>
                  <a:srgbClr val="000000"/>
                </a:solidFill>
                <a:latin typeface="Open Sans"/>
                <a:ea typeface="Open Sans"/>
                <a:cs typeface="Open Sans"/>
                <a:sym typeface="Open Sans"/>
              </a:rPr>
              <a:t> з </a:t>
            </a:r>
            <a:r>
              <a:rPr lang="en-US" sz="2400" dirty="0" err="1">
                <a:solidFill>
                  <a:srgbClr val="000000"/>
                </a:solidFill>
                <a:latin typeface="Open Sans"/>
                <a:ea typeface="Open Sans"/>
                <a:cs typeface="Open Sans"/>
                <a:sym typeface="Open Sans"/>
              </a:rPr>
              <a:t>усіма</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можливими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випадками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зараження</a:t>
            </a:r>
            <a:r>
              <a:rPr lang="en-US" sz="2400" dirty="0">
                <a:solidFill>
                  <a:srgbClr val="000000"/>
                </a:solidFill>
                <a:latin typeface="Open Sans"/>
                <a:ea typeface="Open Sans"/>
                <a:cs typeface="Open Sans"/>
                <a:sym typeface="Open Sans"/>
              </a:rPr>
              <a:t> ВІЛ </a:t>
            </a:r>
            <a:r>
              <a:rPr lang="en-US" sz="2400" dirty="0" err="1">
                <a:solidFill>
                  <a:srgbClr val="000000"/>
                </a:solidFill>
                <a:latin typeface="Open Sans"/>
                <a:ea typeface="Open Sans"/>
                <a:cs typeface="Open Sans"/>
                <a:sym typeface="Open Sans"/>
              </a:rPr>
              <a:t>протягом</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попереднього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місяця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Слід</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визнати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що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клієнтам</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може</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бути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важко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пригадати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деталі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за</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такий</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тривалий</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період</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часу</a:t>
            </a:r>
            <a:r>
              <a:rPr lang="en-US" sz="2400" dirty="0">
                <a:solidFill>
                  <a:srgbClr val="000000"/>
                </a:solidFill>
                <a:latin typeface="Open Sans"/>
                <a:ea typeface="Open Sans"/>
                <a:cs typeface="Open Sans"/>
                <a:sym typeface="Open Sans"/>
              </a:rPr>
              <a:t>.</a:t>
            </a:r>
            <a:endParaRPr lang="en-US" sz="2400" dirty="0">
              <a:solidFill>
                <a:srgbClr val="000000"/>
              </a:solidFill>
              <a:latin typeface="Open Sans"/>
              <a:ea typeface="Open Sans"/>
              <a:cs typeface="Open Sans"/>
            </a:endParaRPr>
          </a:p>
        </p:txBody>
      </p:sp>
      <p:sp>
        <p:nvSpPr>
          <p:cNvPr id="3" name="TextBox 3"/>
          <p:cNvSpPr txBox="1"/>
          <p:nvPr/>
        </p:nvSpPr>
        <p:spPr>
          <a:xfrm>
            <a:off x="811741" y="1074947"/>
            <a:ext cx="16447559" cy="679673"/>
          </a:xfrm>
          <a:prstGeom prst="rect">
            <a:avLst/>
          </a:prstGeom>
        </p:spPr>
        <p:txBody>
          <a:bodyPr lIns="0" tIns="0" rIns="0" bIns="0" rtlCol="0" anchor="t">
            <a:spAutoFit/>
          </a:bodyPr>
          <a:lstStyle/>
          <a:p>
            <a:pPr algn="l">
              <a:lnSpc>
                <a:spcPts val="5152"/>
              </a:lnSpc>
            </a:pPr>
            <a:r>
              <a:rPr lang="en-US" sz="5600" b="1" dirty="0" err="1">
                <a:solidFill>
                  <a:srgbClr val="000000"/>
                </a:solidFill>
                <a:latin typeface="Roboto Condensed Bold"/>
                <a:ea typeface="Roboto Condensed Bold"/>
                <a:cs typeface="Roboto Condensed Bold"/>
                <a:sym typeface="Roboto Condensed Bold"/>
              </a:rPr>
              <a:t>Відхилення</a:t>
            </a:r>
            <a:r>
              <a:rPr lang="en-US" sz="5600" b="1" dirty="0">
                <a:solidFill>
                  <a:srgbClr val="000000"/>
                </a:solidFill>
                <a:latin typeface="Roboto Condensed Bold"/>
                <a:ea typeface="Roboto Condensed Bold"/>
                <a:cs typeface="Roboto Condensed Bold"/>
                <a:sym typeface="Roboto Condensed Bold"/>
              </a:rPr>
              <a:t> у </a:t>
            </a:r>
            <a:r>
              <a:rPr lang="en-US" sz="5600" b="1" dirty="0" err="1">
                <a:solidFill>
                  <a:srgbClr val="000000"/>
                </a:solidFill>
                <a:latin typeface="Roboto Condensed Bold"/>
                <a:ea typeface="Roboto Condensed Bold"/>
                <a:cs typeface="Roboto Condensed Bold"/>
                <a:sym typeface="Roboto Condensed Bold"/>
              </a:rPr>
              <a:t>використанні</a:t>
            </a:r>
            <a:r>
              <a:rPr lang="en-US" sz="5600" b="1" dirty="0">
                <a:solidFill>
                  <a:srgbClr val="000000"/>
                </a:solidFill>
                <a:latin typeface="Roboto Condensed Bold"/>
                <a:ea typeface="Roboto Condensed Bold"/>
                <a:cs typeface="Roboto Condensed Bold"/>
                <a:sym typeface="Roboto Condensed Bold"/>
              </a:rPr>
              <a:t> </a:t>
            </a:r>
            <a:r>
              <a:rPr lang="uk-UA" sz="5600" b="1" dirty="0">
                <a:solidFill>
                  <a:srgbClr val="000000"/>
                </a:solidFill>
                <a:latin typeface="Roboto Condensed Bold"/>
                <a:ea typeface="Roboto Condensed Bold"/>
                <a:cs typeface="Roboto Condensed Bold"/>
                <a:sym typeface="Roboto Condensed Bold"/>
              </a:rPr>
              <a:t>ДКП</a:t>
            </a:r>
            <a:r>
              <a:rPr lang="en-US" sz="5600" b="1" dirty="0">
                <a:solidFill>
                  <a:srgbClr val="000000"/>
                </a:solidFill>
                <a:latin typeface="Roboto Condensed Bold"/>
                <a:ea typeface="Roboto Condensed Bold"/>
                <a:cs typeface="Roboto Condensed Bold"/>
                <a:sym typeface="Roboto Condensed Bold"/>
              </a:rPr>
              <a:t> </a:t>
            </a:r>
            <a:r>
              <a:rPr lang="en-US" sz="5600" b="1" dirty="0" err="1">
                <a:solidFill>
                  <a:srgbClr val="000000"/>
                </a:solidFill>
                <a:latin typeface="Roboto Condensed Bold"/>
                <a:ea typeface="Roboto Condensed Bold"/>
                <a:cs typeface="Roboto Condensed Bold"/>
                <a:sym typeface="Roboto Condensed Bold"/>
              </a:rPr>
              <a:t>та</a:t>
            </a:r>
            <a:r>
              <a:rPr lang="en-US" sz="5600" b="1" dirty="0">
                <a:solidFill>
                  <a:srgbClr val="000000"/>
                </a:solidFill>
                <a:latin typeface="Roboto Condensed Bold"/>
                <a:ea typeface="Roboto Condensed Bold"/>
                <a:cs typeface="Roboto Condensed Bold"/>
                <a:sym typeface="Roboto Condensed Bold"/>
              </a:rPr>
              <a:t> </a:t>
            </a:r>
            <a:r>
              <a:rPr lang="en-US" sz="5600" b="1" dirty="0" err="1">
                <a:solidFill>
                  <a:srgbClr val="000000"/>
                </a:solidFill>
                <a:latin typeface="Roboto Condensed Bold"/>
                <a:ea typeface="Roboto Condensed Bold"/>
                <a:cs typeface="Roboto Condensed Bold"/>
                <a:sym typeface="Roboto Condensed Bold"/>
              </a:rPr>
              <a:t>оцінка</a:t>
            </a:r>
            <a:r>
              <a:rPr lang="en-US" sz="5600" b="1" dirty="0">
                <a:solidFill>
                  <a:srgbClr val="000000"/>
                </a:solidFill>
                <a:latin typeface="Roboto Condensed Bold"/>
                <a:ea typeface="Roboto Condensed Bold"/>
                <a:cs typeface="Roboto Condensed Bold"/>
                <a:sym typeface="Roboto Condensed Bold"/>
              </a:rPr>
              <a:t> </a:t>
            </a:r>
            <a:r>
              <a:rPr lang="uk-UA" sz="5600" b="1" dirty="0">
                <a:solidFill>
                  <a:srgbClr val="000000"/>
                </a:solidFill>
                <a:latin typeface="Roboto Condensed Bold"/>
                <a:ea typeface="Roboto Condensed Bold"/>
                <a:cs typeface="Roboto Condensed Bold"/>
                <a:sym typeface="Roboto Condensed Bold"/>
              </a:rPr>
              <a:t>ГВІ</a:t>
            </a:r>
            <a:endParaRPr lang="en-US" sz="5600" b="1" dirty="0">
              <a:solidFill>
                <a:srgbClr val="000000"/>
              </a:solidFill>
              <a:latin typeface="Roboto Condensed Bold"/>
              <a:ea typeface="Roboto Condensed Bold"/>
              <a:cs typeface="Roboto Condensed Bold"/>
              <a:sym typeface="Roboto Condensed Bold"/>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811741" y="1074947"/>
            <a:ext cx="16447559" cy="679673"/>
          </a:xfrm>
          <a:prstGeom prst="rect">
            <a:avLst/>
          </a:prstGeom>
        </p:spPr>
        <p:txBody>
          <a:bodyPr lIns="0" tIns="0" rIns="0" bIns="0" rtlCol="0" anchor="t">
            <a:spAutoFit/>
          </a:bodyPr>
          <a:lstStyle/>
          <a:p>
            <a:pPr algn="l">
              <a:lnSpc>
                <a:spcPts val="5152"/>
              </a:lnSpc>
            </a:pPr>
            <a:r>
              <a:rPr lang="en-US" sz="5600" b="1" dirty="0" err="1">
                <a:solidFill>
                  <a:srgbClr val="000000"/>
                </a:solidFill>
                <a:latin typeface="Roboto Condensed Bold"/>
                <a:ea typeface="Roboto Condensed Bold"/>
                <a:cs typeface="Roboto Condensed Bold"/>
                <a:sym typeface="Roboto Condensed Bold"/>
              </a:rPr>
              <a:t>Відхилення</a:t>
            </a:r>
            <a:r>
              <a:rPr lang="en-US" sz="5600" b="1" dirty="0">
                <a:solidFill>
                  <a:srgbClr val="000000"/>
                </a:solidFill>
                <a:latin typeface="Roboto Condensed Bold"/>
                <a:ea typeface="Roboto Condensed Bold"/>
                <a:cs typeface="Roboto Condensed Bold"/>
                <a:sym typeface="Roboto Condensed Bold"/>
              </a:rPr>
              <a:t> у </a:t>
            </a:r>
            <a:r>
              <a:rPr lang="en-US" sz="5600" b="1" dirty="0" err="1">
                <a:solidFill>
                  <a:srgbClr val="000000"/>
                </a:solidFill>
                <a:latin typeface="Roboto Condensed Bold"/>
                <a:ea typeface="Roboto Condensed Bold"/>
                <a:cs typeface="Roboto Condensed Bold"/>
                <a:sym typeface="Roboto Condensed Bold"/>
              </a:rPr>
              <a:t>застосуванні</a:t>
            </a:r>
            <a:r>
              <a:rPr lang="en-US" sz="5600" b="1" dirty="0">
                <a:solidFill>
                  <a:srgbClr val="000000"/>
                </a:solidFill>
                <a:latin typeface="Roboto Condensed Bold"/>
                <a:ea typeface="Roboto Condensed Bold"/>
                <a:cs typeface="Roboto Condensed Bold"/>
                <a:sym typeface="Roboto Condensed Bold"/>
              </a:rPr>
              <a:t> </a:t>
            </a:r>
            <a:r>
              <a:rPr lang="uk-UA" sz="5600" b="1" dirty="0">
                <a:solidFill>
                  <a:srgbClr val="000000"/>
                </a:solidFill>
                <a:latin typeface="Roboto Condensed Bold"/>
                <a:ea typeface="Roboto Condensed Bold"/>
                <a:cs typeface="Roboto Condensed Bold"/>
                <a:sym typeface="Roboto Condensed Bold"/>
              </a:rPr>
              <a:t>ДКП</a:t>
            </a:r>
            <a:r>
              <a:rPr lang="en-US" sz="5600" b="1" dirty="0">
                <a:solidFill>
                  <a:srgbClr val="000000"/>
                </a:solidFill>
                <a:latin typeface="Roboto Condensed Bold"/>
                <a:ea typeface="Roboto Condensed Bold"/>
                <a:cs typeface="Roboto Condensed Bold"/>
                <a:sym typeface="Roboto Condensed Bold"/>
              </a:rPr>
              <a:t> </a:t>
            </a:r>
            <a:r>
              <a:rPr lang="en-US" sz="5600" b="1" dirty="0" err="1">
                <a:solidFill>
                  <a:srgbClr val="000000"/>
                </a:solidFill>
                <a:latin typeface="Roboto Condensed Bold"/>
                <a:ea typeface="Roboto Condensed Bold"/>
                <a:cs typeface="Roboto Condensed Bold"/>
                <a:sym typeface="Roboto Condensed Bold"/>
              </a:rPr>
              <a:t>та</a:t>
            </a:r>
            <a:r>
              <a:rPr lang="en-US" sz="5600" b="1" dirty="0">
                <a:solidFill>
                  <a:srgbClr val="000000"/>
                </a:solidFill>
                <a:latin typeface="Roboto Condensed Bold"/>
                <a:ea typeface="Roboto Condensed Bold"/>
                <a:cs typeface="Roboto Condensed Bold"/>
                <a:sym typeface="Roboto Condensed Bold"/>
              </a:rPr>
              <a:t> </a:t>
            </a:r>
            <a:r>
              <a:rPr lang="en-US" sz="5600" b="1" dirty="0" err="1">
                <a:solidFill>
                  <a:srgbClr val="000000"/>
                </a:solidFill>
                <a:latin typeface="Roboto Condensed Bold"/>
                <a:ea typeface="Roboto Condensed Bold"/>
                <a:cs typeface="Roboto Condensed Bold"/>
                <a:sym typeface="Roboto Condensed Bold"/>
              </a:rPr>
              <a:t>оцінка</a:t>
            </a:r>
            <a:r>
              <a:rPr lang="en-US" sz="5600" b="1" dirty="0">
                <a:solidFill>
                  <a:srgbClr val="000000"/>
                </a:solidFill>
                <a:latin typeface="Roboto Condensed Bold"/>
                <a:ea typeface="Roboto Condensed Bold"/>
                <a:cs typeface="Roboto Condensed Bold"/>
                <a:sym typeface="Roboto Condensed Bold"/>
              </a:rPr>
              <a:t> </a:t>
            </a:r>
            <a:r>
              <a:rPr lang="uk-UA" sz="5600" b="1" dirty="0">
                <a:solidFill>
                  <a:srgbClr val="000000"/>
                </a:solidFill>
                <a:latin typeface="Roboto Condensed Bold"/>
                <a:ea typeface="Roboto Condensed Bold"/>
                <a:cs typeface="Roboto Condensed Bold"/>
                <a:sym typeface="Roboto Condensed Bold"/>
              </a:rPr>
              <a:t>ГВІ</a:t>
            </a:r>
            <a:endParaRPr lang="en-US" sz="5600" b="1" dirty="0">
              <a:solidFill>
                <a:srgbClr val="000000"/>
              </a:solidFill>
              <a:latin typeface="Roboto Condensed Bold"/>
              <a:ea typeface="Roboto Condensed Bold"/>
              <a:cs typeface="Roboto Condensed Bold"/>
              <a:sym typeface="Roboto Condensed Bold"/>
            </a:endParaRPr>
          </a:p>
        </p:txBody>
      </p:sp>
      <p:sp>
        <p:nvSpPr>
          <p:cNvPr id="3" name="TextBox 3"/>
          <p:cNvSpPr txBox="1"/>
          <p:nvPr/>
        </p:nvSpPr>
        <p:spPr>
          <a:xfrm>
            <a:off x="811741" y="2575103"/>
            <a:ext cx="16241284" cy="6733895"/>
          </a:xfrm>
          <a:prstGeom prst="rect">
            <a:avLst/>
          </a:prstGeom>
        </p:spPr>
        <p:txBody>
          <a:bodyPr lIns="0" tIns="0" rIns="0" bIns="0" rtlCol="0" anchor="t">
            <a:spAutoFit/>
          </a:bodyPr>
          <a:lstStyle/>
          <a:p>
            <a:pPr algn="just">
              <a:lnSpc>
                <a:spcPts val="4393"/>
              </a:lnSpc>
            </a:pPr>
            <a:r>
              <a:rPr lang="en-US" sz="2800" dirty="0">
                <a:solidFill>
                  <a:srgbClr val="000000"/>
                </a:solidFill>
                <a:latin typeface="Open Sans"/>
                <a:ea typeface="Open Sans"/>
                <a:cs typeface="Open Sans"/>
                <a:sym typeface="Open Sans"/>
              </a:rPr>
              <a:t>У </a:t>
            </a:r>
            <a:r>
              <a:rPr lang="en-US" sz="2800" dirty="0" err="1">
                <a:solidFill>
                  <a:srgbClr val="000000"/>
                </a:solidFill>
                <a:latin typeface="Open Sans"/>
                <a:ea typeface="Open Sans"/>
                <a:cs typeface="Open Sans"/>
                <a:sym typeface="Open Sans"/>
              </a:rPr>
              <a:t>постійних</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клієнтів</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підозра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на</a:t>
            </a:r>
            <a:r>
              <a:rPr lang="en-US" sz="2800" dirty="0">
                <a:solidFill>
                  <a:srgbClr val="000000"/>
                </a:solidFill>
                <a:latin typeface="Open Sans"/>
                <a:ea typeface="Open Sans"/>
                <a:cs typeface="Open Sans"/>
                <a:sym typeface="Open Sans"/>
              </a:rPr>
              <a:t> </a:t>
            </a:r>
            <a:r>
              <a:rPr lang="uk-UA" sz="2800" dirty="0">
                <a:solidFill>
                  <a:srgbClr val="000000"/>
                </a:solidFill>
                <a:latin typeface="Open Sans"/>
                <a:ea typeface="Open Sans"/>
                <a:cs typeface="Open Sans"/>
                <a:sym typeface="Open Sans"/>
              </a:rPr>
              <a:t>ГВІ</a:t>
            </a:r>
            <a:r>
              <a:rPr lang="en-US" sz="2800" dirty="0">
                <a:solidFill>
                  <a:srgbClr val="000000"/>
                </a:solidFill>
                <a:latin typeface="Open Sans"/>
                <a:ea typeface="Open Sans"/>
                <a:cs typeface="Open Sans"/>
                <a:sym typeface="Open Sans"/>
              </a:rPr>
              <a:t> є </a:t>
            </a:r>
            <a:r>
              <a:rPr lang="en-US" sz="2800" dirty="0" err="1">
                <a:solidFill>
                  <a:srgbClr val="000000"/>
                </a:solidFill>
                <a:latin typeface="Open Sans"/>
                <a:ea typeface="Open Sans"/>
                <a:cs typeface="Open Sans"/>
                <a:sym typeface="Open Sans"/>
              </a:rPr>
              <a:t>градієнтом</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від</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низького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високого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рівня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причому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вища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підозра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на</a:t>
            </a:r>
            <a:r>
              <a:rPr lang="en-US" sz="2800" dirty="0">
                <a:solidFill>
                  <a:srgbClr val="000000"/>
                </a:solidFill>
                <a:latin typeface="Open Sans"/>
                <a:ea typeface="Open Sans"/>
                <a:cs typeface="Open Sans"/>
                <a:sym typeface="Open Sans"/>
              </a:rPr>
              <a:t> </a:t>
            </a:r>
            <a:r>
              <a:rPr lang="uk-UA" sz="2800" dirty="0">
                <a:solidFill>
                  <a:srgbClr val="000000"/>
                </a:solidFill>
                <a:latin typeface="Open Sans"/>
                <a:ea typeface="Open Sans"/>
                <a:cs typeface="Open Sans"/>
                <a:sym typeface="Open Sans"/>
              </a:rPr>
              <a:t>ГВІ</a:t>
            </a:r>
            <a:r>
              <a:rPr lang="en-US" sz="2800" dirty="0">
                <a:solidFill>
                  <a:srgbClr val="000000"/>
                </a:solidFill>
                <a:latin typeface="Open Sans"/>
                <a:ea typeface="Open Sans"/>
                <a:cs typeface="Open Sans"/>
                <a:sym typeface="Open Sans"/>
              </a:rPr>
              <a:t> є у </a:t>
            </a:r>
            <a:r>
              <a:rPr lang="en-US" sz="2800" dirty="0" err="1">
                <a:solidFill>
                  <a:srgbClr val="000000"/>
                </a:solidFill>
                <a:latin typeface="Open Sans"/>
                <a:ea typeface="Open Sans"/>
                <a:cs typeface="Open Sans"/>
                <a:sym typeface="Open Sans"/>
              </a:rPr>
              <a:t>тих</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хто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має</a:t>
            </a:r>
            <a:r>
              <a:rPr lang="en-US" sz="2800" dirty="0">
                <a:solidFill>
                  <a:srgbClr val="000000"/>
                </a:solidFill>
                <a:latin typeface="Open Sans"/>
                <a:ea typeface="Open Sans"/>
                <a:cs typeface="Open Sans"/>
                <a:sym typeface="Open Sans"/>
              </a:rPr>
              <a:t>:</a:t>
            </a:r>
          </a:p>
          <a:p>
            <a:pPr marL="677554" lvl="1" indent="-338777" algn="just">
              <a:lnSpc>
                <a:spcPts val="4393"/>
              </a:lnSpc>
              <a:buFont typeface="Arial"/>
              <a:buChar char="•"/>
            </a:pPr>
            <a:r>
              <a:rPr lang="en-US" sz="2800" dirty="0" err="1">
                <a:solidFill>
                  <a:srgbClr val="000000"/>
                </a:solidFill>
                <a:latin typeface="Open Sans"/>
                <a:ea typeface="Open Sans"/>
                <a:cs typeface="Open Sans"/>
                <a:sym typeface="Open Sans"/>
              </a:rPr>
              <a:t>ознаками</a:t>
            </a:r>
            <a:r>
              <a:rPr lang="en-US" sz="2800" dirty="0">
                <a:solidFill>
                  <a:srgbClr val="000000"/>
                </a:solidFill>
                <a:latin typeface="Open Sans"/>
                <a:ea typeface="Open Sans"/>
                <a:cs typeface="Open Sans"/>
                <a:sym typeface="Open Sans"/>
              </a:rPr>
              <a:t>/</a:t>
            </a:r>
            <a:r>
              <a:rPr lang="en-US" sz="2800" dirty="0" err="1">
                <a:solidFill>
                  <a:srgbClr val="000000"/>
                </a:solidFill>
                <a:latin typeface="Open Sans"/>
                <a:ea typeface="Open Sans"/>
                <a:cs typeface="Open Sans"/>
                <a:sym typeface="Open Sans"/>
              </a:rPr>
              <a:t>симптомами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схожими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на</a:t>
            </a:r>
            <a:r>
              <a:rPr lang="en-US" sz="2800" dirty="0">
                <a:solidFill>
                  <a:srgbClr val="000000"/>
                </a:solidFill>
                <a:latin typeface="Open Sans"/>
                <a:ea typeface="Open Sans"/>
                <a:cs typeface="Open Sans"/>
                <a:sym typeface="Open Sans"/>
              </a:rPr>
              <a:t> </a:t>
            </a:r>
            <a:r>
              <a:rPr lang="uk-UA" sz="2800" dirty="0">
                <a:solidFill>
                  <a:srgbClr val="000000"/>
                </a:solidFill>
                <a:latin typeface="Open Sans"/>
                <a:ea typeface="Open Sans"/>
                <a:cs typeface="Open Sans"/>
                <a:sym typeface="Open Sans"/>
              </a:rPr>
              <a:t>ГВІ</a:t>
            </a:r>
            <a:r>
              <a:rPr lang="en-US" sz="2800" dirty="0">
                <a:solidFill>
                  <a:srgbClr val="000000"/>
                </a:solidFill>
                <a:latin typeface="Open Sans"/>
                <a:ea typeface="Open Sans"/>
                <a:cs typeface="Open Sans"/>
                <a:sym typeface="Open Sans"/>
              </a:rPr>
              <a:t>, в </a:t>
            </a:r>
            <a:r>
              <a:rPr lang="en-US" sz="2800" dirty="0" err="1">
                <a:solidFill>
                  <a:srgbClr val="000000"/>
                </a:solidFill>
                <a:latin typeface="Open Sans"/>
                <a:ea typeface="Open Sans"/>
                <a:cs typeface="Open Sans"/>
                <a:sym typeface="Open Sans"/>
              </a:rPr>
              <a:t>контексті</a:t>
            </a:r>
            <a:r>
              <a:rPr lang="en-US" sz="2800" dirty="0">
                <a:solidFill>
                  <a:srgbClr val="000000"/>
                </a:solidFill>
                <a:latin typeface="Open Sans"/>
                <a:ea typeface="Open Sans"/>
                <a:cs typeface="Open Sans"/>
                <a:sym typeface="Open Sans"/>
              </a:rPr>
              <a:t> </a:t>
            </a:r>
            <a:r>
              <a:rPr lang="en-US" sz="2800" b="1" i="1" dirty="0" err="1">
                <a:solidFill>
                  <a:srgbClr val="000000"/>
                </a:solidFill>
                <a:latin typeface="Open Sans Bold Italics"/>
                <a:ea typeface="Open Sans Bold Italics"/>
                <a:cs typeface="Open Sans Bold Italics"/>
                <a:sym typeface="Open Sans Bold Italics"/>
              </a:rPr>
              <a:t>експозиції</a:t>
            </a:r>
            <a:r>
              <a:rPr lang="en-US" sz="2800" b="1" i="1" dirty="0">
                <a:solidFill>
                  <a:srgbClr val="000000"/>
                </a:solidFill>
                <a:latin typeface="Open Sans Bold Italics"/>
                <a:ea typeface="Open Sans Bold Italics"/>
                <a:cs typeface="Open Sans Bold Italics"/>
                <a:sym typeface="Open Sans Bold Italics"/>
              </a:rPr>
              <a:t> з </a:t>
            </a:r>
            <a:r>
              <a:rPr lang="en-US" sz="2800" b="1" i="1" dirty="0" err="1">
                <a:solidFill>
                  <a:srgbClr val="000000"/>
                </a:solidFill>
                <a:latin typeface="Open Sans Bold Italics"/>
                <a:ea typeface="Open Sans Bold Italics"/>
                <a:cs typeface="Open Sans Bold Italics"/>
                <a:sym typeface="Open Sans Bold Italics"/>
              </a:rPr>
              <a:t>підвищеним</a:t>
            </a:r>
            <a:r>
              <a:rPr lang="en-US" sz="2800" b="1" i="1" dirty="0">
                <a:solidFill>
                  <a:srgbClr val="000000"/>
                </a:solidFill>
                <a:latin typeface="Open Sans Bold Italics"/>
                <a:ea typeface="Open Sans Bold Italics"/>
                <a:cs typeface="Open Sans Bold Italics"/>
                <a:sym typeface="Open Sans Bold Italics"/>
              </a:rPr>
              <a:t> </a:t>
            </a:r>
            <a:r>
              <a:rPr lang="en-US" sz="2800" b="1" i="1" dirty="0" err="1">
                <a:solidFill>
                  <a:srgbClr val="000000"/>
                </a:solidFill>
                <a:latin typeface="Open Sans Bold Italics"/>
                <a:ea typeface="Open Sans Bold Italics"/>
                <a:cs typeface="Open Sans Bold Italics"/>
                <a:sym typeface="Open Sans Bold Italics"/>
              </a:rPr>
              <a:t>ризиком</a:t>
            </a:r>
            <a:r>
              <a:rPr lang="en-US" sz="2800" dirty="0">
                <a:solidFill>
                  <a:srgbClr val="000000"/>
                </a:solidFill>
                <a:latin typeface="Open Sans"/>
                <a:ea typeface="Open Sans"/>
                <a:cs typeface="Open Sans"/>
                <a:sym typeface="Open Sans"/>
              </a:rPr>
              <a:t>, з </a:t>
            </a:r>
            <a:r>
              <a:rPr lang="en-US" sz="2800" dirty="0" err="1">
                <a:solidFill>
                  <a:srgbClr val="000000"/>
                </a:solidFill>
                <a:latin typeface="Open Sans"/>
                <a:ea typeface="Open Sans"/>
                <a:cs typeface="Open Sans"/>
                <a:sym typeface="Open Sans"/>
              </a:rPr>
              <a:t>урахуванням</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таких</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деталей</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як</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використання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презервативів</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тип</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сексу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тип</a:t>
            </a:r>
            <a:r>
              <a:rPr lang="en-US" sz="2800" dirty="0">
                <a:solidFill>
                  <a:srgbClr val="000000"/>
                </a:solidFill>
                <a:latin typeface="Open Sans"/>
                <a:ea typeface="Open Sans"/>
                <a:cs typeface="Open Sans"/>
                <a:sym typeface="Open Sans"/>
              </a:rPr>
              <a:t>, ВІЛ-</a:t>
            </a:r>
            <a:r>
              <a:rPr lang="en-US" sz="2800" dirty="0" err="1">
                <a:solidFill>
                  <a:srgbClr val="000000"/>
                </a:solidFill>
                <a:latin typeface="Open Sans"/>
                <a:ea typeface="Open Sans"/>
                <a:cs typeface="Open Sans"/>
                <a:sym typeface="Open Sans"/>
              </a:rPr>
              <a:t>статус</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партнера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партнерів</a:t>
            </a:r>
            <a:r>
              <a:rPr lang="en-US" sz="2800" dirty="0">
                <a:solidFill>
                  <a:srgbClr val="000000"/>
                </a:solidFill>
                <a:latin typeface="Open Sans"/>
                <a:ea typeface="Open Sans"/>
                <a:cs typeface="Open Sans"/>
                <a:sym typeface="Open Sans"/>
              </a:rPr>
              <a:t>); А ТАКОЖ</a:t>
            </a:r>
          </a:p>
          <a:p>
            <a:pPr marL="677554" lvl="1" indent="-338777" algn="just">
              <a:lnSpc>
                <a:spcPts val="4393"/>
              </a:lnSpc>
              <a:buFont typeface="Arial"/>
              <a:buChar char="•"/>
            </a:pPr>
            <a:r>
              <a:rPr lang="en-US" sz="2800" b="1" i="1" dirty="0" err="1">
                <a:solidFill>
                  <a:srgbClr val="000000"/>
                </a:solidFill>
                <a:latin typeface="Open Sans Bold Italics"/>
                <a:ea typeface="Open Sans Bold Italics"/>
                <a:cs typeface="Open Sans Bold Italics"/>
                <a:sym typeface="Open Sans Bold Italics"/>
              </a:rPr>
              <a:t>Істотні</a:t>
            </a:r>
            <a:r>
              <a:rPr lang="en-US" sz="2800" b="1" i="1" dirty="0">
                <a:solidFill>
                  <a:srgbClr val="000000"/>
                </a:solidFill>
                <a:latin typeface="Open Sans Bold Italics"/>
                <a:ea typeface="Open Sans Bold Italics"/>
                <a:cs typeface="Open Sans Bold Italics"/>
                <a:sym typeface="Open Sans Bold Italics"/>
              </a:rPr>
              <a:t> </a:t>
            </a:r>
            <a:r>
              <a:rPr lang="en-US" sz="2800" b="1" i="1" dirty="0" err="1">
                <a:solidFill>
                  <a:srgbClr val="000000"/>
                </a:solidFill>
                <a:latin typeface="Open Sans Bold Italics"/>
                <a:ea typeface="Open Sans Bold Italics"/>
                <a:cs typeface="Open Sans Bold Italics"/>
                <a:sym typeface="Open Sans Bold Italics"/>
              </a:rPr>
              <a:t>відхилення</a:t>
            </a:r>
            <a:r>
              <a:rPr lang="en-US" sz="2800" b="1" i="1" dirty="0">
                <a:solidFill>
                  <a:srgbClr val="000000"/>
                </a:solidFill>
                <a:latin typeface="Open Sans Bold Italics"/>
                <a:ea typeface="Open Sans Bold Italics"/>
                <a:cs typeface="Open Sans Bold Italics"/>
                <a:sym typeface="Open Sans Bold Italics"/>
              </a:rPr>
              <a:t> у </a:t>
            </a:r>
            <a:r>
              <a:rPr lang="en-US" sz="2800" b="1" i="1" dirty="0" err="1">
                <a:solidFill>
                  <a:srgbClr val="000000"/>
                </a:solidFill>
                <a:latin typeface="Open Sans Bold Italics"/>
                <a:ea typeface="Open Sans Bold Italics"/>
                <a:cs typeface="Open Sans Bold Italics"/>
                <a:sym typeface="Open Sans Bold Italics"/>
              </a:rPr>
              <a:t>застосуванні</a:t>
            </a:r>
            <a:r>
              <a:rPr lang="en-US" sz="2800" dirty="0">
                <a:solidFill>
                  <a:srgbClr val="000000"/>
                </a:solidFill>
                <a:latin typeface="Open Sans"/>
                <a:ea typeface="Open Sans"/>
                <a:cs typeface="Open Sans"/>
                <a:sym typeface="Open Sans"/>
              </a:rPr>
              <a:t>, з </a:t>
            </a:r>
            <a:r>
              <a:rPr lang="en-US" sz="2800" dirty="0" err="1">
                <a:solidFill>
                  <a:srgbClr val="000000"/>
                </a:solidFill>
                <a:latin typeface="Open Sans"/>
                <a:ea typeface="Open Sans"/>
                <a:cs typeface="Open Sans"/>
                <a:sym typeface="Open Sans"/>
              </a:rPr>
              <a:t>урахуванням</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таких</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деталей</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як</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тривалість</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незастосування</a:t>
            </a:r>
            <a:r>
              <a:rPr lang="en-US" sz="2800" dirty="0">
                <a:solidFill>
                  <a:srgbClr val="000000"/>
                </a:solidFill>
                <a:latin typeface="Open Sans"/>
                <a:ea typeface="Open Sans"/>
                <a:cs typeface="Open Sans"/>
                <a:sym typeface="Open Sans"/>
              </a:rPr>
              <a:t> </a:t>
            </a:r>
            <a:r>
              <a:rPr lang="uk-UA" sz="2800" dirty="0">
                <a:solidFill>
                  <a:srgbClr val="000000"/>
                </a:solidFill>
                <a:latin typeface="Open Sans"/>
                <a:ea typeface="Open Sans"/>
                <a:cs typeface="Open Sans"/>
                <a:sym typeface="Open Sans"/>
              </a:rPr>
              <a:t>ДКП</a:t>
            </a:r>
            <a:r>
              <a:rPr lang="en-US" sz="2800" dirty="0">
                <a:solidFill>
                  <a:srgbClr val="000000"/>
                </a:solidFill>
                <a:latin typeface="Open Sans"/>
                <a:ea typeface="Open Sans"/>
                <a:cs typeface="Open Sans"/>
                <a:sym typeface="Open Sans"/>
              </a:rPr>
              <a:t> у </a:t>
            </a:r>
            <a:r>
              <a:rPr lang="en-US" sz="2800" dirty="0" err="1">
                <a:solidFill>
                  <a:srgbClr val="000000"/>
                </a:solidFill>
                <a:latin typeface="Open Sans"/>
                <a:ea typeface="Open Sans"/>
                <a:cs typeface="Open Sans"/>
                <a:sym typeface="Open Sans"/>
              </a:rPr>
              <a:t>зв'язку</a:t>
            </a:r>
            <a:r>
              <a:rPr lang="en-US" sz="2800" dirty="0">
                <a:solidFill>
                  <a:srgbClr val="000000"/>
                </a:solidFill>
                <a:latin typeface="Open Sans"/>
                <a:ea typeface="Open Sans"/>
                <a:cs typeface="Open Sans"/>
                <a:sym typeface="Open Sans"/>
              </a:rPr>
              <a:t> з </a:t>
            </a:r>
            <a:r>
              <a:rPr lang="en-US" sz="2800" dirty="0" err="1">
                <a:solidFill>
                  <a:srgbClr val="000000"/>
                </a:solidFill>
                <a:latin typeface="Open Sans"/>
                <a:ea typeface="Open Sans"/>
                <a:cs typeface="Open Sans"/>
                <a:sym typeface="Open Sans"/>
              </a:rPr>
              <a:t>кожним</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можливим</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випадком</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експозиції</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протягом</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останнього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місяця</a:t>
            </a:r>
            <a:endParaRPr lang="en-US" sz="2800" dirty="0">
              <a:solidFill>
                <a:srgbClr val="000000"/>
              </a:solidFill>
              <a:latin typeface="Open Sans"/>
              <a:ea typeface="Open Sans"/>
              <a:cs typeface="Open Sans"/>
              <a:sym typeface="Open Sans"/>
            </a:endParaRPr>
          </a:p>
          <a:p>
            <a:pPr marL="1355108" lvl="2" indent="-451703" algn="just">
              <a:lnSpc>
                <a:spcPts val="4393"/>
              </a:lnSpc>
              <a:buFont typeface="Arial"/>
              <a:buChar char="⚬"/>
            </a:pPr>
            <a:r>
              <a:rPr lang="en-US" sz="2800" dirty="0">
                <a:solidFill>
                  <a:srgbClr val="000000"/>
                </a:solidFill>
                <a:latin typeface="Open Sans"/>
                <a:ea typeface="Open Sans"/>
                <a:cs typeface="Open Sans"/>
                <a:sym typeface="Open Sans"/>
              </a:rPr>
              <a:t>«</a:t>
            </a:r>
            <a:r>
              <a:rPr lang="en-US" sz="2800" dirty="0" err="1">
                <a:solidFill>
                  <a:srgbClr val="000000"/>
                </a:solidFill>
                <a:latin typeface="Open Sans"/>
                <a:ea typeface="Open Sans"/>
                <a:cs typeface="Open Sans"/>
                <a:sym typeface="Open Sans"/>
              </a:rPr>
              <a:t>Значні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відхилення</a:t>
            </a:r>
            <a:r>
              <a:rPr lang="en-US" sz="2800" dirty="0">
                <a:solidFill>
                  <a:srgbClr val="000000"/>
                </a:solidFill>
                <a:latin typeface="Open Sans"/>
                <a:ea typeface="Open Sans"/>
                <a:cs typeface="Open Sans"/>
                <a:sym typeface="Open Sans"/>
              </a:rPr>
              <a:t> – </a:t>
            </a:r>
            <a:r>
              <a:rPr lang="en-US" sz="2800" dirty="0" err="1">
                <a:solidFill>
                  <a:srgbClr val="000000"/>
                </a:solidFill>
                <a:latin typeface="Open Sans"/>
                <a:ea typeface="Open Sans"/>
                <a:cs typeface="Open Sans"/>
                <a:sym typeface="Open Sans"/>
              </a:rPr>
              <a:t>це</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що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відбуваються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коли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клієнт</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частіше</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пропускав</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дози</a:t>
            </a:r>
            <a:r>
              <a:rPr lang="en-US" sz="2800" dirty="0">
                <a:solidFill>
                  <a:srgbClr val="000000"/>
                </a:solidFill>
                <a:latin typeface="Open Sans"/>
                <a:ea typeface="Open Sans"/>
                <a:cs typeface="Open Sans"/>
                <a:sym typeface="Open Sans"/>
              </a:rPr>
              <a:t>/</a:t>
            </a:r>
            <a:r>
              <a:rPr lang="en-US" sz="2800" dirty="0" err="1">
                <a:solidFill>
                  <a:srgbClr val="000000"/>
                </a:solidFill>
                <a:latin typeface="Open Sans"/>
                <a:ea typeface="Open Sans"/>
                <a:cs typeface="Open Sans"/>
                <a:sym typeface="Open Sans"/>
              </a:rPr>
              <a:t>довше</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не</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використовував</a:t>
            </a:r>
            <a:r>
              <a:rPr lang="en-US" sz="2800" dirty="0">
                <a:solidFill>
                  <a:srgbClr val="000000"/>
                </a:solidFill>
                <a:latin typeface="Open Sans"/>
                <a:ea typeface="Open Sans"/>
                <a:cs typeface="Open Sans"/>
                <a:sym typeface="Open Sans"/>
              </a:rPr>
              <a:t> </a:t>
            </a:r>
            <a:r>
              <a:rPr lang="uk-UA" sz="2800" dirty="0">
                <a:solidFill>
                  <a:srgbClr val="000000"/>
                </a:solidFill>
                <a:latin typeface="Open Sans"/>
                <a:ea typeface="Open Sans"/>
                <a:cs typeface="Open Sans"/>
                <a:sym typeface="Open Sans"/>
              </a:rPr>
              <a:t>ДКП</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що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збігалося</a:t>
            </a:r>
            <a:r>
              <a:rPr lang="en-US" sz="2800" dirty="0">
                <a:solidFill>
                  <a:srgbClr val="000000"/>
                </a:solidFill>
                <a:latin typeface="Open Sans"/>
                <a:ea typeface="Open Sans"/>
                <a:cs typeface="Open Sans"/>
                <a:sym typeface="Open Sans"/>
              </a:rPr>
              <a:t> з </a:t>
            </a:r>
            <a:r>
              <a:rPr lang="en-US" sz="2800" dirty="0" err="1">
                <a:solidFill>
                  <a:srgbClr val="000000"/>
                </a:solidFill>
                <a:latin typeface="Open Sans"/>
                <a:ea typeface="Open Sans"/>
                <a:cs typeface="Open Sans"/>
                <a:sym typeface="Open Sans"/>
              </a:rPr>
              <a:t>кожним</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можливим</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випадком</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експозиції</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що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потенційно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могло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призвести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зниження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або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відсутності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захисту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від</a:t>
            </a:r>
            <a:r>
              <a:rPr lang="en-US" sz="2800" dirty="0">
                <a:solidFill>
                  <a:srgbClr val="000000"/>
                </a:solidFill>
                <a:latin typeface="Open Sans"/>
                <a:ea typeface="Open Sans"/>
                <a:cs typeface="Open Sans"/>
                <a:sym typeface="Open Sans"/>
              </a:rPr>
              <a:t> ВІЛ </a:t>
            </a:r>
            <a:r>
              <a:rPr lang="en-US" sz="2800" dirty="0" err="1">
                <a:solidFill>
                  <a:srgbClr val="000000"/>
                </a:solidFill>
                <a:latin typeface="Open Sans"/>
                <a:ea typeface="Open Sans"/>
                <a:cs typeface="Open Sans"/>
                <a:sym typeface="Open Sans"/>
              </a:rPr>
              <a:t>протягом</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попереднього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місяця</a:t>
            </a:r>
            <a:r>
              <a:rPr lang="en-US" sz="2800" dirty="0">
                <a:solidFill>
                  <a:srgbClr val="000000"/>
                </a:solidFill>
                <a:latin typeface="Open Sans"/>
                <a:ea typeface="Open Sans"/>
                <a:cs typeface="Open Sans"/>
                <a:sym typeface="Open Sans"/>
              </a:rPr>
              <a:t>.</a:t>
            </a: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811741" y="1074947"/>
            <a:ext cx="16447559" cy="679673"/>
          </a:xfrm>
          <a:prstGeom prst="rect">
            <a:avLst/>
          </a:prstGeom>
        </p:spPr>
        <p:txBody>
          <a:bodyPr lIns="0" tIns="0" rIns="0" bIns="0" rtlCol="0" anchor="t">
            <a:spAutoFit/>
          </a:bodyPr>
          <a:lstStyle/>
          <a:p>
            <a:pPr algn="l">
              <a:lnSpc>
                <a:spcPts val="5152"/>
              </a:lnSpc>
            </a:pPr>
            <a:r>
              <a:rPr lang="en-US" sz="5600" b="1" dirty="0" err="1">
                <a:solidFill>
                  <a:srgbClr val="000000"/>
                </a:solidFill>
                <a:latin typeface="Roboto Condensed Bold"/>
                <a:ea typeface="Roboto Condensed Bold"/>
                <a:cs typeface="Roboto Condensed Bold"/>
                <a:sym typeface="Roboto Condensed Bold"/>
              </a:rPr>
              <a:t>Відхилення</a:t>
            </a:r>
            <a:r>
              <a:rPr lang="en-US" sz="5600" b="1" dirty="0">
                <a:solidFill>
                  <a:srgbClr val="000000"/>
                </a:solidFill>
                <a:latin typeface="Roboto Condensed Bold"/>
                <a:ea typeface="Roboto Condensed Bold"/>
                <a:cs typeface="Roboto Condensed Bold"/>
                <a:sym typeface="Roboto Condensed Bold"/>
              </a:rPr>
              <a:t> у </a:t>
            </a:r>
            <a:r>
              <a:rPr lang="en-US" sz="5600" b="1" dirty="0" err="1">
                <a:solidFill>
                  <a:srgbClr val="000000"/>
                </a:solidFill>
                <a:latin typeface="Roboto Condensed Bold"/>
                <a:ea typeface="Roboto Condensed Bold"/>
                <a:cs typeface="Roboto Condensed Bold"/>
                <a:sym typeface="Roboto Condensed Bold"/>
              </a:rPr>
              <a:t>застосуванні</a:t>
            </a:r>
            <a:r>
              <a:rPr lang="en-US" sz="5600" b="1" dirty="0">
                <a:solidFill>
                  <a:srgbClr val="000000"/>
                </a:solidFill>
                <a:latin typeface="Roboto Condensed Bold"/>
                <a:ea typeface="Roboto Condensed Bold"/>
                <a:cs typeface="Roboto Condensed Bold"/>
                <a:sym typeface="Roboto Condensed Bold"/>
              </a:rPr>
              <a:t> </a:t>
            </a:r>
            <a:r>
              <a:rPr lang="uk-UA" sz="5600" b="1" dirty="0">
                <a:solidFill>
                  <a:srgbClr val="000000"/>
                </a:solidFill>
                <a:latin typeface="Roboto Condensed Bold"/>
                <a:ea typeface="Roboto Condensed Bold"/>
                <a:cs typeface="Roboto Condensed Bold"/>
                <a:sym typeface="Roboto Condensed Bold"/>
              </a:rPr>
              <a:t>ДКП</a:t>
            </a:r>
            <a:r>
              <a:rPr lang="en-US" sz="5600" b="1" dirty="0">
                <a:solidFill>
                  <a:srgbClr val="000000"/>
                </a:solidFill>
                <a:latin typeface="Roboto Condensed Bold"/>
                <a:ea typeface="Roboto Condensed Bold"/>
                <a:cs typeface="Roboto Condensed Bold"/>
                <a:sym typeface="Roboto Condensed Bold"/>
              </a:rPr>
              <a:t> </a:t>
            </a:r>
            <a:r>
              <a:rPr lang="en-US" sz="5600" b="1" dirty="0" err="1">
                <a:solidFill>
                  <a:srgbClr val="000000"/>
                </a:solidFill>
                <a:latin typeface="Roboto Condensed Bold"/>
                <a:ea typeface="Roboto Condensed Bold"/>
                <a:cs typeface="Roboto Condensed Bold"/>
                <a:sym typeface="Roboto Condensed Bold"/>
              </a:rPr>
              <a:t>та</a:t>
            </a:r>
            <a:r>
              <a:rPr lang="en-US" sz="5600" b="1" dirty="0">
                <a:solidFill>
                  <a:srgbClr val="000000"/>
                </a:solidFill>
                <a:latin typeface="Roboto Condensed Bold"/>
                <a:ea typeface="Roboto Condensed Bold"/>
                <a:cs typeface="Roboto Condensed Bold"/>
                <a:sym typeface="Roboto Condensed Bold"/>
              </a:rPr>
              <a:t> </a:t>
            </a:r>
            <a:r>
              <a:rPr lang="en-US" sz="5600" b="1" dirty="0" err="1">
                <a:solidFill>
                  <a:srgbClr val="000000"/>
                </a:solidFill>
                <a:latin typeface="Roboto Condensed Bold"/>
                <a:ea typeface="Roboto Condensed Bold"/>
                <a:cs typeface="Roboto Condensed Bold"/>
                <a:sym typeface="Roboto Condensed Bold"/>
              </a:rPr>
              <a:t>оцінка</a:t>
            </a:r>
            <a:r>
              <a:rPr lang="en-US" sz="5600" b="1" dirty="0">
                <a:solidFill>
                  <a:srgbClr val="000000"/>
                </a:solidFill>
                <a:latin typeface="Roboto Condensed Bold"/>
                <a:ea typeface="Roboto Condensed Bold"/>
                <a:cs typeface="Roboto Condensed Bold"/>
                <a:sym typeface="Roboto Condensed Bold"/>
              </a:rPr>
              <a:t> </a:t>
            </a:r>
            <a:r>
              <a:rPr lang="uk-UA" sz="5600" b="1" dirty="0">
                <a:solidFill>
                  <a:srgbClr val="000000"/>
                </a:solidFill>
                <a:latin typeface="Roboto Condensed Bold"/>
                <a:ea typeface="Roboto Condensed Bold"/>
                <a:cs typeface="Roboto Condensed Bold"/>
                <a:sym typeface="Roboto Condensed Bold"/>
              </a:rPr>
              <a:t>ГВІ</a:t>
            </a:r>
            <a:endParaRPr lang="en-US" sz="5600" b="1" dirty="0">
              <a:solidFill>
                <a:srgbClr val="000000"/>
              </a:solidFill>
              <a:latin typeface="Roboto Condensed Bold"/>
              <a:ea typeface="Roboto Condensed Bold"/>
              <a:cs typeface="Roboto Condensed Bold"/>
              <a:sym typeface="Roboto Condensed Bold"/>
            </a:endParaRPr>
          </a:p>
        </p:txBody>
      </p:sp>
      <p:sp>
        <p:nvSpPr>
          <p:cNvPr id="3" name="TextBox 3"/>
          <p:cNvSpPr txBox="1"/>
          <p:nvPr/>
        </p:nvSpPr>
        <p:spPr>
          <a:xfrm>
            <a:off x="678278" y="2227887"/>
            <a:ext cx="16581022" cy="7286995"/>
          </a:xfrm>
          <a:prstGeom prst="rect">
            <a:avLst/>
          </a:prstGeom>
        </p:spPr>
        <p:txBody>
          <a:bodyPr lIns="0" tIns="0" rIns="0" bIns="0" rtlCol="0" anchor="t">
            <a:spAutoFit/>
          </a:bodyPr>
          <a:lstStyle/>
          <a:p>
            <a:pPr marL="681857" lvl="1" indent="-340928" algn="just">
              <a:lnSpc>
                <a:spcPts val="4421"/>
              </a:lnSpc>
              <a:buFont typeface="Arial"/>
              <a:buChar char="•"/>
            </a:pPr>
            <a:r>
              <a:rPr lang="en-US" sz="2800" dirty="0" err="1">
                <a:solidFill>
                  <a:srgbClr val="000000"/>
                </a:solidFill>
                <a:latin typeface="Open Sans"/>
                <a:ea typeface="Open Sans"/>
                <a:cs typeface="Open Sans"/>
                <a:sym typeface="Open Sans"/>
              </a:rPr>
              <a:t>Якщо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клієнт</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не</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має</a:t>
            </a:r>
            <a:r>
              <a:rPr lang="en-US" sz="2800" dirty="0">
                <a:solidFill>
                  <a:srgbClr val="000000"/>
                </a:solidFill>
                <a:latin typeface="Open Sans"/>
                <a:ea typeface="Open Sans"/>
                <a:cs typeface="Open Sans"/>
                <a:sym typeface="Open Sans"/>
              </a:rPr>
              <a:t>/</a:t>
            </a:r>
            <a:r>
              <a:rPr lang="en-US" sz="2800" dirty="0" err="1">
                <a:solidFill>
                  <a:srgbClr val="000000"/>
                </a:solidFill>
                <a:latin typeface="Open Sans"/>
                <a:ea typeface="Open Sans"/>
                <a:cs typeface="Open Sans"/>
                <a:sym typeface="Open Sans"/>
              </a:rPr>
              <a:t>не</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мав</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ознак</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або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симптомів</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типу</a:t>
            </a:r>
            <a:r>
              <a:rPr lang="en-US" sz="2800" dirty="0">
                <a:solidFill>
                  <a:srgbClr val="000000"/>
                </a:solidFill>
                <a:latin typeface="Open Sans"/>
                <a:ea typeface="Open Sans"/>
                <a:cs typeface="Open Sans"/>
                <a:sym typeface="Open Sans"/>
              </a:rPr>
              <a:t> </a:t>
            </a:r>
            <a:r>
              <a:rPr lang="uk-UA" sz="2800" dirty="0">
                <a:solidFill>
                  <a:srgbClr val="000000"/>
                </a:solidFill>
                <a:latin typeface="Open Sans"/>
                <a:ea typeface="Open Sans"/>
                <a:cs typeface="Open Sans"/>
                <a:sym typeface="Open Sans"/>
              </a:rPr>
              <a:t>ГВІ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протягом</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останніх</a:t>
            </a:r>
            <a:r>
              <a:rPr lang="en-US" sz="2800" dirty="0">
                <a:solidFill>
                  <a:srgbClr val="000000"/>
                </a:solidFill>
                <a:latin typeface="Open Sans"/>
                <a:ea typeface="Open Sans"/>
                <a:cs typeface="Open Sans"/>
                <a:sym typeface="Open Sans"/>
              </a:rPr>
              <a:t> 2 </a:t>
            </a:r>
            <a:r>
              <a:rPr lang="en-US" sz="2800" dirty="0" err="1">
                <a:solidFill>
                  <a:srgbClr val="000000"/>
                </a:solidFill>
                <a:latin typeface="Open Sans"/>
                <a:ea typeface="Open Sans"/>
                <a:cs typeface="Open Sans"/>
                <a:sym typeface="Open Sans"/>
              </a:rPr>
              <a:t>тижнів</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або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можливого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контакту</a:t>
            </a:r>
            <a:r>
              <a:rPr lang="en-US" sz="2800" dirty="0">
                <a:solidFill>
                  <a:srgbClr val="000000"/>
                </a:solidFill>
                <a:latin typeface="Open Sans"/>
                <a:ea typeface="Open Sans"/>
                <a:cs typeface="Open Sans"/>
                <a:sym typeface="Open Sans"/>
              </a:rPr>
              <a:t> з ВІЛ (</a:t>
            </a:r>
            <a:r>
              <a:rPr lang="en-US" sz="2800" dirty="0" err="1">
                <a:solidFill>
                  <a:srgbClr val="000000"/>
                </a:solidFill>
                <a:latin typeface="Open Sans"/>
                <a:ea typeface="Open Sans"/>
                <a:cs typeface="Open Sans"/>
                <a:sym typeface="Open Sans"/>
              </a:rPr>
              <a:t>протягом</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останнього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місяця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або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використовував</a:t>
            </a:r>
            <a:r>
              <a:rPr lang="en-US" sz="2800" dirty="0">
                <a:solidFill>
                  <a:srgbClr val="000000"/>
                </a:solidFill>
                <a:latin typeface="Open Sans"/>
                <a:ea typeface="Open Sans"/>
                <a:cs typeface="Open Sans"/>
                <a:sym typeface="Open Sans"/>
              </a:rPr>
              <a:t> </a:t>
            </a:r>
            <a:r>
              <a:rPr lang="uk-UA" sz="2800" dirty="0">
                <a:solidFill>
                  <a:srgbClr val="000000"/>
                </a:solidFill>
                <a:latin typeface="Open Sans"/>
                <a:ea typeface="Open Sans"/>
                <a:cs typeface="Open Sans"/>
                <a:sym typeface="Open Sans"/>
              </a:rPr>
              <a:t>ДКП</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без</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відхилень</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протягом</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цього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періоду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то</a:t>
            </a:r>
            <a:r>
              <a:rPr lang="en-US" sz="2800" dirty="0">
                <a:solidFill>
                  <a:srgbClr val="000000"/>
                </a:solidFill>
                <a:latin typeface="Open Sans"/>
                <a:ea typeface="Open Sans"/>
                <a:cs typeface="Open Sans"/>
                <a:sym typeface="Open Sans"/>
              </a:rPr>
              <a:t> в </a:t>
            </a:r>
            <a:r>
              <a:rPr lang="en-US" sz="2800" dirty="0" err="1">
                <a:solidFill>
                  <a:srgbClr val="000000"/>
                </a:solidFill>
                <a:latin typeface="Open Sans"/>
                <a:ea typeface="Open Sans"/>
                <a:cs typeface="Open Sans"/>
                <a:sym typeface="Open Sans"/>
              </a:rPr>
              <a:t>рамках</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етапу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оцінки</a:t>
            </a:r>
            <a:r>
              <a:rPr lang="en-US" sz="2800" dirty="0">
                <a:solidFill>
                  <a:srgbClr val="000000"/>
                </a:solidFill>
                <a:latin typeface="Open Sans"/>
                <a:ea typeface="Open Sans"/>
                <a:cs typeface="Open Sans"/>
                <a:sym typeface="Open Sans"/>
              </a:rPr>
              <a:t> </a:t>
            </a:r>
            <a:r>
              <a:rPr lang="uk-UA" sz="2800" dirty="0">
                <a:solidFill>
                  <a:srgbClr val="000000"/>
                </a:solidFill>
                <a:latin typeface="Open Sans"/>
                <a:ea typeface="Open Sans"/>
                <a:cs typeface="Open Sans"/>
                <a:sym typeface="Open Sans"/>
              </a:rPr>
              <a:t>ГВІ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нічого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додаткового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не</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потрібно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ймовірно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підозри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на</a:t>
            </a:r>
            <a:r>
              <a:rPr lang="en-US" sz="2800" dirty="0">
                <a:solidFill>
                  <a:srgbClr val="000000"/>
                </a:solidFill>
                <a:latin typeface="Open Sans"/>
                <a:ea typeface="Open Sans"/>
                <a:cs typeface="Open Sans"/>
                <a:sym typeface="Open Sans"/>
              </a:rPr>
              <a:t> </a:t>
            </a:r>
            <a:r>
              <a:rPr lang="uk-UA" sz="2800" dirty="0">
                <a:solidFill>
                  <a:srgbClr val="000000"/>
                </a:solidFill>
                <a:latin typeface="Open Sans"/>
                <a:ea typeface="Open Sans"/>
                <a:cs typeface="Open Sans"/>
                <a:sym typeface="Open Sans"/>
              </a:rPr>
              <a:t>ГВІ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не</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буде</a:t>
            </a:r>
            <a:r>
              <a:rPr lang="en-US" sz="2800" dirty="0">
                <a:solidFill>
                  <a:srgbClr val="000000"/>
                </a:solidFill>
                <a:latin typeface="Open Sans"/>
                <a:ea typeface="Open Sans"/>
                <a:cs typeface="Open Sans"/>
                <a:sym typeface="Open Sans"/>
              </a:rPr>
              <a:t>.</a:t>
            </a:r>
          </a:p>
          <a:p>
            <a:pPr algn="just">
              <a:lnSpc>
                <a:spcPts val="4421"/>
              </a:lnSpc>
            </a:pPr>
            <a:endParaRPr lang="en-US" sz="2800" dirty="0">
              <a:solidFill>
                <a:srgbClr val="000000"/>
              </a:solidFill>
              <a:latin typeface="Open Sans"/>
              <a:ea typeface="Open Sans"/>
              <a:cs typeface="Open Sans"/>
              <a:sym typeface="Open Sans"/>
            </a:endParaRPr>
          </a:p>
          <a:p>
            <a:pPr marL="681857" lvl="1" indent="-340928" algn="just">
              <a:lnSpc>
                <a:spcPts val="4421"/>
              </a:lnSpc>
              <a:buFont typeface="Arial"/>
              <a:buChar char="•"/>
            </a:pPr>
            <a:r>
              <a:rPr lang="en-US" sz="2800" dirty="0" err="1">
                <a:solidFill>
                  <a:srgbClr val="000000"/>
                </a:solidFill>
                <a:latin typeface="Open Sans"/>
                <a:ea typeface="Open Sans"/>
                <a:cs typeface="Open Sans"/>
                <a:sym typeface="Open Sans"/>
              </a:rPr>
              <a:t>Однак</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якщо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медичний</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працівник</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виявляє</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відповідні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ознаки</a:t>
            </a:r>
            <a:r>
              <a:rPr lang="en-US" sz="2800" dirty="0">
                <a:solidFill>
                  <a:srgbClr val="000000"/>
                </a:solidFill>
                <a:latin typeface="Open Sans"/>
                <a:ea typeface="Open Sans"/>
                <a:cs typeface="Open Sans"/>
                <a:sym typeface="Open Sans"/>
              </a:rPr>
              <a:t>/</a:t>
            </a:r>
            <a:r>
              <a:rPr lang="en-US" sz="2800" dirty="0" err="1">
                <a:solidFill>
                  <a:srgbClr val="000000"/>
                </a:solidFill>
                <a:latin typeface="Open Sans"/>
                <a:ea typeface="Open Sans"/>
                <a:cs typeface="Open Sans"/>
                <a:sym typeface="Open Sans"/>
              </a:rPr>
              <a:t>симптоми</a:t>
            </a:r>
            <a:r>
              <a:rPr lang="en-US" sz="2800" dirty="0">
                <a:solidFill>
                  <a:srgbClr val="000000"/>
                </a:solidFill>
                <a:latin typeface="Open Sans"/>
                <a:ea typeface="Open Sans"/>
                <a:cs typeface="Open Sans"/>
                <a:sym typeface="Open Sans"/>
              </a:rPr>
              <a:t>/</a:t>
            </a:r>
            <a:r>
              <a:rPr lang="en-US" sz="2800" dirty="0" err="1">
                <a:solidFill>
                  <a:srgbClr val="000000"/>
                </a:solidFill>
                <a:latin typeface="Open Sans"/>
                <a:ea typeface="Open Sans"/>
                <a:cs typeface="Open Sans"/>
                <a:sym typeface="Open Sans"/>
              </a:rPr>
              <a:t>контакти</a:t>
            </a:r>
            <a:r>
              <a:rPr lang="en-US" sz="2800" dirty="0">
                <a:solidFill>
                  <a:srgbClr val="000000"/>
                </a:solidFill>
                <a:latin typeface="Open Sans"/>
                <a:ea typeface="Open Sans"/>
                <a:cs typeface="Open Sans"/>
                <a:sym typeface="Open Sans"/>
              </a:rPr>
              <a:t> у </a:t>
            </a:r>
            <a:r>
              <a:rPr lang="en-US" sz="2800" dirty="0" err="1">
                <a:solidFill>
                  <a:srgbClr val="000000"/>
                </a:solidFill>
                <a:latin typeface="Open Sans"/>
                <a:ea typeface="Open Sans"/>
                <a:cs typeface="Open Sans"/>
                <a:sym typeface="Open Sans"/>
              </a:rPr>
              <a:t>клієнта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який</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повернувся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він</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повинен</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наступним</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кроком</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оцінити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значні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відхилення</a:t>
            </a:r>
            <a:r>
              <a:rPr lang="en-US" sz="2800" dirty="0">
                <a:solidFill>
                  <a:srgbClr val="000000"/>
                </a:solidFill>
                <a:latin typeface="Open Sans"/>
                <a:ea typeface="Open Sans"/>
                <a:cs typeface="Open Sans"/>
                <a:sym typeface="Open Sans"/>
              </a:rPr>
              <a:t> у </a:t>
            </a:r>
            <a:r>
              <a:rPr lang="en-US" sz="2800" dirty="0" err="1">
                <a:solidFill>
                  <a:srgbClr val="000000"/>
                </a:solidFill>
                <a:latin typeface="Open Sans"/>
                <a:ea typeface="Open Sans"/>
                <a:cs typeface="Open Sans"/>
                <a:sym typeface="Open Sans"/>
              </a:rPr>
              <a:t>застосуванні</a:t>
            </a:r>
            <a:r>
              <a:rPr lang="en-US" sz="2800" dirty="0">
                <a:solidFill>
                  <a:srgbClr val="000000"/>
                </a:solidFill>
                <a:latin typeface="Open Sans"/>
                <a:ea typeface="Open Sans"/>
                <a:cs typeface="Open Sans"/>
                <a:sym typeface="Open Sans"/>
              </a:rPr>
              <a:t> </a:t>
            </a:r>
            <a:r>
              <a:rPr lang="uk-UA" sz="2800" dirty="0">
                <a:solidFill>
                  <a:srgbClr val="000000"/>
                </a:solidFill>
                <a:latin typeface="Open Sans"/>
                <a:ea typeface="Open Sans"/>
                <a:cs typeface="Open Sans"/>
                <a:sym typeface="Open Sans"/>
              </a:rPr>
              <a:t>ДКП</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Як</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зазначалося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раніше</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чим</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частіше</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та</a:t>
            </a:r>
            <a:r>
              <a:rPr lang="en-US" sz="2800" dirty="0">
                <a:solidFill>
                  <a:srgbClr val="000000"/>
                </a:solidFill>
                <a:latin typeface="Open Sans"/>
                <a:ea typeface="Open Sans"/>
                <a:cs typeface="Open Sans"/>
                <a:sym typeface="Open Sans"/>
              </a:rPr>
              <a:t>/</a:t>
            </a:r>
            <a:r>
              <a:rPr lang="en-US" sz="2800" dirty="0" err="1">
                <a:solidFill>
                  <a:srgbClr val="000000"/>
                </a:solidFill>
                <a:latin typeface="Open Sans"/>
                <a:ea typeface="Open Sans"/>
                <a:cs typeface="Open Sans"/>
                <a:sym typeface="Open Sans"/>
              </a:rPr>
              <a:t>або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довше</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клієнт</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не</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застосовував</a:t>
            </a:r>
            <a:r>
              <a:rPr lang="en-US" sz="2800" dirty="0">
                <a:solidFill>
                  <a:srgbClr val="000000"/>
                </a:solidFill>
                <a:latin typeface="Open Sans"/>
                <a:ea typeface="Open Sans"/>
                <a:cs typeface="Open Sans"/>
                <a:sym typeface="Open Sans"/>
              </a:rPr>
              <a:t> </a:t>
            </a:r>
            <a:r>
              <a:rPr lang="uk-UA" sz="2800" dirty="0">
                <a:solidFill>
                  <a:srgbClr val="000000"/>
                </a:solidFill>
                <a:latin typeface="Open Sans"/>
                <a:ea typeface="Open Sans"/>
                <a:cs typeface="Open Sans"/>
                <a:sym typeface="Open Sans"/>
              </a:rPr>
              <a:t>ДКП</a:t>
            </a:r>
            <a:r>
              <a:rPr lang="en-US" sz="2800" dirty="0">
                <a:solidFill>
                  <a:srgbClr val="000000"/>
                </a:solidFill>
                <a:latin typeface="Open Sans"/>
                <a:ea typeface="Open Sans"/>
                <a:cs typeface="Open Sans"/>
                <a:sym typeface="Open Sans"/>
              </a:rPr>
              <a:t> у </a:t>
            </a:r>
            <a:r>
              <a:rPr lang="en-US" sz="2800" dirty="0" err="1">
                <a:solidFill>
                  <a:srgbClr val="000000"/>
                </a:solidFill>
                <a:latin typeface="Open Sans"/>
                <a:ea typeface="Open Sans"/>
                <a:cs typeface="Open Sans"/>
                <a:sym typeface="Open Sans"/>
              </a:rPr>
              <a:t>період</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кожного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можливого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контакту</a:t>
            </a:r>
            <a:r>
              <a:rPr lang="en-US" sz="2800" dirty="0">
                <a:solidFill>
                  <a:srgbClr val="000000"/>
                </a:solidFill>
                <a:latin typeface="Open Sans"/>
                <a:ea typeface="Open Sans"/>
                <a:cs typeface="Open Sans"/>
                <a:sym typeface="Open Sans"/>
              </a:rPr>
              <a:t> з ВІЛ </a:t>
            </a:r>
            <a:r>
              <a:rPr lang="en-US" sz="2800" dirty="0" err="1">
                <a:solidFill>
                  <a:srgbClr val="000000"/>
                </a:solidFill>
                <a:latin typeface="Open Sans"/>
                <a:ea typeface="Open Sans"/>
                <a:cs typeface="Open Sans"/>
                <a:sym typeface="Open Sans"/>
              </a:rPr>
              <a:t>протягом</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попереднього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місяця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тим</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значнішими</a:t>
            </a:r>
            <a:r>
              <a:rPr lang="en-US" sz="2800" dirty="0">
                <a:solidFill>
                  <a:srgbClr val="000000"/>
                </a:solidFill>
                <a:latin typeface="Open Sans"/>
                <a:ea typeface="Open Sans"/>
                <a:cs typeface="Open Sans"/>
                <a:sym typeface="Open Sans"/>
              </a:rPr>
              <a:t> є </a:t>
            </a:r>
            <a:r>
              <a:rPr lang="en-US" sz="2800" dirty="0" err="1">
                <a:solidFill>
                  <a:srgbClr val="000000"/>
                </a:solidFill>
                <a:latin typeface="Open Sans"/>
                <a:ea typeface="Open Sans"/>
                <a:cs typeface="Open Sans"/>
                <a:sym typeface="Open Sans"/>
              </a:rPr>
              <a:t>відхилення</a:t>
            </a:r>
            <a:r>
              <a:rPr lang="en-US" sz="2800" dirty="0">
                <a:solidFill>
                  <a:srgbClr val="000000"/>
                </a:solidFill>
                <a:latin typeface="Open Sans"/>
                <a:ea typeface="Open Sans"/>
                <a:cs typeface="Open Sans"/>
                <a:sym typeface="Open Sans"/>
              </a:rPr>
              <a:t> у </a:t>
            </a:r>
            <a:r>
              <a:rPr lang="en-US" sz="2800" dirty="0" err="1">
                <a:solidFill>
                  <a:srgbClr val="000000"/>
                </a:solidFill>
                <a:latin typeface="Open Sans"/>
                <a:ea typeface="Open Sans"/>
                <a:cs typeface="Open Sans"/>
                <a:sym typeface="Open Sans"/>
              </a:rPr>
              <a:t>застосуванні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тим</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вища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ймовірність</a:t>
            </a:r>
            <a:r>
              <a:rPr lang="en-US" sz="2800" dirty="0">
                <a:solidFill>
                  <a:srgbClr val="000000"/>
                </a:solidFill>
                <a:latin typeface="Open Sans"/>
                <a:ea typeface="Open Sans"/>
                <a:cs typeface="Open Sans"/>
                <a:sym typeface="Open Sans"/>
              </a:rPr>
              <a:t> </a:t>
            </a:r>
            <a:r>
              <a:rPr lang="uk-UA" sz="2800" dirty="0">
                <a:solidFill>
                  <a:srgbClr val="000000"/>
                </a:solidFill>
                <a:latin typeface="Open Sans"/>
                <a:ea typeface="Open Sans"/>
                <a:cs typeface="Open Sans"/>
                <a:sym typeface="Open Sans"/>
              </a:rPr>
              <a:t>ГВІ</a:t>
            </a:r>
            <a:r>
              <a:rPr lang="en-US" sz="2800" dirty="0">
                <a:solidFill>
                  <a:srgbClr val="000000"/>
                </a:solidFill>
                <a:latin typeface="Open Sans"/>
                <a:ea typeface="Open Sans"/>
                <a:cs typeface="Open Sans"/>
                <a:sym typeface="Open Sans"/>
              </a:rPr>
              <a:t>.</a:t>
            </a:r>
          </a:p>
          <a:p>
            <a:pPr algn="just">
              <a:lnSpc>
                <a:spcPts val="4421"/>
              </a:lnSpc>
            </a:pPr>
            <a:endParaRPr lang="en-US" sz="2800" dirty="0">
              <a:solidFill>
                <a:srgbClr val="000000"/>
              </a:solidFill>
              <a:latin typeface="Open Sans"/>
              <a:ea typeface="Open Sans"/>
              <a:cs typeface="Open Sans"/>
              <a:sym typeface="Open Sans"/>
            </a:endParaRPr>
          </a:p>
          <a:p>
            <a:pPr marL="681857" lvl="1" indent="-340928" algn="just">
              <a:lnSpc>
                <a:spcPts val="4421"/>
              </a:lnSpc>
              <a:buFont typeface="Arial"/>
              <a:buChar char="•"/>
            </a:pPr>
            <a:r>
              <a:rPr lang="en-US" sz="2800" dirty="0" err="1">
                <a:solidFill>
                  <a:srgbClr val="000000"/>
                </a:solidFill>
                <a:latin typeface="Open Sans"/>
                <a:ea typeface="Open Sans"/>
                <a:cs typeface="Open Sans"/>
                <a:sym typeface="Open Sans"/>
              </a:rPr>
              <a:t>Далі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наведено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особливості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проведення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оцінки</a:t>
            </a:r>
            <a:r>
              <a:rPr lang="en-US" sz="2800" dirty="0">
                <a:solidFill>
                  <a:srgbClr val="000000"/>
                </a:solidFill>
                <a:latin typeface="Open Sans"/>
                <a:ea typeface="Open Sans"/>
                <a:cs typeface="Open Sans"/>
                <a:sym typeface="Open Sans"/>
              </a:rPr>
              <a:t> </a:t>
            </a:r>
            <a:r>
              <a:rPr lang="uk-UA" sz="2800" dirty="0">
                <a:solidFill>
                  <a:srgbClr val="000000"/>
                </a:solidFill>
                <a:latin typeface="Open Sans"/>
                <a:ea typeface="Open Sans"/>
                <a:cs typeface="Open Sans"/>
                <a:sym typeface="Open Sans"/>
              </a:rPr>
              <a:t>ГВІ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під</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час</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контрольних</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візитів</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для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конкретних</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препаратів</a:t>
            </a:r>
            <a:r>
              <a:rPr lang="en-US" sz="2800" dirty="0">
                <a:solidFill>
                  <a:srgbClr val="000000"/>
                </a:solidFill>
                <a:latin typeface="Open Sans"/>
                <a:ea typeface="Open Sans"/>
                <a:cs typeface="Open Sans"/>
                <a:sym typeface="Open Sans"/>
              </a:rPr>
              <a:t>.</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A93291"/>
        </a:solidFill>
        <a:effectLst/>
      </p:bgPr>
    </p:bg>
    <p:spTree>
      <p:nvGrpSpPr>
        <p:cNvPr id="1" name=""/>
        <p:cNvGrpSpPr/>
        <p:nvPr/>
      </p:nvGrpSpPr>
      <p:grpSpPr>
        <a:xfrm>
          <a:off x="0" y="0"/>
          <a:ext cx="0" cy="0"/>
          <a:chOff x="0" y="0"/>
          <a:chExt cx="0" cy="0"/>
        </a:xfrm>
      </p:grpSpPr>
      <p:sp>
        <p:nvSpPr>
          <p:cNvPr id="2" name="Freeform 2"/>
          <p:cNvSpPr/>
          <p:nvPr/>
        </p:nvSpPr>
        <p:spPr>
          <a:xfrm>
            <a:off x="11522848" y="0"/>
            <a:ext cx="6765152" cy="6460720"/>
          </a:xfrm>
          <a:custGeom>
            <a:avLst/>
            <a:gdLst/>
            <a:ahLst/>
            <a:cxnLst/>
            <a:rect l="l" t="t" r="r" b="b"/>
            <a:pathLst>
              <a:path w="6765152" h="6460720">
                <a:moveTo>
                  <a:pt x="0" y="0"/>
                </a:moveTo>
                <a:lnTo>
                  <a:pt x="6765152" y="0"/>
                </a:lnTo>
                <a:lnTo>
                  <a:pt x="6765152" y="6460720"/>
                </a:lnTo>
                <a:lnTo>
                  <a:pt x="0" y="646072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1028700" y="5144950"/>
            <a:ext cx="15497243" cy="936625"/>
          </a:xfrm>
          <a:prstGeom prst="rect">
            <a:avLst/>
          </a:prstGeom>
        </p:spPr>
        <p:txBody>
          <a:bodyPr lIns="0" tIns="0" rIns="0" bIns="0" rtlCol="0" anchor="t">
            <a:spAutoFit/>
          </a:bodyPr>
          <a:lstStyle/>
          <a:p>
            <a:pPr algn="l">
              <a:lnSpc>
                <a:spcPts val="7699"/>
              </a:lnSpc>
            </a:pPr>
            <a:r>
              <a:rPr lang="en-US" sz="5499" b="1" dirty="0" err="1">
                <a:solidFill>
                  <a:srgbClr val="FFFFFF"/>
                </a:solidFill>
                <a:latin typeface="Roboto Condensed Bold"/>
                <a:ea typeface="Roboto Condensed Bold"/>
                <a:cs typeface="Roboto Condensed Bold"/>
                <a:sym typeface="Roboto Condensed Bold"/>
              </a:rPr>
              <a:t>Оцінка</a:t>
            </a:r>
            <a:r>
              <a:rPr lang="en-US" sz="5499" b="1" dirty="0">
                <a:solidFill>
                  <a:srgbClr val="FFFFFF"/>
                </a:solidFill>
                <a:latin typeface="Roboto Condensed Bold"/>
                <a:ea typeface="Roboto Condensed Bold"/>
                <a:cs typeface="Roboto Condensed Bold"/>
                <a:sym typeface="Roboto Condensed Bold"/>
              </a:rPr>
              <a:t> </a:t>
            </a:r>
            <a:r>
              <a:rPr lang="en-US" sz="5499" b="1" dirty="0" err="1">
                <a:solidFill>
                  <a:srgbClr val="FFFFFF"/>
                </a:solidFill>
                <a:latin typeface="Roboto Condensed Bold"/>
                <a:ea typeface="Roboto Condensed Bold"/>
                <a:cs typeface="Roboto Condensed Bold"/>
                <a:sym typeface="Roboto Condensed Bold"/>
              </a:rPr>
              <a:t>досвіду</a:t>
            </a:r>
            <a:r>
              <a:rPr lang="en-US" sz="5499" b="1" dirty="0">
                <a:solidFill>
                  <a:srgbClr val="FFFFFF"/>
                </a:solidFill>
                <a:latin typeface="Roboto Condensed Bold"/>
                <a:ea typeface="Roboto Condensed Bold"/>
                <a:cs typeface="Roboto Condensed Bold"/>
                <a:sym typeface="Roboto Condensed Bold"/>
              </a:rPr>
              <a:t> </a:t>
            </a:r>
            <a:r>
              <a:rPr lang="en-US" sz="5499" b="1" dirty="0" err="1">
                <a:solidFill>
                  <a:srgbClr val="FFFFFF"/>
                </a:solidFill>
                <a:latin typeface="Roboto Condensed Bold"/>
                <a:ea typeface="Roboto Condensed Bold"/>
                <a:cs typeface="Roboto Condensed Bold"/>
                <a:sym typeface="Roboto Condensed Bold"/>
              </a:rPr>
              <a:t>клієнта</a:t>
            </a:r>
            <a:r>
              <a:rPr lang="en-US" sz="5499" b="1" dirty="0">
                <a:solidFill>
                  <a:srgbClr val="FFFFFF"/>
                </a:solidFill>
                <a:latin typeface="Roboto Condensed Bold"/>
                <a:ea typeface="Roboto Condensed Bold"/>
                <a:cs typeface="Roboto Condensed Bold"/>
                <a:sym typeface="Roboto Condensed Bold"/>
              </a:rPr>
              <a:t> </a:t>
            </a:r>
            <a:r>
              <a:rPr lang="en-US" sz="5499" b="1" dirty="0" err="1">
                <a:solidFill>
                  <a:srgbClr val="FFFFFF"/>
                </a:solidFill>
                <a:latin typeface="Roboto Condensed Bold"/>
                <a:ea typeface="Roboto Condensed Bold"/>
                <a:cs typeface="Roboto Condensed Bold"/>
                <a:sym typeface="Roboto Condensed Bold"/>
              </a:rPr>
              <a:t>щодо</a:t>
            </a:r>
            <a:r>
              <a:rPr lang="en-US" sz="5499" b="1" dirty="0">
                <a:solidFill>
                  <a:srgbClr val="FFFFFF"/>
                </a:solidFill>
                <a:latin typeface="Roboto Condensed Bold"/>
                <a:ea typeface="Roboto Condensed Bold"/>
                <a:cs typeface="Roboto Condensed Bold"/>
                <a:sym typeface="Roboto Condensed Bold"/>
              </a:rPr>
              <a:t> </a:t>
            </a:r>
            <a:r>
              <a:rPr lang="en-US" sz="5499" b="1" dirty="0" err="1">
                <a:solidFill>
                  <a:srgbClr val="FFFFFF"/>
                </a:solidFill>
                <a:latin typeface="Roboto Condensed Bold"/>
                <a:ea typeface="Roboto Condensed Bold"/>
                <a:cs typeface="Roboto Condensed Bold"/>
                <a:sym typeface="Roboto Condensed Bold"/>
              </a:rPr>
              <a:t>використання</a:t>
            </a:r>
            <a:r>
              <a:rPr lang="en-US" sz="5499" b="1" dirty="0">
                <a:solidFill>
                  <a:srgbClr val="FFFFFF"/>
                </a:solidFill>
                <a:latin typeface="Roboto Condensed Bold"/>
                <a:ea typeface="Roboto Condensed Bold"/>
                <a:cs typeface="Roboto Condensed Bold"/>
                <a:sym typeface="Roboto Condensed Bold"/>
              </a:rPr>
              <a:t> </a:t>
            </a:r>
            <a:r>
              <a:rPr lang="uk-UA" sz="5499" b="1" dirty="0">
                <a:solidFill>
                  <a:srgbClr val="FFFFFF"/>
                </a:solidFill>
                <a:latin typeface="Roboto Condensed Bold"/>
                <a:ea typeface="Roboto Condensed Bold"/>
                <a:cs typeface="Roboto Condensed Bold"/>
                <a:sym typeface="Roboto Condensed Bold"/>
              </a:rPr>
              <a:t>ДКП</a:t>
            </a:r>
            <a:endParaRPr lang="en-US" sz="5499" b="1" dirty="0">
              <a:solidFill>
                <a:srgbClr val="FFFFFF"/>
              </a:solidFill>
              <a:latin typeface="Roboto Condensed Bold"/>
              <a:ea typeface="Roboto Condensed Bold"/>
              <a:cs typeface="Roboto Condensed Bold"/>
              <a:sym typeface="Roboto Condensed Bold"/>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solidFill>
          <a:srgbClr val="1D9EDE"/>
        </a:solidFill>
        <a:effectLst/>
      </p:bgPr>
    </p:bg>
    <p:spTree>
      <p:nvGrpSpPr>
        <p:cNvPr id="1" name=""/>
        <p:cNvGrpSpPr/>
        <p:nvPr/>
      </p:nvGrpSpPr>
      <p:grpSpPr>
        <a:xfrm>
          <a:off x="0" y="0"/>
          <a:ext cx="0" cy="0"/>
          <a:chOff x="0" y="0"/>
          <a:chExt cx="0" cy="0"/>
        </a:xfrm>
      </p:grpSpPr>
      <p:grpSp>
        <p:nvGrpSpPr>
          <p:cNvPr id="2" name="Group 2"/>
          <p:cNvGrpSpPr/>
          <p:nvPr/>
        </p:nvGrpSpPr>
        <p:grpSpPr>
          <a:xfrm>
            <a:off x="0" y="1473886"/>
            <a:ext cx="6890347" cy="6796796"/>
            <a:chOff x="0" y="0"/>
            <a:chExt cx="9187129" cy="9062394"/>
          </a:xfrm>
        </p:grpSpPr>
        <p:sp>
          <p:nvSpPr>
            <p:cNvPr id="3" name="Freeform 3"/>
            <p:cNvSpPr/>
            <p:nvPr/>
          </p:nvSpPr>
          <p:spPr>
            <a:xfrm rot="1758426">
              <a:off x="1161044" y="1261722"/>
              <a:ext cx="6865041" cy="6538951"/>
            </a:xfrm>
            <a:custGeom>
              <a:avLst/>
              <a:gdLst/>
              <a:ahLst/>
              <a:cxnLst/>
              <a:rect l="l" t="t" r="r" b="b"/>
              <a:pathLst>
                <a:path w="6865041" h="6538951">
                  <a:moveTo>
                    <a:pt x="0" y="0"/>
                  </a:moveTo>
                  <a:lnTo>
                    <a:pt x="6865041" y="0"/>
                  </a:lnTo>
                  <a:lnTo>
                    <a:pt x="6865041" y="6538951"/>
                  </a:lnTo>
                  <a:lnTo>
                    <a:pt x="0" y="65389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3385307" y="2359491"/>
              <a:ext cx="2416516" cy="4343412"/>
            </a:xfrm>
            <a:custGeom>
              <a:avLst/>
              <a:gdLst/>
              <a:ahLst/>
              <a:cxnLst/>
              <a:rect l="l" t="t" r="r" b="b"/>
              <a:pathLst>
                <a:path w="2416516" h="4343412">
                  <a:moveTo>
                    <a:pt x="0" y="0"/>
                  </a:moveTo>
                  <a:lnTo>
                    <a:pt x="2416516" y="0"/>
                  </a:lnTo>
                  <a:lnTo>
                    <a:pt x="2416516" y="4343412"/>
                  </a:lnTo>
                  <a:lnTo>
                    <a:pt x="0" y="43434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
        <p:nvSpPr>
          <p:cNvPr id="5" name="TextBox 5"/>
          <p:cNvSpPr txBox="1"/>
          <p:nvPr/>
        </p:nvSpPr>
        <p:spPr>
          <a:xfrm>
            <a:off x="5531135" y="3190740"/>
            <a:ext cx="10774501" cy="4462697"/>
          </a:xfrm>
          <a:prstGeom prst="rect">
            <a:avLst/>
          </a:prstGeom>
        </p:spPr>
        <p:txBody>
          <a:bodyPr lIns="0" tIns="0" rIns="0" bIns="0" rtlCol="0" anchor="t">
            <a:spAutoFit/>
          </a:bodyPr>
          <a:lstStyle/>
          <a:p>
            <a:pPr>
              <a:lnSpc>
                <a:spcPts val="8784"/>
              </a:lnSpc>
            </a:pPr>
            <a:r>
              <a:rPr lang="en-US" sz="7200" b="1" spc="381" dirty="0" err="1">
                <a:solidFill>
                  <a:srgbClr val="FFFFFF"/>
                </a:solidFill>
                <a:latin typeface="Roboto Condensed Bold"/>
                <a:ea typeface="Roboto Condensed Bold"/>
                <a:cs typeface="Roboto Condensed Bold"/>
                <a:sym typeface="Roboto Condensed Bold"/>
              </a:rPr>
              <a:t>Пероральна</a:t>
            </a:r>
            <a:r>
              <a:rPr lang="en-US" sz="7200" b="1" spc="381" dirty="0">
                <a:solidFill>
                  <a:srgbClr val="FFFFFF"/>
                </a:solidFill>
                <a:latin typeface="Roboto Condensed Bold"/>
                <a:ea typeface="Roboto Condensed Bold"/>
                <a:cs typeface="Roboto Condensed Bold"/>
                <a:sym typeface="Roboto Condensed Bold"/>
              </a:rPr>
              <a:t> </a:t>
            </a:r>
            <a:r>
              <a:rPr lang="en-US" sz="7200" b="1" spc="381" dirty="0" err="1">
                <a:solidFill>
                  <a:srgbClr val="FFFFFF"/>
                </a:solidFill>
                <a:latin typeface="Roboto Condensed Bold"/>
                <a:ea typeface="Roboto Condensed Bold"/>
                <a:cs typeface="Roboto Condensed Bold"/>
                <a:sym typeface="Roboto Condensed Bold"/>
              </a:rPr>
              <a:t>профілактика</a:t>
            </a:r>
            <a:r>
              <a:rPr lang="en-US" sz="7200" b="1" spc="381" dirty="0">
                <a:solidFill>
                  <a:srgbClr val="FFFFFF"/>
                </a:solidFill>
                <a:latin typeface="Roboto Condensed Bold"/>
                <a:ea typeface="Roboto Condensed Bold"/>
                <a:cs typeface="Roboto Condensed Bold"/>
                <a:sym typeface="Roboto Condensed Bold"/>
              </a:rPr>
              <a:t> </a:t>
            </a:r>
            <a:r>
              <a:rPr lang="en-US" sz="7200" b="1" spc="381" dirty="0" err="1">
                <a:solidFill>
                  <a:srgbClr val="FFFFFF"/>
                </a:solidFill>
                <a:latin typeface="Roboto Condensed Bold"/>
                <a:ea typeface="Roboto Condensed Bold"/>
                <a:cs typeface="Roboto Condensed Bold"/>
                <a:sym typeface="Roboto Condensed Bold"/>
              </a:rPr>
              <a:t>на</a:t>
            </a:r>
            <a:r>
              <a:rPr lang="en-US" sz="7200" b="1" spc="381" dirty="0">
                <a:solidFill>
                  <a:srgbClr val="FFFFFF"/>
                </a:solidFill>
                <a:latin typeface="Roboto Condensed Bold"/>
                <a:ea typeface="Roboto Condensed Bold"/>
                <a:cs typeface="Roboto Condensed Bold"/>
                <a:sym typeface="Roboto Condensed Bold"/>
              </a:rPr>
              <a:t> </a:t>
            </a:r>
            <a:r>
              <a:rPr lang="en-US" sz="7200" b="1" spc="381" dirty="0" err="1">
                <a:solidFill>
                  <a:srgbClr val="FFFFFF"/>
                </a:solidFill>
                <a:latin typeface="Roboto Condensed Bold"/>
                <a:ea typeface="Roboto Condensed Bold"/>
                <a:cs typeface="Roboto Condensed Bold"/>
                <a:sym typeface="Roboto Condensed Bold"/>
              </a:rPr>
              <a:t>основі</a:t>
            </a:r>
            <a:r>
              <a:rPr lang="en-US" sz="7200" b="1" spc="381" dirty="0">
                <a:solidFill>
                  <a:srgbClr val="FFFFFF"/>
                </a:solidFill>
                <a:latin typeface="Roboto Condensed Bold"/>
                <a:ea typeface="Roboto Condensed Bold"/>
                <a:cs typeface="Roboto Condensed Bold"/>
                <a:sym typeface="Roboto Condensed Bold"/>
              </a:rPr>
              <a:t> TDF: </a:t>
            </a:r>
            <a:r>
              <a:rPr lang="en-US" sz="7200" b="1" spc="381" dirty="0" err="1">
                <a:solidFill>
                  <a:srgbClr val="FFFFFF"/>
                </a:solidFill>
                <a:latin typeface="Roboto Condensed Bold"/>
                <a:ea typeface="Roboto Condensed Bold"/>
                <a:cs typeface="Roboto Condensed Bold"/>
                <a:sym typeface="Roboto Condensed Bold"/>
              </a:rPr>
              <a:t>пропущені</a:t>
            </a:r>
            <a:r>
              <a:rPr lang="en-US" sz="7200" b="1" spc="381" dirty="0">
                <a:solidFill>
                  <a:srgbClr val="FFFFFF"/>
                </a:solidFill>
                <a:latin typeface="Roboto Condensed Bold"/>
                <a:ea typeface="Roboto Condensed Bold"/>
                <a:cs typeface="Roboto Condensed Bold"/>
                <a:sym typeface="Roboto Condensed Bold"/>
              </a:rPr>
              <a:t> </a:t>
            </a:r>
            <a:r>
              <a:rPr lang="en-US" sz="7200" b="1" spc="381" dirty="0" err="1">
                <a:solidFill>
                  <a:srgbClr val="FFFFFF"/>
                </a:solidFill>
                <a:latin typeface="Roboto Condensed Bold"/>
                <a:ea typeface="Roboto Condensed Bold"/>
                <a:cs typeface="Roboto Condensed Bold"/>
                <a:sym typeface="Roboto Condensed Bold"/>
              </a:rPr>
              <a:t>дози</a:t>
            </a:r>
            <a:r>
              <a:rPr lang="en-US" sz="7200" b="1" spc="381" dirty="0">
                <a:solidFill>
                  <a:srgbClr val="FFFFFF"/>
                </a:solidFill>
                <a:latin typeface="Roboto Condensed Bold"/>
                <a:ea typeface="Roboto Condensed Bold"/>
                <a:cs typeface="Roboto Condensed Bold"/>
                <a:sym typeface="Roboto Condensed Bold"/>
              </a:rPr>
              <a:t> </a:t>
            </a:r>
            <a:r>
              <a:rPr lang="en-US" sz="7200" b="1" spc="381" dirty="0" err="1">
                <a:solidFill>
                  <a:srgbClr val="FFFFFF"/>
                </a:solidFill>
                <a:latin typeface="Roboto Condensed Bold"/>
                <a:ea typeface="Roboto Condensed Bold"/>
                <a:cs typeface="Roboto Condensed Bold"/>
                <a:sym typeface="Roboto Condensed Bold"/>
              </a:rPr>
              <a:t>та</a:t>
            </a:r>
            <a:r>
              <a:rPr lang="en-US" sz="7200" b="1" spc="381" dirty="0">
                <a:solidFill>
                  <a:srgbClr val="FFFFFF"/>
                </a:solidFill>
                <a:latin typeface="Roboto Condensed Bold"/>
                <a:ea typeface="Roboto Condensed Bold"/>
                <a:cs typeface="Roboto Condensed Bold"/>
                <a:sym typeface="Roboto Condensed Bold"/>
              </a:rPr>
              <a:t> </a:t>
            </a:r>
            <a:r>
              <a:rPr lang="en-US" sz="7200" b="1" spc="381" dirty="0" err="1">
                <a:solidFill>
                  <a:srgbClr val="FFFFFF"/>
                </a:solidFill>
                <a:latin typeface="Roboto Condensed Bold"/>
                <a:ea typeface="Roboto Condensed Bold"/>
                <a:cs typeface="Roboto Condensed Bold"/>
                <a:sym typeface="Roboto Condensed Bold"/>
              </a:rPr>
              <a:t>оцінка</a:t>
            </a:r>
            <a:r>
              <a:rPr lang="en-US" sz="7200" b="1" spc="381" dirty="0">
                <a:solidFill>
                  <a:srgbClr val="FFFFFF"/>
                </a:solidFill>
                <a:latin typeface="Roboto Condensed Bold"/>
                <a:ea typeface="Roboto Condensed Bold"/>
                <a:cs typeface="Roboto Condensed Bold"/>
                <a:sym typeface="Roboto Condensed Bold"/>
              </a:rPr>
              <a:t> ГВІ</a:t>
            </a:r>
            <a:endParaRPr lang="en-US" sz="7200" spc="381" dirty="0">
              <a:solidFill>
                <a:srgbClr val="FFFFFF"/>
              </a:solidFill>
              <a:latin typeface="Roboto Condensed Bold"/>
              <a:ea typeface="Roboto Condensed Bold"/>
              <a:cs typeface="Roboto Condensed Bold"/>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2187255" cy="2157558"/>
            <a:chOff x="0" y="0"/>
            <a:chExt cx="2916340" cy="2876744"/>
          </a:xfrm>
        </p:grpSpPr>
        <p:sp>
          <p:nvSpPr>
            <p:cNvPr id="3" name="Freeform 3"/>
            <p:cNvSpPr/>
            <p:nvPr/>
          </p:nvSpPr>
          <p:spPr>
            <a:xfrm rot="1758426">
              <a:off x="368559" y="400518"/>
              <a:ext cx="2179222" cy="2075708"/>
            </a:xfrm>
            <a:custGeom>
              <a:avLst/>
              <a:gdLst/>
              <a:ahLst/>
              <a:cxnLst/>
              <a:rect l="l" t="t" r="r" b="b"/>
              <a:pathLst>
                <a:path w="2179222" h="2075708">
                  <a:moveTo>
                    <a:pt x="0" y="0"/>
                  </a:moveTo>
                  <a:lnTo>
                    <a:pt x="2179222" y="0"/>
                  </a:lnTo>
                  <a:lnTo>
                    <a:pt x="2179222" y="2075708"/>
                  </a:lnTo>
                  <a:lnTo>
                    <a:pt x="0" y="207570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074623" y="748991"/>
              <a:ext cx="767093" cy="1378762"/>
            </a:xfrm>
            <a:custGeom>
              <a:avLst/>
              <a:gdLst/>
              <a:ahLst/>
              <a:cxnLst/>
              <a:rect l="l" t="t" r="r" b="b"/>
              <a:pathLst>
                <a:path w="767093" h="1378762">
                  <a:moveTo>
                    <a:pt x="0" y="0"/>
                  </a:moveTo>
                  <a:lnTo>
                    <a:pt x="767093" y="0"/>
                  </a:lnTo>
                  <a:lnTo>
                    <a:pt x="767093" y="1378762"/>
                  </a:lnTo>
                  <a:lnTo>
                    <a:pt x="0" y="137876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
        <p:nvSpPr>
          <p:cNvPr id="5" name="TextBox 5"/>
          <p:cNvSpPr txBox="1"/>
          <p:nvPr/>
        </p:nvSpPr>
        <p:spPr>
          <a:xfrm>
            <a:off x="2468558" y="788711"/>
            <a:ext cx="16447559" cy="679673"/>
          </a:xfrm>
          <a:prstGeom prst="rect">
            <a:avLst/>
          </a:prstGeom>
        </p:spPr>
        <p:txBody>
          <a:bodyPr lIns="0" tIns="0" rIns="0" bIns="0" rtlCol="0" anchor="t">
            <a:spAutoFit/>
          </a:bodyPr>
          <a:lstStyle/>
          <a:p>
            <a:pPr algn="l">
              <a:lnSpc>
                <a:spcPts val="5152"/>
              </a:lnSpc>
            </a:pPr>
            <a:r>
              <a:rPr lang="en-US" sz="5600" b="1" dirty="0" err="1">
                <a:solidFill>
                  <a:srgbClr val="1D9EDE"/>
                </a:solidFill>
                <a:latin typeface="Roboto Condensed Bold"/>
                <a:ea typeface="Roboto Condensed Bold"/>
                <a:cs typeface="Roboto Condensed Bold"/>
                <a:sym typeface="Roboto Condensed Bold"/>
              </a:rPr>
              <a:t>Пероральна</a:t>
            </a:r>
            <a:r>
              <a:rPr lang="en-US" sz="5600" b="1" dirty="0">
                <a:solidFill>
                  <a:srgbClr val="1D9EDE"/>
                </a:solidFill>
                <a:latin typeface="Roboto Condensed Bold"/>
                <a:ea typeface="Roboto Condensed Bold"/>
                <a:cs typeface="Roboto Condensed Bold"/>
                <a:sym typeface="Roboto Condensed Bold"/>
              </a:rPr>
              <a:t> </a:t>
            </a:r>
            <a:r>
              <a:rPr lang="uk-UA" sz="5600" b="1" dirty="0">
                <a:solidFill>
                  <a:srgbClr val="1D9EDE"/>
                </a:solidFill>
                <a:latin typeface="Roboto Condensed Bold"/>
                <a:ea typeface="Roboto Condensed Bold"/>
                <a:cs typeface="Roboto Condensed Bold"/>
                <a:sym typeface="Roboto Condensed Bold"/>
              </a:rPr>
              <a:t>ДКП</a:t>
            </a:r>
            <a:r>
              <a:rPr lang="en-US" sz="5600" b="1" dirty="0">
                <a:solidFill>
                  <a:srgbClr val="1D9EDE"/>
                </a:solidFill>
                <a:latin typeface="Roboto Condensed Bold"/>
                <a:ea typeface="Roboto Condensed Bold"/>
                <a:cs typeface="Roboto Condensed Bold"/>
                <a:sym typeface="Roboto Condensed Bold"/>
              </a:rPr>
              <a:t>: </a:t>
            </a:r>
            <a:r>
              <a:rPr lang="en-US" sz="5600" b="1" dirty="0" err="1">
                <a:solidFill>
                  <a:srgbClr val="1D9EDE"/>
                </a:solidFill>
                <a:latin typeface="Roboto Condensed Bold"/>
                <a:ea typeface="Roboto Condensed Bold"/>
                <a:cs typeface="Roboto Condensed Bold"/>
                <a:sym typeface="Roboto Condensed Bold"/>
              </a:rPr>
              <a:t>пропущені</a:t>
            </a:r>
            <a:r>
              <a:rPr lang="en-US" sz="5600" b="1" dirty="0">
                <a:solidFill>
                  <a:srgbClr val="1D9EDE"/>
                </a:solidFill>
                <a:latin typeface="Roboto Condensed Bold"/>
                <a:ea typeface="Roboto Condensed Bold"/>
                <a:cs typeface="Roboto Condensed Bold"/>
                <a:sym typeface="Roboto Condensed Bold"/>
              </a:rPr>
              <a:t> </a:t>
            </a:r>
            <a:r>
              <a:rPr lang="en-US" sz="5600" b="1" dirty="0" err="1">
                <a:solidFill>
                  <a:srgbClr val="1D9EDE"/>
                </a:solidFill>
                <a:latin typeface="Roboto Condensed Bold"/>
                <a:ea typeface="Roboto Condensed Bold"/>
                <a:cs typeface="Roboto Condensed Bold"/>
                <a:sym typeface="Roboto Condensed Bold"/>
              </a:rPr>
              <a:t>дози</a:t>
            </a:r>
            <a:r>
              <a:rPr lang="en-US" sz="5600" b="1" dirty="0">
                <a:solidFill>
                  <a:srgbClr val="1D9EDE"/>
                </a:solidFill>
                <a:latin typeface="Roboto Condensed Bold"/>
                <a:ea typeface="Roboto Condensed Bold"/>
                <a:cs typeface="Roboto Condensed Bold"/>
                <a:sym typeface="Roboto Condensed Bold"/>
              </a:rPr>
              <a:t> </a:t>
            </a:r>
            <a:r>
              <a:rPr lang="en-US" sz="5600" b="1" dirty="0" err="1">
                <a:solidFill>
                  <a:srgbClr val="1D9EDE"/>
                </a:solidFill>
                <a:latin typeface="Roboto Condensed Bold"/>
                <a:ea typeface="Roboto Condensed Bold"/>
                <a:cs typeface="Roboto Condensed Bold"/>
                <a:sym typeface="Roboto Condensed Bold"/>
              </a:rPr>
              <a:t>та</a:t>
            </a:r>
            <a:r>
              <a:rPr lang="en-US" sz="5600" b="1" dirty="0">
                <a:solidFill>
                  <a:srgbClr val="1D9EDE"/>
                </a:solidFill>
                <a:latin typeface="Roboto Condensed Bold"/>
                <a:ea typeface="Roboto Condensed Bold"/>
                <a:cs typeface="Roboto Condensed Bold"/>
                <a:sym typeface="Roboto Condensed Bold"/>
              </a:rPr>
              <a:t> </a:t>
            </a:r>
            <a:r>
              <a:rPr lang="en-US" sz="5600" b="1" dirty="0" err="1">
                <a:solidFill>
                  <a:srgbClr val="1D9EDE"/>
                </a:solidFill>
                <a:latin typeface="Roboto Condensed Bold"/>
                <a:ea typeface="Roboto Condensed Bold"/>
                <a:cs typeface="Roboto Condensed Bold"/>
                <a:sym typeface="Roboto Condensed Bold"/>
              </a:rPr>
              <a:t>оцінка</a:t>
            </a:r>
            <a:r>
              <a:rPr lang="en-US" sz="5600" b="1" dirty="0">
                <a:solidFill>
                  <a:srgbClr val="1D9EDE"/>
                </a:solidFill>
                <a:latin typeface="Roboto Condensed Bold"/>
                <a:ea typeface="Roboto Condensed Bold"/>
                <a:cs typeface="Roboto Condensed Bold"/>
                <a:sym typeface="Roboto Condensed Bold"/>
              </a:rPr>
              <a:t> </a:t>
            </a:r>
            <a:r>
              <a:rPr lang="uk-UA" sz="5600" b="1" dirty="0">
                <a:solidFill>
                  <a:srgbClr val="1D9EDE"/>
                </a:solidFill>
                <a:latin typeface="Roboto Condensed Bold"/>
                <a:ea typeface="Roboto Condensed Bold"/>
                <a:cs typeface="Roboto Condensed Bold"/>
                <a:sym typeface="Roboto Condensed Bold"/>
              </a:rPr>
              <a:t>ГВІ</a:t>
            </a:r>
            <a:r>
              <a:rPr lang="en-US" sz="5600" b="1" dirty="0">
                <a:solidFill>
                  <a:srgbClr val="1D9EDE"/>
                </a:solidFill>
                <a:latin typeface="Roboto Condensed Bold"/>
                <a:ea typeface="Roboto Condensed Bold"/>
                <a:cs typeface="Roboto Condensed Bold"/>
                <a:sym typeface="Roboto Condensed Bold"/>
              </a:rPr>
              <a:t> </a:t>
            </a:r>
          </a:p>
        </p:txBody>
      </p:sp>
      <p:sp>
        <p:nvSpPr>
          <p:cNvPr id="6" name="TextBox 6"/>
          <p:cNvSpPr txBox="1"/>
          <p:nvPr/>
        </p:nvSpPr>
        <p:spPr>
          <a:xfrm>
            <a:off x="1129819" y="2385552"/>
            <a:ext cx="16028362" cy="6985630"/>
          </a:xfrm>
          <a:prstGeom prst="rect">
            <a:avLst/>
          </a:prstGeom>
        </p:spPr>
        <p:txBody>
          <a:bodyPr lIns="0" tIns="0" rIns="0" bIns="0" rtlCol="0" anchor="t">
            <a:spAutoFit/>
          </a:bodyPr>
          <a:lstStyle/>
          <a:p>
            <a:pPr marL="805428" lvl="1" indent="-402714" algn="just">
              <a:lnSpc>
                <a:spcPts val="4998"/>
              </a:lnSpc>
              <a:buFont typeface="Arial"/>
              <a:buChar char="•"/>
            </a:pPr>
            <a:r>
              <a:rPr lang="en-US" sz="2800" dirty="0" err="1">
                <a:solidFill>
                  <a:srgbClr val="000000"/>
                </a:solidFill>
                <a:latin typeface="Open Sans"/>
                <a:ea typeface="Open Sans"/>
                <a:cs typeface="Open Sans"/>
                <a:sym typeface="Open Sans"/>
              </a:rPr>
              <a:t>Якщо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виявили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ознаки</a:t>
            </a:r>
            <a:r>
              <a:rPr lang="en-US" sz="2800" dirty="0">
                <a:solidFill>
                  <a:srgbClr val="000000"/>
                </a:solidFill>
                <a:latin typeface="Open Sans"/>
                <a:ea typeface="Open Sans"/>
                <a:cs typeface="Open Sans"/>
                <a:sym typeface="Open Sans"/>
              </a:rPr>
              <a:t>/</a:t>
            </a:r>
            <a:r>
              <a:rPr lang="en-US" sz="2800" dirty="0" err="1">
                <a:solidFill>
                  <a:srgbClr val="000000"/>
                </a:solidFill>
                <a:latin typeface="Open Sans"/>
                <a:ea typeface="Open Sans"/>
                <a:cs typeface="Open Sans"/>
                <a:sym typeface="Open Sans"/>
              </a:rPr>
              <a:t>симптоми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схожі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на</a:t>
            </a:r>
            <a:r>
              <a:rPr lang="en-US" sz="2800" dirty="0">
                <a:solidFill>
                  <a:srgbClr val="000000"/>
                </a:solidFill>
                <a:latin typeface="Open Sans"/>
                <a:ea typeface="Open Sans"/>
                <a:cs typeface="Open Sans"/>
                <a:sym typeface="Open Sans"/>
              </a:rPr>
              <a:t> </a:t>
            </a:r>
            <a:r>
              <a:rPr lang="uk-UA" sz="2800" dirty="0">
                <a:solidFill>
                  <a:srgbClr val="000000"/>
                </a:solidFill>
                <a:latin typeface="Open Sans"/>
                <a:ea typeface="Open Sans"/>
                <a:cs typeface="Open Sans"/>
                <a:sym typeface="Open Sans"/>
              </a:rPr>
              <a:t>ГВІ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протягом</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останніх</a:t>
            </a:r>
            <a:r>
              <a:rPr lang="en-US" sz="2800" dirty="0">
                <a:solidFill>
                  <a:srgbClr val="000000"/>
                </a:solidFill>
                <a:latin typeface="Open Sans"/>
                <a:ea typeface="Open Sans"/>
                <a:cs typeface="Open Sans"/>
                <a:sym typeface="Open Sans"/>
              </a:rPr>
              <a:t> 2 </a:t>
            </a:r>
            <a:r>
              <a:rPr lang="en-US" sz="2800" dirty="0" err="1">
                <a:solidFill>
                  <a:srgbClr val="000000"/>
                </a:solidFill>
                <a:latin typeface="Open Sans"/>
                <a:ea typeface="Open Sans"/>
                <a:cs typeface="Open Sans"/>
                <a:sym typeface="Open Sans"/>
              </a:rPr>
              <a:t>тижнів</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можливі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випадки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експозиції</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високого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ризику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протягом</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останнього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місяця</a:t>
            </a:r>
            <a:r>
              <a:rPr lang="en-US" sz="2800" dirty="0">
                <a:solidFill>
                  <a:srgbClr val="000000"/>
                </a:solidFill>
                <a:latin typeface="Open Sans"/>
                <a:ea typeface="Open Sans"/>
                <a:cs typeface="Open Sans"/>
                <a:sym typeface="Open Sans"/>
              </a:rPr>
              <a:t> у </a:t>
            </a:r>
            <a:r>
              <a:rPr lang="en-US" sz="2800" dirty="0" err="1">
                <a:solidFill>
                  <a:srgbClr val="000000"/>
                </a:solidFill>
                <a:latin typeface="Open Sans"/>
                <a:ea typeface="Open Sans"/>
                <a:cs typeface="Open Sans"/>
                <a:sym typeface="Open Sans"/>
              </a:rPr>
              <a:t>пацієнта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який</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повертається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для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прийому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пероральної</a:t>
            </a:r>
            <a:r>
              <a:rPr lang="en-US" sz="2800" dirty="0">
                <a:solidFill>
                  <a:srgbClr val="000000"/>
                </a:solidFill>
                <a:latin typeface="Open Sans"/>
                <a:ea typeface="Open Sans"/>
                <a:cs typeface="Open Sans"/>
                <a:sym typeface="Open Sans"/>
              </a:rPr>
              <a:t> </a:t>
            </a:r>
            <a:r>
              <a:rPr lang="uk-UA" sz="2800" dirty="0">
                <a:solidFill>
                  <a:srgbClr val="000000"/>
                </a:solidFill>
                <a:latin typeface="Open Sans"/>
                <a:ea typeface="Open Sans"/>
                <a:cs typeface="Open Sans"/>
                <a:sym typeface="Open Sans"/>
              </a:rPr>
              <a:t>ДКП</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наступним</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кроком</a:t>
            </a:r>
            <a:r>
              <a:rPr lang="en-US" sz="2800" dirty="0">
                <a:solidFill>
                  <a:srgbClr val="000000"/>
                </a:solidFill>
                <a:latin typeface="Open Sans"/>
                <a:ea typeface="Open Sans"/>
                <a:cs typeface="Open Sans"/>
                <a:sym typeface="Open Sans"/>
              </a:rPr>
              <a:t> є </a:t>
            </a:r>
            <a:r>
              <a:rPr lang="en-US" sz="2800" dirty="0" err="1">
                <a:solidFill>
                  <a:srgbClr val="000000"/>
                </a:solidFill>
                <a:latin typeface="Open Sans"/>
                <a:ea typeface="Open Sans"/>
                <a:cs typeface="Open Sans"/>
                <a:sym typeface="Open Sans"/>
              </a:rPr>
              <a:t>оцінка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пропущених</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доз</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пероральної</a:t>
            </a:r>
            <a:r>
              <a:rPr lang="en-US" sz="2800" dirty="0">
                <a:solidFill>
                  <a:srgbClr val="000000"/>
                </a:solidFill>
                <a:latin typeface="Open Sans"/>
                <a:ea typeface="Open Sans"/>
                <a:cs typeface="Open Sans"/>
                <a:sym typeface="Open Sans"/>
              </a:rPr>
              <a:t> </a:t>
            </a:r>
            <a:r>
              <a:rPr lang="uk-UA" sz="2800" dirty="0">
                <a:solidFill>
                  <a:srgbClr val="000000"/>
                </a:solidFill>
                <a:latin typeface="Open Sans"/>
                <a:ea typeface="Open Sans"/>
                <a:cs typeface="Open Sans"/>
                <a:sym typeface="Open Sans"/>
              </a:rPr>
              <a:t>ДКП</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до</a:t>
            </a:r>
            <a:r>
              <a:rPr lang="en-US" sz="2800" dirty="0">
                <a:solidFill>
                  <a:srgbClr val="000000"/>
                </a:solidFill>
                <a:latin typeface="Open Sans"/>
                <a:ea typeface="Open Sans"/>
                <a:cs typeface="Open Sans"/>
                <a:sym typeface="Open Sans"/>
              </a:rPr>
              <a:t>/</a:t>
            </a:r>
            <a:r>
              <a:rPr lang="en-US" sz="2800" dirty="0" err="1">
                <a:solidFill>
                  <a:srgbClr val="000000"/>
                </a:solidFill>
                <a:latin typeface="Open Sans"/>
                <a:ea typeface="Open Sans"/>
                <a:cs typeface="Open Sans"/>
                <a:sym typeface="Open Sans"/>
              </a:rPr>
              <a:t>під</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час</a:t>
            </a:r>
            <a:r>
              <a:rPr lang="en-US" sz="2800" dirty="0">
                <a:solidFill>
                  <a:srgbClr val="000000"/>
                </a:solidFill>
                <a:latin typeface="Open Sans"/>
                <a:ea typeface="Open Sans"/>
                <a:cs typeface="Open Sans"/>
                <a:sym typeface="Open Sans"/>
              </a:rPr>
              <a:t>/</a:t>
            </a:r>
            <a:r>
              <a:rPr lang="en-US" sz="2800" dirty="0" err="1">
                <a:solidFill>
                  <a:srgbClr val="000000"/>
                </a:solidFill>
                <a:latin typeface="Open Sans"/>
                <a:ea typeface="Open Sans"/>
                <a:cs typeface="Open Sans"/>
                <a:sym typeface="Open Sans"/>
              </a:rPr>
              <a:t>після</a:t>
            </a:r>
            <a:r>
              <a:rPr lang="en-US" sz="2800" dirty="0">
                <a:solidFill>
                  <a:srgbClr val="000000"/>
                </a:solidFill>
                <a:latin typeface="Open Sans"/>
                <a:ea typeface="Open Sans"/>
                <a:cs typeface="Open Sans"/>
                <a:sym typeface="Open Sans"/>
              </a:rPr>
              <a:t> </a:t>
            </a:r>
            <a:r>
              <a:rPr lang="en-US" sz="2800" b="1" i="1" dirty="0" err="1">
                <a:solidFill>
                  <a:srgbClr val="000000"/>
                </a:solidFill>
                <a:latin typeface="Open Sans Bold Italics"/>
                <a:ea typeface="Open Sans Bold Italics"/>
                <a:cs typeface="Open Sans Bold Italics"/>
                <a:sym typeface="Open Sans Bold Italics"/>
              </a:rPr>
              <a:t>всіх</a:t>
            </a:r>
            <a:r>
              <a:rPr lang="en-US" sz="2800" b="1" i="1" dirty="0">
                <a:solidFill>
                  <a:srgbClr val="000000"/>
                </a:solidFill>
                <a:latin typeface="Open Sans Bold Italics"/>
                <a:ea typeface="Open Sans Bold Italics"/>
                <a:cs typeface="Open Sans Bold Italics"/>
                <a:sym typeface="Open Sans Bold Italics"/>
              </a:rPr>
              <a:t> </a:t>
            </a:r>
            <a:r>
              <a:rPr lang="en-US" sz="2800" b="1" i="1" dirty="0" err="1">
                <a:solidFill>
                  <a:srgbClr val="000000"/>
                </a:solidFill>
                <a:latin typeface="Open Sans Bold Italics"/>
                <a:ea typeface="Open Sans Bold Italics"/>
                <a:cs typeface="Open Sans Bold Italics"/>
                <a:sym typeface="Open Sans Bold Italics"/>
              </a:rPr>
              <a:t>таких</a:t>
            </a:r>
            <a:r>
              <a:rPr lang="en-US" sz="2800" b="1" i="1" dirty="0">
                <a:solidFill>
                  <a:srgbClr val="000000"/>
                </a:solidFill>
                <a:latin typeface="Open Sans Bold Italics"/>
                <a:ea typeface="Open Sans Bold Italics"/>
                <a:cs typeface="Open Sans Bold Italics"/>
                <a:sym typeface="Open Sans Bold Italics"/>
              </a:rPr>
              <a:t> </a:t>
            </a:r>
            <a:r>
              <a:rPr lang="en-US" sz="2800" b="1" i="1" dirty="0" err="1">
                <a:solidFill>
                  <a:srgbClr val="000000"/>
                </a:solidFill>
                <a:latin typeface="Open Sans Bold Italics"/>
                <a:ea typeface="Open Sans Bold Italics"/>
                <a:cs typeface="Open Sans Bold Italics"/>
                <a:sym typeface="Open Sans Bold Italics"/>
              </a:rPr>
              <a:t>випадків</a:t>
            </a:r>
            <a:r>
              <a:rPr lang="en-US" sz="2800" b="1" i="1" dirty="0">
                <a:solidFill>
                  <a:srgbClr val="000000"/>
                </a:solidFill>
                <a:latin typeface="Open Sans Bold Italics"/>
                <a:ea typeface="Open Sans Bold Italics"/>
                <a:cs typeface="Open Sans Bold Italics"/>
                <a:sym typeface="Open Sans Bold Italics"/>
              </a:rPr>
              <a:t> </a:t>
            </a:r>
            <a:r>
              <a:rPr lang="en-US" sz="2800" b="1" i="1" dirty="0" err="1">
                <a:solidFill>
                  <a:srgbClr val="000000"/>
                </a:solidFill>
                <a:latin typeface="Open Sans Bold Italics"/>
                <a:ea typeface="Open Sans Bold Italics"/>
                <a:cs typeface="Open Sans Bold Italics"/>
                <a:sym typeface="Open Sans Bold Italics"/>
              </a:rPr>
              <a:t>експозиції</a:t>
            </a:r>
            <a:r>
              <a:rPr lang="en-US" sz="2800" b="1" i="1" dirty="0">
                <a:solidFill>
                  <a:srgbClr val="000000"/>
                </a:solidFill>
                <a:latin typeface="Open Sans Bold Italics"/>
                <a:ea typeface="Open Sans Bold Italics"/>
                <a:cs typeface="Open Sans Bold Italics"/>
                <a:sym typeface="Open Sans Bold Italics"/>
              </a:rPr>
              <a:t> </a:t>
            </a:r>
            <a:r>
              <a:rPr lang="en-US" sz="2800" dirty="0" err="1">
                <a:solidFill>
                  <a:srgbClr val="000000"/>
                </a:solidFill>
                <a:latin typeface="Open Sans"/>
                <a:ea typeface="Open Sans"/>
                <a:cs typeface="Open Sans"/>
                <a:sym typeface="Open Sans"/>
              </a:rPr>
              <a:t>та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визначення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їх</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значущості</a:t>
            </a:r>
            <a:r>
              <a:rPr lang="en-US" sz="2800" dirty="0">
                <a:solidFill>
                  <a:srgbClr val="000000"/>
                </a:solidFill>
                <a:latin typeface="Open Sans"/>
                <a:ea typeface="Open Sans"/>
                <a:cs typeface="Open Sans"/>
                <a:sym typeface="Open Sans"/>
              </a:rPr>
              <a:t>.</a:t>
            </a:r>
          </a:p>
          <a:p>
            <a:pPr marL="805428" lvl="1" indent="-402714" algn="just">
              <a:lnSpc>
                <a:spcPts val="4998"/>
              </a:lnSpc>
              <a:buFont typeface="Arial"/>
              <a:buChar char="•"/>
            </a:pPr>
            <a:r>
              <a:rPr lang="en-US" sz="2800" dirty="0" err="1">
                <a:solidFill>
                  <a:srgbClr val="000000"/>
                </a:solidFill>
                <a:latin typeface="Open Sans"/>
                <a:ea typeface="Open Sans"/>
                <a:cs typeface="Open Sans"/>
                <a:sym typeface="Open Sans"/>
              </a:rPr>
              <a:t>Це</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означає</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що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відхилення</a:t>
            </a:r>
            <a:r>
              <a:rPr lang="en-US" sz="2800" dirty="0">
                <a:solidFill>
                  <a:srgbClr val="000000"/>
                </a:solidFill>
                <a:latin typeface="Open Sans"/>
                <a:ea typeface="Open Sans"/>
                <a:cs typeface="Open Sans"/>
                <a:sym typeface="Open Sans"/>
              </a:rPr>
              <a:t> у </a:t>
            </a:r>
            <a:r>
              <a:rPr lang="en-US" sz="2800" dirty="0" err="1">
                <a:solidFill>
                  <a:srgbClr val="000000"/>
                </a:solidFill>
                <a:latin typeface="Open Sans"/>
                <a:ea typeface="Open Sans"/>
                <a:cs typeface="Open Sans"/>
                <a:sym typeface="Open Sans"/>
              </a:rPr>
              <a:t>застосуванні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препарату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необхідно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оцінювати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період</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який</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може</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охоплювати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весь</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попередній</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місяць</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або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довше</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відміну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від</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оцінки</a:t>
            </a:r>
            <a:r>
              <a:rPr lang="en-US" sz="2800" dirty="0">
                <a:solidFill>
                  <a:srgbClr val="000000"/>
                </a:solidFill>
                <a:latin typeface="Open Sans"/>
                <a:ea typeface="Open Sans"/>
                <a:cs typeface="Open Sans"/>
                <a:sym typeface="Open Sans"/>
              </a:rPr>
              <a:t> </a:t>
            </a:r>
            <a:r>
              <a:rPr lang="uk-UA" sz="2800" dirty="0">
                <a:solidFill>
                  <a:srgbClr val="000000"/>
                </a:solidFill>
                <a:latin typeface="Open Sans"/>
                <a:ea typeface="Open Sans"/>
                <a:cs typeface="Open Sans"/>
                <a:sym typeface="Open Sans"/>
              </a:rPr>
              <a:t>ПКП</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де</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враховується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лише</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контакт</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протягом</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попередніх</a:t>
            </a:r>
            <a:r>
              <a:rPr lang="en-US" sz="2800" dirty="0">
                <a:solidFill>
                  <a:srgbClr val="000000"/>
                </a:solidFill>
                <a:latin typeface="Open Sans"/>
                <a:ea typeface="Open Sans"/>
                <a:cs typeface="Open Sans"/>
                <a:sym typeface="Open Sans"/>
              </a:rPr>
              <a:t> 72 </a:t>
            </a:r>
            <a:r>
              <a:rPr lang="en-US" sz="2800" dirty="0" err="1">
                <a:solidFill>
                  <a:srgbClr val="000000"/>
                </a:solidFill>
                <a:latin typeface="Open Sans"/>
                <a:ea typeface="Open Sans"/>
                <a:cs typeface="Open Sans"/>
                <a:sym typeface="Open Sans"/>
              </a:rPr>
              <a:t>годин</a:t>
            </a:r>
            <a:r>
              <a:rPr lang="en-US" sz="2800" dirty="0">
                <a:solidFill>
                  <a:srgbClr val="000000"/>
                </a:solidFill>
                <a:latin typeface="Open Sans"/>
                <a:ea typeface="Open Sans"/>
                <a:cs typeface="Open Sans"/>
                <a:sym typeface="Open Sans"/>
              </a:rPr>
              <a:t>). </a:t>
            </a:r>
          </a:p>
          <a:p>
            <a:pPr marL="805428" lvl="1" indent="-402714" algn="just">
              <a:lnSpc>
                <a:spcPts val="4998"/>
              </a:lnSpc>
              <a:buFont typeface="Arial"/>
              <a:buChar char="•"/>
            </a:pPr>
            <a:r>
              <a:rPr lang="en-US" sz="2800" dirty="0" err="1">
                <a:solidFill>
                  <a:srgbClr val="000000"/>
                </a:solidFill>
                <a:latin typeface="Open Sans"/>
                <a:ea typeface="Open Sans"/>
                <a:cs typeface="Open Sans"/>
                <a:sym typeface="Open Sans"/>
              </a:rPr>
              <a:t>Пам'ятайте</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що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кількість</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днів</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протягом</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яких</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пероральна</a:t>
            </a:r>
            <a:r>
              <a:rPr lang="en-US" sz="2800" dirty="0">
                <a:solidFill>
                  <a:srgbClr val="000000"/>
                </a:solidFill>
                <a:latin typeface="Open Sans"/>
                <a:ea typeface="Open Sans"/>
                <a:cs typeface="Open Sans"/>
                <a:sym typeface="Open Sans"/>
              </a:rPr>
              <a:t> </a:t>
            </a:r>
            <a:r>
              <a:rPr lang="uk-UA" sz="2800" dirty="0">
                <a:solidFill>
                  <a:srgbClr val="000000"/>
                </a:solidFill>
                <a:latin typeface="Open Sans"/>
                <a:ea typeface="Open Sans"/>
                <a:cs typeface="Open Sans"/>
                <a:sym typeface="Open Sans"/>
              </a:rPr>
              <a:t>ДКП</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основі</a:t>
            </a:r>
            <a:r>
              <a:rPr lang="en-US" sz="2800" dirty="0">
                <a:solidFill>
                  <a:srgbClr val="000000"/>
                </a:solidFill>
                <a:latin typeface="Open Sans"/>
                <a:ea typeface="Open Sans"/>
                <a:cs typeface="Open Sans"/>
                <a:sym typeface="Open Sans"/>
              </a:rPr>
              <a:t> TDF </a:t>
            </a:r>
            <a:r>
              <a:rPr lang="en-US" sz="2800" dirty="0" err="1">
                <a:solidFill>
                  <a:srgbClr val="000000"/>
                </a:solidFill>
                <a:latin typeface="Open Sans"/>
                <a:ea typeface="Open Sans"/>
                <a:cs typeface="Open Sans"/>
                <a:sym typeface="Open Sans"/>
              </a:rPr>
              <a:t>повинна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бути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використана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до</a:t>
            </a:r>
            <a:r>
              <a:rPr lang="en-US" sz="2800" dirty="0">
                <a:solidFill>
                  <a:srgbClr val="000000"/>
                </a:solidFill>
                <a:latin typeface="Open Sans"/>
                <a:ea typeface="Open Sans"/>
                <a:cs typeface="Open Sans"/>
                <a:sym typeface="Open Sans"/>
              </a:rPr>
              <a:t>/</a:t>
            </a:r>
            <a:r>
              <a:rPr lang="en-US" sz="2800" dirty="0" err="1">
                <a:solidFill>
                  <a:srgbClr val="000000"/>
                </a:solidFill>
                <a:latin typeface="Open Sans"/>
                <a:ea typeface="Open Sans"/>
                <a:cs typeface="Open Sans"/>
                <a:sym typeface="Open Sans"/>
              </a:rPr>
              <a:t>під</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час</a:t>
            </a:r>
            <a:r>
              <a:rPr lang="en-US" sz="2800" dirty="0">
                <a:solidFill>
                  <a:srgbClr val="000000"/>
                </a:solidFill>
                <a:latin typeface="Open Sans"/>
                <a:ea typeface="Open Sans"/>
                <a:cs typeface="Open Sans"/>
                <a:sym typeface="Open Sans"/>
              </a:rPr>
              <a:t>/</a:t>
            </a:r>
            <a:r>
              <a:rPr lang="en-US" sz="2800" dirty="0" err="1">
                <a:solidFill>
                  <a:srgbClr val="000000"/>
                </a:solidFill>
                <a:latin typeface="Open Sans"/>
                <a:ea typeface="Open Sans"/>
                <a:cs typeface="Open Sans"/>
                <a:sym typeface="Open Sans"/>
              </a:rPr>
              <a:t>після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кожного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контакту</a:t>
            </a:r>
            <a:r>
              <a:rPr lang="en-US" sz="2800" dirty="0">
                <a:solidFill>
                  <a:srgbClr val="000000"/>
                </a:solidFill>
                <a:latin typeface="Open Sans"/>
                <a:ea typeface="Open Sans"/>
                <a:cs typeface="Open Sans"/>
                <a:sym typeface="Open Sans"/>
              </a:rPr>
              <a:t> з ВІЛ </a:t>
            </a:r>
            <a:r>
              <a:rPr lang="en-US" sz="2800" dirty="0" err="1">
                <a:solidFill>
                  <a:srgbClr val="000000"/>
                </a:solidFill>
                <a:latin typeface="Open Sans"/>
                <a:ea typeface="Open Sans"/>
                <a:cs typeface="Open Sans"/>
                <a:sym typeface="Open Sans"/>
              </a:rPr>
              <a:t>для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забезпечення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захисту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залежить</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від</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статі</a:t>
            </a:r>
            <a:r>
              <a:rPr lang="en-US" sz="2800" dirty="0">
                <a:solidFill>
                  <a:srgbClr val="000000"/>
                </a:solidFill>
                <a:latin typeface="Open Sans"/>
                <a:ea typeface="Open Sans"/>
                <a:cs typeface="Open Sans"/>
                <a:sym typeface="Open Sans"/>
              </a:rPr>
              <a:t>/</a:t>
            </a:r>
            <a:r>
              <a:rPr lang="en-US" sz="2800" dirty="0" err="1">
                <a:solidFill>
                  <a:srgbClr val="000000"/>
                </a:solidFill>
                <a:latin typeface="Open Sans"/>
                <a:ea typeface="Open Sans"/>
                <a:cs typeface="Open Sans"/>
                <a:sym typeface="Open Sans"/>
              </a:rPr>
              <a:t>гендеру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клієнта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шляхів</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контакту</a:t>
            </a:r>
            <a:r>
              <a:rPr lang="en-US" sz="2800" dirty="0">
                <a:solidFill>
                  <a:srgbClr val="000000"/>
                </a:solidFill>
                <a:latin typeface="Open Sans"/>
                <a:ea typeface="Open Sans"/>
                <a:cs typeface="Open Sans"/>
                <a:sym typeface="Open Sans"/>
              </a:rPr>
              <a:t>.</a:t>
            </a: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2187255" cy="2157558"/>
            <a:chOff x="0" y="0"/>
            <a:chExt cx="2916340" cy="2876744"/>
          </a:xfrm>
        </p:grpSpPr>
        <p:sp>
          <p:nvSpPr>
            <p:cNvPr id="3" name="Freeform 3"/>
            <p:cNvSpPr/>
            <p:nvPr/>
          </p:nvSpPr>
          <p:spPr>
            <a:xfrm rot="1758426">
              <a:off x="368559" y="400518"/>
              <a:ext cx="2179222" cy="2075708"/>
            </a:xfrm>
            <a:custGeom>
              <a:avLst/>
              <a:gdLst/>
              <a:ahLst/>
              <a:cxnLst/>
              <a:rect l="l" t="t" r="r" b="b"/>
              <a:pathLst>
                <a:path w="2179222" h="2075708">
                  <a:moveTo>
                    <a:pt x="0" y="0"/>
                  </a:moveTo>
                  <a:lnTo>
                    <a:pt x="2179222" y="0"/>
                  </a:lnTo>
                  <a:lnTo>
                    <a:pt x="2179222" y="2075708"/>
                  </a:lnTo>
                  <a:lnTo>
                    <a:pt x="0" y="207570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074623" y="748991"/>
              <a:ext cx="767093" cy="1378762"/>
            </a:xfrm>
            <a:custGeom>
              <a:avLst/>
              <a:gdLst/>
              <a:ahLst/>
              <a:cxnLst/>
              <a:rect l="l" t="t" r="r" b="b"/>
              <a:pathLst>
                <a:path w="767093" h="1378762">
                  <a:moveTo>
                    <a:pt x="0" y="0"/>
                  </a:moveTo>
                  <a:lnTo>
                    <a:pt x="767093" y="0"/>
                  </a:lnTo>
                  <a:lnTo>
                    <a:pt x="767093" y="1378762"/>
                  </a:lnTo>
                  <a:lnTo>
                    <a:pt x="0" y="137876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
        <p:nvSpPr>
          <p:cNvPr id="5" name="TextBox 5"/>
          <p:cNvSpPr txBox="1"/>
          <p:nvPr/>
        </p:nvSpPr>
        <p:spPr>
          <a:xfrm>
            <a:off x="2468558" y="788711"/>
            <a:ext cx="16447559" cy="679673"/>
          </a:xfrm>
          <a:prstGeom prst="rect">
            <a:avLst/>
          </a:prstGeom>
        </p:spPr>
        <p:txBody>
          <a:bodyPr lIns="0" tIns="0" rIns="0" bIns="0" rtlCol="0" anchor="t">
            <a:spAutoFit/>
          </a:bodyPr>
          <a:lstStyle/>
          <a:p>
            <a:pPr algn="l">
              <a:lnSpc>
                <a:spcPts val="5152"/>
              </a:lnSpc>
            </a:pPr>
            <a:r>
              <a:rPr lang="en-US" sz="5600" b="1" dirty="0" err="1">
                <a:solidFill>
                  <a:srgbClr val="1D9EDE"/>
                </a:solidFill>
                <a:latin typeface="Roboto Condensed Bold"/>
                <a:ea typeface="Roboto Condensed Bold"/>
                <a:cs typeface="Roboto Condensed Bold"/>
                <a:sym typeface="Roboto Condensed Bold"/>
              </a:rPr>
              <a:t>Пероральна</a:t>
            </a:r>
            <a:r>
              <a:rPr lang="en-US" sz="5600" b="1" dirty="0">
                <a:solidFill>
                  <a:srgbClr val="1D9EDE"/>
                </a:solidFill>
                <a:latin typeface="Roboto Condensed Bold"/>
                <a:ea typeface="Roboto Condensed Bold"/>
                <a:cs typeface="Roboto Condensed Bold"/>
                <a:sym typeface="Roboto Condensed Bold"/>
              </a:rPr>
              <a:t> </a:t>
            </a:r>
            <a:r>
              <a:rPr lang="uk-UA" sz="5600" b="1" dirty="0">
                <a:solidFill>
                  <a:srgbClr val="1D9EDE"/>
                </a:solidFill>
                <a:latin typeface="Roboto Condensed Bold"/>
                <a:ea typeface="Roboto Condensed Bold"/>
                <a:cs typeface="Roboto Condensed Bold"/>
                <a:sym typeface="Roboto Condensed Bold"/>
              </a:rPr>
              <a:t>ДКП</a:t>
            </a:r>
            <a:r>
              <a:rPr lang="en-US" sz="5600" b="1" dirty="0">
                <a:solidFill>
                  <a:srgbClr val="1D9EDE"/>
                </a:solidFill>
                <a:latin typeface="Roboto Condensed Bold"/>
                <a:ea typeface="Roboto Condensed Bold"/>
                <a:cs typeface="Roboto Condensed Bold"/>
                <a:sym typeface="Roboto Condensed Bold"/>
              </a:rPr>
              <a:t>: </a:t>
            </a:r>
            <a:r>
              <a:rPr lang="en-US" sz="5600" b="1" dirty="0" err="1">
                <a:solidFill>
                  <a:srgbClr val="1D9EDE"/>
                </a:solidFill>
                <a:latin typeface="Roboto Condensed Bold"/>
                <a:ea typeface="Roboto Condensed Bold"/>
                <a:cs typeface="Roboto Condensed Bold"/>
                <a:sym typeface="Roboto Condensed Bold"/>
              </a:rPr>
              <a:t>пропущені</a:t>
            </a:r>
            <a:r>
              <a:rPr lang="en-US" sz="5600" b="1" dirty="0">
                <a:solidFill>
                  <a:srgbClr val="1D9EDE"/>
                </a:solidFill>
                <a:latin typeface="Roboto Condensed Bold"/>
                <a:ea typeface="Roboto Condensed Bold"/>
                <a:cs typeface="Roboto Condensed Bold"/>
                <a:sym typeface="Roboto Condensed Bold"/>
              </a:rPr>
              <a:t> </a:t>
            </a:r>
            <a:r>
              <a:rPr lang="en-US" sz="5600" b="1" dirty="0" err="1">
                <a:solidFill>
                  <a:srgbClr val="1D9EDE"/>
                </a:solidFill>
                <a:latin typeface="Roboto Condensed Bold"/>
                <a:ea typeface="Roboto Condensed Bold"/>
                <a:cs typeface="Roboto Condensed Bold"/>
                <a:sym typeface="Roboto Condensed Bold"/>
              </a:rPr>
              <a:t>дози</a:t>
            </a:r>
            <a:r>
              <a:rPr lang="en-US" sz="5600" b="1" dirty="0">
                <a:solidFill>
                  <a:srgbClr val="1D9EDE"/>
                </a:solidFill>
                <a:latin typeface="Roboto Condensed Bold"/>
                <a:ea typeface="Roboto Condensed Bold"/>
                <a:cs typeface="Roboto Condensed Bold"/>
                <a:sym typeface="Roboto Condensed Bold"/>
              </a:rPr>
              <a:t> </a:t>
            </a:r>
            <a:r>
              <a:rPr lang="en-US" sz="5600" b="1" dirty="0" err="1">
                <a:solidFill>
                  <a:srgbClr val="1D9EDE"/>
                </a:solidFill>
                <a:latin typeface="Roboto Condensed Bold"/>
                <a:ea typeface="Roboto Condensed Bold"/>
                <a:cs typeface="Roboto Condensed Bold"/>
                <a:sym typeface="Roboto Condensed Bold"/>
              </a:rPr>
              <a:t>та</a:t>
            </a:r>
            <a:r>
              <a:rPr lang="en-US" sz="5600" b="1" dirty="0">
                <a:solidFill>
                  <a:srgbClr val="1D9EDE"/>
                </a:solidFill>
                <a:latin typeface="Roboto Condensed Bold"/>
                <a:ea typeface="Roboto Condensed Bold"/>
                <a:cs typeface="Roboto Condensed Bold"/>
                <a:sym typeface="Roboto Condensed Bold"/>
              </a:rPr>
              <a:t> </a:t>
            </a:r>
            <a:r>
              <a:rPr lang="en-US" sz="5600" b="1" dirty="0" err="1">
                <a:solidFill>
                  <a:srgbClr val="1D9EDE"/>
                </a:solidFill>
                <a:latin typeface="Roboto Condensed Bold"/>
                <a:ea typeface="Roboto Condensed Bold"/>
                <a:cs typeface="Roboto Condensed Bold"/>
                <a:sym typeface="Roboto Condensed Bold"/>
              </a:rPr>
              <a:t>оцінка</a:t>
            </a:r>
            <a:r>
              <a:rPr lang="en-US" sz="5600" b="1" dirty="0">
                <a:solidFill>
                  <a:srgbClr val="1D9EDE"/>
                </a:solidFill>
                <a:latin typeface="Roboto Condensed Bold"/>
                <a:ea typeface="Roboto Condensed Bold"/>
                <a:cs typeface="Roboto Condensed Bold"/>
                <a:sym typeface="Roboto Condensed Bold"/>
              </a:rPr>
              <a:t> </a:t>
            </a:r>
            <a:r>
              <a:rPr lang="uk-UA" sz="5600" b="1" dirty="0">
                <a:solidFill>
                  <a:srgbClr val="1D9EDE"/>
                </a:solidFill>
                <a:latin typeface="Roboto Condensed Bold"/>
                <a:ea typeface="Roboto Condensed Bold"/>
                <a:cs typeface="Roboto Condensed Bold"/>
                <a:sym typeface="Roboto Condensed Bold"/>
              </a:rPr>
              <a:t>ГВІ</a:t>
            </a:r>
            <a:r>
              <a:rPr lang="en-US" sz="5600" b="1" dirty="0">
                <a:solidFill>
                  <a:srgbClr val="1D9EDE"/>
                </a:solidFill>
                <a:latin typeface="Roboto Condensed Bold"/>
                <a:ea typeface="Roboto Condensed Bold"/>
                <a:cs typeface="Roboto Condensed Bold"/>
                <a:sym typeface="Roboto Condensed Bold"/>
              </a:rPr>
              <a:t> </a:t>
            </a:r>
          </a:p>
        </p:txBody>
      </p:sp>
      <p:sp>
        <p:nvSpPr>
          <p:cNvPr id="6" name="TextBox 6"/>
          <p:cNvSpPr txBox="1"/>
          <p:nvPr/>
        </p:nvSpPr>
        <p:spPr>
          <a:xfrm>
            <a:off x="1028700" y="2109933"/>
            <a:ext cx="16165673" cy="7941020"/>
          </a:xfrm>
          <a:prstGeom prst="rect">
            <a:avLst/>
          </a:prstGeom>
        </p:spPr>
        <p:txBody>
          <a:bodyPr lIns="0" tIns="0" rIns="0" bIns="0" rtlCol="0" anchor="t">
            <a:spAutoFit/>
          </a:bodyPr>
          <a:lstStyle/>
          <a:p>
            <a:pPr marL="779315" lvl="1" indent="-389658" algn="just">
              <a:lnSpc>
                <a:spcPts val="4836"/>
              </a:lnSpc>
              <a:buFont typeface="Arial"/>
              <a:buChar char="•"/>
            </a:pPr>
            <a:r>
              <a:rPr lang="en-US" sz="2800" dirty="0" err="1">
                <a:solidFill>
                  <a:srgbClr val="000000"/>
                </a:solidFill>
                <a:latin typeface="Open Sans"/>
                <a:ea typeface="Open Sans"/>
                <a:cs typeface="Open Sans"/>
                <a:sym typeface="Open Sans"/>
              </a:rPr>
              <a:t>Не</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існує</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абсолютного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правила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щодо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кількості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схеми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пропущених</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доз</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які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становлять</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значне</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відхилення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від</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режиму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застосування</a:t>
            </a:r>
            <a:r>
              <a:rPr lang="en-US" sz="2800" dirty="0">
                <a:solidFill>
                  <a:srgbClr val="000000"/>
                </a:solidFill>
                <a:latin typeface="Open Sans"/>
                <a:ea typeface="Open Sans"/>
                <a:cs typeface="Open Sans"/>
                <a:sym typeface="Open Sans"/>
              </a:rPr>
              <a:t>.</a:t>
            </a:r>
          </a:p>
          <a:p>
            <a:pPr marL="779315" lvl="1" indent="-389658" algn="just">
              <a:lnSpc>
                <a:spcPts val="4836"/>
              </a:lnSpc>
              <a:buFont typeface="Arial"/>
              <a:buChar char="•"/>
            </a:pPr>
            <a:r>
              <a:rPr lang="en-US" sz="2800" dirty="0" err="1">
                <a:solidFill>
                  <a:srgbClr val="000000"/>
                </a:solidFill>
                <a:latin typeface="Open Sans"/>
                <a:ea typeface="Open Sans"/>
                <a:cs typeface="Open Sans"/>
                <a:sym typeface="Open Sans"/>
              </a:rPr>
              <a:t>Найкраще</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якщо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протягом</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попереднього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місяця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не</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було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пропущено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жодної</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дози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пероральної</a:t>
            </a:r>
            <a:r>
              <a:rPr lang="en-US" sz="2800" dirty="0">
                <a:solidFill>
                  <a:srgbClr val="000000"/>
                </a:solidFill>
                <a:latin typeface="Open Sans"/>
                <a:ea typeface="Open Sans"/>
                <a:cs typeface="Open Sans"/>
                <a:sym typeface="Open Sans"/>
              </a:rPr>
              <a:t> </a:t>
            </a:r>
            <a:r>
              <a:rPr lang="uk-UA" sz="2800" dirty="0">
                <a:solidFill>
                  <a:srgbClr val="000000"/>
                </a:solidFill>
                <a:latin typeface="Open Sans"/>
                <a:ea typeface="Open Sans"/>
                <a:cs typeface="Open Sans"/>
                <a:sym typeface="Open Sans"/>
              </a:rPr>
              <a:t>ДКП</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основі</a:t>
            </a:r>
            <a:r>
              <a:rPr lang="en-US" sz="2800" dirty="0">
                <a:solidFill>
                  <a:srgbClr val="000000"/>
                </a:solidFill>
                <a:latin typeface="Open Sans"/>
                <a:ea typeface="Open Sans"/>
                <a:cs typeface="Open Sans"/>
                <a:sym typeface="Open Sans"/>
              </a:rPr>
              <a:t> TDF у </a:t>
            </a:r>
            <a:r>
              <a:rPr lang="en-US" sz="2800" dirty="0" err="1">
                <a:solidFill>
                  <a:srgbClr val="000000"/>
                </a:solidFill>
                <a:latin typeface="Open Sans"/>
                <a:ea typeface="Open Sans"/>
                <a:cs typeface="Open Sans"/>
                <a:sym typeface="Open Sans"/>
              </a:rPr>
              <a:t>відповідний</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період</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до</a:t>
            </a:r>
            <a:r>
              <a:rPr lang="en-US" sz="2800" dirty="0">
                <a:solidFill>
                  <a:srgbClr val="000000"/>
                </a:solidFill>
                <a:latin typeface="Open Sans"/>
                <a:ea typeface="Open Sans"/>
                <a:cs typeface="Open Sans"/>
                <a:sym typeface="Open Sans"/>
              </a:rPr>
              <a:t>/</a:t>
            </a:r>
            <a:r>
              <a:rPr lang="en-US" sz="2800" dirty="0" err="1">
                <a:solidFill>
                  <a:srgbClr val="000000"/>
                </a:solidFill>
                <a:latin typeface="Open Sans"/>
                <a:ea typeface="Open Sans"/>
                <a:cs typeface="Open Sans"/>
                <a:sym typeface="Open Sans"/>
              </a:rPr>
              <a:t>під</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час</a:t>
            </a:r>
            <a:r>
              <a:rPr lang="en-US" sz="2800" dirty="0">
                <a:solidFill>
                  <a:srgbClr val="000000"/>
                </a:solidFill>
                <a:latin typeface="Open Sans"/>
                <a:ea typeface="Open Sans"/>
                <a:cs typeface="Open Sans"/>
                <a:sym typeface="Open Sans"/>
              </a:rPr>
              <a:t>/</a:t>
            </a:r>
            <a:r>
              <a:rPr lang="en-US" sz="2800" dirty="0" err="1">
                <a:solidFill>
                  <a:srgbClr val="000000"/>
                </a:solidFill>
                <a:latin typeface="Open Sans"/>
                <a:ea typeface="Open Sans"/>
                <a:cs typeface="Open Sans"/>
                <a:sym typeface="Open Sans"/>
              </a:rPr>
              <a:t>після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кожного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можливого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контакту</a:t>
            </a:r>
            <a:r>
              <a:rPr lang="en-US" sz="2800" dirty="0">
                <a:solidFill>
                  <a:srgbClr val="000000"/>
                </a:solidFill>
                <a:latin typeface="Open Sans"/>
                <a:ea typeface="Open Sans"/>
                <a:cs typeface="Open Sans"/>
                <a:sym typeface="Open Sans"/>
              </a:rPr>
              <a:t>. </a:t>
            </a:r>
          </a:p>
          <a:p>
            <a:pPr marL="1558630" lvl="2" indent="-519543" algn="just">
              <a:lnSpc>
                <a:spcPts val="4836"/>
              </a:lnSpc>
              <a:buFont typeface="Arial"/>
              <a:buChar char="⚬"/>
            </a:pPr>
            <a:r>
              <a:rPr lang="en-US" sz="2800" dirty="0" err="1">
                <a:solidFill>
                  <a:srgbClr val="000000"/>
                </a:solidFill>
                <a:latin typeface="Open Sans"/>
                <a:ea typeface="Open Sans"/>
                <a:cs typeface="Open Sans"/>
                <a:sym typeface="Open Sans"/>
              </a:rPr>
              <a:t>Для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клієнтів</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які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використовують</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пероральну</a:t>
            </a:r>
            <a:r>
              <a:rPr lang="en-US" sz="2800" dirty="0">
                <a:solidFill>
                  <a:srgbClr val="000000"/>
                </a:solidFill>
                <a:latin typeface="Open Sans"/>
                <a:ea typeface="Open Sans"/>
                <a:cs typeface="Open Sans"/>
                <a:sym typeface="Open Sans"/>
              </a:rPr>
              <a:t> </a:t>
            </a:r>
            <a:r>
              <a:rPr lang="uk-UA" sz="2800" dirty="0">
                <a:solidFill>
                  <a:srgbClr val="000000"/>
                </a:solidFill>
                <a:latin typeface="Open Sans"/>
                <a:ea typeface="Open Sans"/>
                <a:cs typeface="Open Sans"/>
                <a:sym typeface="Open Sans"/>
              </a:rPr>
              <a:t>ДКП</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схемою</a:t>
            </a:r>
            <a:r>
              <a:rPr lang="en-US" sz="2800" dirty="0">
                <a:solidFill>
                  <a:srgbClr val="000000"/>
                </a:solidFill>
                <a:latin typeface="Open Sans"/>
                <a:ea typeface="Open Sans"/>
                <a:cs typeface="Open Sans"/>
                <a:sym typeface="Open Sans"/>
              </a:rPr>
              <a:t> «2+1+1» </a:t>
            </a:r>
            <a:r>
              <a:rPr lang="en-US" sz="2800" dirty="0" err="1">
                <a:solidFill>
                  <a:srgbClr val="000000"/>
                </a:solidFill>
                <a:latin typeface="Open Sans"/>
                <a:ea typeface="Open Sans"/>
                <a:cs typeface="Open Sans"/>
                <a:sym typeface="Open Sans"/>
              </a:rPr>
              <a:t>або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залежно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від</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події</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пропуск</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навіть</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однієї</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дози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для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будь-якої</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конкретної</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події</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експозиції</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може</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бути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значним</a:t>
            </a:r>
            <a:r>
              <a:rPr lang="en-US" sz="2800" dirty="0">
                <a:solidFill>
                  <a:srgbClr val="000000"/>
                </a:solidFill>
                <a:latin typeface="Open Sans"/>
                <a:ea typeface="Open Sans"/>
                <a:cs typeface="Open Sans"/>
                <a:sym typeface="Open Sans"/>
              </a:rPr>
              <a:t>. </a:t>
            </a:r>
          </a:p>
          <a:p>
            <a:pPr marL="1558630" lvl="2" indent="-519543" algn="just">
              <a:lnSpc>
                <a:spcPts val="4836"/>
              </a:lnSpc>
              <a:buFont typeface="Arial"/>
              <a:buChar char="⚬"/>
            </a:pPr>
            <a:r>
              <a:rPr lang="en-US" sz="2800" dirty="0" err="1">
                <a:solidFill>
                  <a:srgbClr val="000000"/>
                </a:solidFill>
                <a:latin typeface="Open Sans"/>
                <a:ea typeface="Open Sans"/>
                <a:cs typeface="Open Sans"/>
                <a:sym typeface="Open Sans"/>
              </a:rPr>
              <a:t>Для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всіх</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інших</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клієнтів</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пропуск</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однієї</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дози</a:t>
            </a:r>
            <a:r>
              <a:rPr lang="en-US" sz="2800" dirty="0">
                <a:solidFill>
                  <a:srgbClr val="000000"/>
                </a:solidFill>
                <a:latin typeface="Open Sans"/>
                <a:ea typeface="Open Sans"/>
                <a:cs typeface="Open Sans"/>
                <a:sym typeface="Open Sans"/>
              </a:rPr>
              <a:t> у </a:t>
            </a:r>
            <a:r>
              <a:rPr lang="en-US" sz="2800" dirty="0" err="1">
                <a:solidFill>
                  <a:srgbClr val="000000"/>
                </a:solidFill>
                <a:latin typeface="Open Sans"/>
                <a:ea typeface="Open Sans"/>
                <a:cs typeface="Open Sans"/>
                <a:sym typeface="Open Sans"/>
              </a:rPr>
              <a:t>відповідний</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період</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може</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не</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бути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значним</a:t>
            </a:r>
            <a:r>
              <a:rPr lang="en-US" sz="2800" dirty="0">
                <a:solidFill>
                  <a:srgbClr val="000000"/>
                </a:solidFill>
                <a:latin typeface="Open Sans"/>
                <a:ea typeface="Open Sans"/>
                <a:cs typeface="Open Sans"/>
                <a:sym typeface="Open Sans"/>
              </a:rPr>
              <a:t>. </a:t>
            </a:r>
          </a:p>
          <a:p>
            <a:pPr marL="1558630" lvl="2" indent="-519543" algn="just">
              <a:lnSpc>
                <a:spcPts val="4836"/>
              </a:lnSpc>
              <a:buFont typeface="Arial"/>
              <a:buChar char="⚬"/>
            </a:pPr>
            <a:r>
              <a:rPr lang="en-US" sz="2800" dirty="0" err="1">
                <a:solidFill>
                  <a:srgbClr val="000000"/>
                </a:solidFill>
                <a:latin typeface="Open Sans"/>
                <a:ea typeface="Open Sans"/>
                <a:cs typeface="Open Sans"/>
                <a:sym typeface="Open Sans"/>
              </a:rPr>
              <a:t>Однак</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пропуск</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декількох</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доз</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може</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становити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значне</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відхилення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від</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режиму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застосування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для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будь-кого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особливо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якщо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дози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були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пропущені</a:t>
            </a:r>
            <a:r>
              <a:rPr lang="en-US" sz="2800" dirty="0">
                <a:solidFill>
                  <a:srgbClr val="000000"/>
                </a:solidFill>
                <a:latin typeface="Open Sans"/>
                <a:ea typeface="Open Sans"/>
                <a:cs typeface="Open Sans"/>
                <a:sym typeface="Open Sans"/>
              </a:rPr>
              <a:t> в </a:t>
            </a:r>
            <a:r>
              <a:rPr lang="en-US" sz="2800" dirty="0" err="1">
                <a:solidFill>
                  <a:srgbClr val="000000"/>
                </a:solidFill>
                <a:latin typeface="Open Sans"/>
                <a:ea typeface="Open Sans"/>
                <a:cs typeface="Open Sans"/>
                <a:sym typeface="Open Sans"/>
              </a:rPr>
              <a:t>послідовні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дні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що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збігаються</a:t>
            </a:r>
            <a:r>
              <a:rPr lang="en-US" sz="2800" dirty="0">
                <a:solidFill>
                  <a:srgbClr val="000000"/>
                </a:solidFill>
                <a:latin typeface="Open Sans"/>
                <a:ea typeface="Open Sans"/>
                <a:cs typeface="Open Sans"/>
                <a:sym typeface="Open Sans"/>
              </a:rPr>
              <a:t> з </a:t>
            </a:r>
            <a:r>
              <a:rPr lang="en-US" sz="2800" dirty="0" err="1">
                <a:solidFill>
                  <a:srgbClr val="000000"/>
                </a:solidFill>
                <a:latin typeface="Open Sans"/>
                <a:ea typeface="Open Sans"/>
                <a:cs typeface="Open Sans"/>
                <a:sym typeface="Open Sans"/>
              </a:rPr>
              <a:t>можливим</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контактом</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протягом</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попереднього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місяця</a:t>
            </a:r>
            <a:r>
              <a:rPr lang="en-US" sz="2800" dirty="0">
                <a:solidFill>
                  <a:srgbClr val="000000"/>
                </a:solidFill>
                <a:latin typeface="Open Sans"/>
                <a:ea typeface="Open Sans"/>
                <a:cs typeface="Open Sans"/>
                <a:sym typeface="Open Sans"/>
              </a:rPr>
              <a:t>.</a:t>
            </a: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2187255" cy="2157558"/>
            <a:chOff x="0" y="0"/>
            <a:chExt cx="2916340" cy="2876744"/>
          </a:xfrm>
        </p:grpSpPr>
        <p:sp>
          <p:nvSpPr>
            <p:cNvPr id="3" name="Freeform 3"/>
            <p:cNvSpPr/>
            <p:nvPr/>
          </p:nvSpPr>
          <p:spPr>
            <a:xfrm rot="1758426">
              <a:off x="368559" y="400518"/>
              <a:ext cx="2179222" cy="2075708"/>
            </a:xfrm>
            <a:custGeom>
              <a:avLst/>
              <a:gdLst/>
              <a:ahLst/>
              <a:cxnLst/>
              <a:rect l="l" t="t" r="r" b="b"/>
              <a:pathLst>
                <a:path w="2179222" h="2075708">
                  <a:moveTo>
                    <a:pt x="0" y="0"/>
                  </a:moveTo>
                  <a:lnTo>
                    <a:pt x="2179222" y="0"/>
                  </a:lnTo>
                  <a:lnTo>
                    <a:pt x="2179222" y="2075708"/>
                  </a:lnTo>
                  <a:lnTo>
                    <a:pt x="0" y="207570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074623" y="748991"/>
              <a:ext cx="767093" cy="1378762"/>
            </a:xfrm>
            <a:custGeom>
              <a:avLst/>
              <a:gdLst/>
              <a:ahLst/>
              <a:cxnLst/>
              <a:rect l="l" t="t" r="r" b="b"/>
              <a:pathLst>
                <a:path w="767093" h="1378762">
                  <a:moveTo>
                    <a:pt x="0" y="0"/>
                  </a:moveTo>
                  <a:lnTo>
                    <a:pt x="767093" y="0"/>
                  </a:lnTo>
                  <a:lnTo>
                    <a:pt x="767093" y="1378762"/>
                  </a:lnTo>
                  <a:lnTo>
                    <a:pt x="0" y="137876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
        <p:nvSpPr>
          <p:cNvPr id="5" name="TextBox 5"/>
          <p:cNvSpPr txBox="1"/>
          <p:nvPr/>
        </p:nvSpPr>
        <p:spPr>
          <a:xfrm>
            <a:off x="2468558" y="788711"/>
            <a:ext cx="16447559" cy="679673"/>
          </a:xfrm>
          <a:prstGeom prst="rect">
            <a:avLst/>
          </a:prstGeom>
        </p:spPr>
        <p:txBody>
          <a:bodyPr lIns="0" tIns="0" rIns="0" bIns="0" rtlCol="0" anchor="t">
            <a:spAutoFit/>
          </a:bodyPr>
          <a:lstStyle/>
          <a:p>
            <a:pPr algn="l">
              <a:lnSpc>
                <a:spcPts val="5152"/>
              </a:lnSpc>
            </a:pPr>
            <a:r>
              <a:rPr lang="en-US" sz="5600" b="1" dirty="0" err="1">
                <a:solidFill>
                  <a:srgbClr val="1D9EDE"/>
                </a:solidFill>
                <a:latin typeface="Roboto Condensed Bold"/>
                <a:ea typeface="Roboto Condensed Bold"/>
                <a:cs typeface="Roboto Condensed Bold"/>
                <a:sym typeface="Roboto Condensed Bold"/>
              </a:rPr>
              <a:t>Пероральна</a:t>
            </a:r>
            <a:r>
              <a:rPr lang="en-US" sz="5600" b="1" dirty="0">
                <a:solidFill>
                  <a:srgbClr val="1D9EDE"/>
                </a:solidFill>
                <a:latin typeface="Roboto Condensed Bold"/>
                <a:ea typeface="Roboto Condensed Bold"/>
                <a:cs typeface="Roboto Condensed Bold"/>
                <a:sym typeface="Roboto Condensed Bold"/>
              </a:rPr>
              <a:t> </a:t>
            </a:r>
            <a:r>
              <a:rPr lang="uk-UA" sz="5600" b="1" dirty="0">
                <a:solidFill>
                  <a:srgbClr val="1D9EDE"/>
                </a:solidFill>
                <a:latin typeface="Roboto Condensed Bold"/>
                <a:ea typeface="Roboto Condensed Bold"/>
                <a:cs typeface="Roboto Condensed Bold"/>
                <a:sym typeface="Roboto Condensed Bold"/>
              </a:rPr>
              <a:t>ДКП</a:t>
            </a:r>
            <a:r>
              <a:rPr lang="en-US" sz="5600" b="1" dirty="0">
                <a:solidFill>
                  <a:srgbClr val="1D9EDE"/>
                </a:solidFill>
                <a:latin typeface="Roboto Condensed Bold"/>
                <a:ea typeface="Roboto Condensed Bold"/>
                <a:cs typeface="Roboto Condensed Bold"/>
                <a:sym typeface="Roboto Condensed Bold"/>
              </a:rPr>
              <a:t>: </a:t>
            </a:r>
            <a:r>
              <a:rPr lang="en-US" sz="5600" b="1" dirty="0" err="1">
                <a:solidFill>
                  <a:srgbClr val="1D9EDE"/>
                </a:solidFill>
                <a:latin typeface="Roboto Condensed Bold"/>
                <a:ea typeface="Roboto Condensed Bold"/>
                <a:cs typeface="Roboto Condensed Bold"/>
                <a:sym typeface="Roboto Condensed Bold"/>
              </a:rPr>
              <a:t>пропущені</a:t>
            </a:r>
            <a:r>
              <a:rPr lang="en-US" sz="5600" b="1" dirty="0">
                <a:solidFill>
                  <a:srgbClr val="1D9EDE"/>
                </a:solidFill>
                <a:latin typeface="Roboto Condensed Bold"/>
                <a:ea typeface="Roboto Condensed Bold"/>
                <a:cs typeface="Roboto Condensed Bold"/>
                <a:sym typeface="Roboto Condensed Bold"/>
              </a:rPr>
              <a:t> </a:t>
            </a:r>
            <a:r>
              <a:rPr lang="en-US" sz="5600" b="1" dirty="0" err="1">
                <a:solidFill>
                  <a:srgbClr val="1D9EDE"/>
                </a:solidFill>
                <a:latin typeface="Roboto Condensed Bold"/>
                <a:ea typeface="Roboto Condensed Bold"/>
                <a:cs typeface="Roboto Condensed Bold"/>
                <a:sym typeface="Roboto Condensed Bold"/>
              </a:rPr>
              <a:t>дози</a:t>
            </a:r>
            <a:r>
              <a:rPr lang="en-US" sz="5600" b="1" dirty="0">
                <a:solidFill>
                  <a:srgbClr val="1D9EDE"/>
                </a:solidFill>
                <a:latin typeface="Roboto Condensed Bold"/>
                <a:ea typeface="Roboto Condensed Bold"/>
                <a:cs typeface="Roboto Condensed Bold"/>
                <a:sym typeface="Roboto Condensed Bold"/>
              </a:rPr>
              <a:t> </a:t>
            </a:r>
            <a:r>
              <a:rPr lang="en-US" sz="5600" b="1" dirty="0" err="1">
                <a:solidFill>
                  <a:srgbClr val="1D9EDE"/>
                </a:solidFill>
                <a:latin typeface="Roboto Condensed Bold"/>
                <a:ea typeface="Roboto Condensed Bold"/>
                <a:cs typeface="Roboto Condensed Bold"/>
                <a:sym typeface="Roboto Condensed Bold"/>
              </a:rPr>
              <a:t>та</a:t>
            </a:r>
            <a:r>
              <a:rPr lang="en-US" sz="5600" b="1" dirty="0">
                <a:solidFill>
                  <a:srgbClr val="1D9EDE"/>
                </a:solidFill>
                <a:latin typeface="Roboto Condensed Bold"/>
                <a:ea typeface="Roboto Condensed Bold"/>
                <a:cs typeface="Roboto Condensed Bold"/>
                <a:sym typeface="Roboto Condensed Bold"/>
              </a:rPr>
              <a:t> </a:t>
            </a:r>
            <a:r>
              <a:rPr lang="en-US" sz="5600" b="1" dirty="0" err="1">
                <a:solidFill>
                  <a:srgbClr val="1D9EDE"/>
                </a:solidFill>
                <a:latin typeface="Roboto Condensed Bold"/>
                <a:ea typeface="Roboto Condensed Bold"/>
                <a:cs typeface="Roboto Condensed Bold"/>
                <a:sym typeface="Roboto Condensed Bold"/>
              </a:rPr>
              <a:t>оцінка</a:t>
            </a:r>
            <a:r>
              <a:rPr lang="en-US" sz="5600" b="1" dirty="0">
                <a:solidFill>
                  <a:srgbClr val="1D9EDE"/>
                </a:solidFill>
                <a:latin typeface="Roboto Condensed Bold"/>
                <a:ea typeface="Roboto Condensed Bold"/>
                <a:cs typeface="Roboto Condensed Bold"/>
                <a:sym typeface="Roboto Condensed Bold"/>
              </a:rPr>
              <a:t> </a:t>
            </a:r>
            <a:r>
              <a:rPr lang="uk-UA" sz="5600" b="1" dirty="0">
                <a:solidFill>
                  <a:srgbClr val="1D9EDE"/>
                </a:solidFill>
                <a:latin typeface="Roboto Condensed Bold"/>
                <a:ea typeface="Roboto Condensed Bold"/>
                <a:cs typeface="Roboto Condensed Bold"/>
                <a:sym typeface="Roboto Condensed Bold"/>
              </a:rPr>
              <a:t>ГВІ</a:t>
            </a:r>
            <a:r>
              <a:rPr lang="en-US" sz="5600" b="1" dirty="0">
                <a:solidFill>
                  <a:srgbClr val="1D9EDE"/>
                </a:solidFill>
                <a:latin typeface="Roboto Condensed Bold"/>
                <a:ea typeface="Roboto Condensed Bold"/>
                <a:cs typeface="Roboto Condensed Bold"/>
                <a:sym typeface="Roboto Condensed Bold"/>
              </a:rPr>
              <a:t> </a:t>
            </a:r>
          </a:p>
        </p:txBody>
      </p:sp>
      <p:sp>
        <p:nvSpPr>
          <p:cNvPr id="6" name="TextBox 6"/>
          <p:cNvSpPr txBox="1"/>
          <p:nvPr/>
        </p:nvSpPr>
        <p:spPr>
          <a:xfrm>
            <a:off x="1028700" y="2393433"/>
            <a:ext cx="16852331" cy="6985630"/>
          </a:xfrm>
          <a:prstGeom prst="rect">
            <a:avLst/>
          </a:prstGeom>
        </p:spPr>
        <p:txBody>
          <a:bodyPr lIns="0" tIns="0" rIns="0" bIns="0" rtlCol="0" anchor="t">
            <a:spAutoFit/>
          </a:bodyPr>
          <a:lstStyle/>
          <a:p>
            <a:pPr marL="803910" lvl="1" indent="-401955" algn="just">
              <a:lnSpc>
                <a:spcPts val="4993"/>
              </a:lnSpc>
              <a:buFont typeface="Arial"/>
              <a:buChar char="•"/>
            </a:pPr>
            <a:r>
              <a:rPr lang="en-US" sz="2800" dirty="0" err="1">
                <a:solidFill>
                  <a:srgbClr val="000000"/>
                </a:solidFill>
                <a:latin typeface="Open Sans"/>
                <a:ea typeface="Open Sans"/>
                <a:cs typeface="Open Sans"/>
                <a:sym typeface="Open Sans"/>
              </a:rPr>
              <a:t>Медичні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працівники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повинні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приймати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рішення</a:t>
            </a:r>
            <a:r>
              <a:rPr lang="en-US" sz="2800" dirty="0">
                <a:solidFill>
                  <a:srgbClr val="000000"/>
                </a:solidFill>
                <a:latin typeface="Open Sans"/>
                <a:ea typeface="Open Sans"/>
                <a:cs typeface="Open Sans"/>
                <a:sym typeface="Open Sans"/>
              </a:rPr>
              <a:t> в </a:t>
            </a:r>
            <a:r>
              <a:rPr lang="en-US" sz="2800" dirty="0" err="1">
                <a:solidFill>
                  <a:srgbClr val="000000"/>
                </a:solidFill>
                <a:latin typeface="Open Sans"/>
                <a:ea typeface="Open Sans"/>
                <a:cs typeface="Open Sans"/>
                <a:sym typeface="Open Sans"/>
              </a:rPr>
              <a:t>кожному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конкретному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випадку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беручи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уваги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всі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відповідні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деталі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що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збігаються</a:t>
            </a:r>
            <a:r>
              <a:rPr lang="en-US" sz="2800" dirty="0">
                <a:solidFill>
                  <a:srgbClr val="000000"/>
                </a:solidFill>
                <a:latin typeface="Open Sans"/>
                <a:ea typeface="Open Sans"/>
                <a:cs typeface="Open Sans"/>
                <a:sym typeface="Open Sans"/>
              </a:rPr>
              <a:t> з </a:t>
            </a:r>
            <a:r>
              <a:rPr lang="en-US" sz="2800" dirty="0" err="1">
                <a:solidFill>
                  <a:srgbClr val="000000"/>
                </a:solidFill>
                <a:latin typeface="Open Sans"/>
                <a:ea typeface="Open Sans"/>
                <a:cs typeface="Open Sans"/>
                <a:sym typeface="Open Sans"/>
              </a:rPr>
              <a:t>кожним</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випадком</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експозиції</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щоб</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визначити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чи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був</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пропуcк</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доз</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достатньо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значним</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щоб</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виправдати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призупинення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застосування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пероральної</a:t>
            </a:r>
            <a:r>
              <a:rPr lang="en-US" sz="2800" dirty="0">
                <a:solidFill>
                  <a:srgbClr val="000000"/>
                </a:solidFill>
                <a:latin typeface="Open Sans"/>
                <a:ea typeface="Open Sans"/>
                <a:cs typeface="Open Sans"/>
                <a:sym typeface="Open Sans"/>
              </a:rPr>
              <a:t> </a:t>
            </a:r>
            <a:r>
              <a:rPr lang="uk-UA" sz="2800" dirty="0">
                <a:solidFill>
                  <a:srgbClr val="000000"/>
                </a:solidFill>
                <a:latin typeface="Open Sans"/>
                <a:ea typeface="Open Sans"/>
                <a:cs typeface="Open Sans"/>
                <a:sym typeface="Open Sans"/>
              </a:rPr>
              <a:t>ДКП</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основі</a:t>
            </a:r>
            <a:r>
              <a:rPr lang="en-US" sz="2800" dirty="0">
                <a:solidFill>
                  <a:srgbClr val="000000"/>
                </a:solidFill>
                <a:latin typeface="Open Sans"/>
                <a:ea typeface="Open Sans"/>
                <a:cs typeface="Open Sans"/>
                <a:sym typeface="Open Sans"/>
              </a:rPr>
              <a:t> TDF </a:t>
            </a:r>
            <a:r>
              <a:rPr lang="en-US" sz="2800" dirty="0" err="1">
                <a:solidFill>
                  <a:srgbClr val="000000"/>
                </a:solidFill>
                <a:latin typeface="Open Sans"/>
                <a:ea typeface="Open Sans"/>
                <a:cs typeface="Open Sans"/>
                <a:sym typeface="Open Sans"/>
              </a:rPr>
              <a:t>до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повторного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тестування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на</a:t>
            </a:r>
            <a:r>
              <a:rPr lang="en-US" sz="2800" dirty="0">
                <a:solidFill>
                  <a:srgbClr val="000000"/>
                </a:solidFill>
                <a:latin typeface="Open Sans"/>
                <a:ea typeface="Open Sans"/>
                <a:cs typeface="Open Sans"/>
                <a:sym typeface="Open Sans"/>
              </a:rPr>
              <a:t> ВІЛ.</a:t>
            </a:r>
            <a:endParaRPr lang="ru-RU"/>
          </a:p>
          <a:p>
            <a:pPr marL="803910" lvl="1" indent="-401955" algn="just">
              <a:lnSpc>
                <a:spcPts val="4993"/>
              </a:lnSpc>
              <a:buFont typeface="Arial"/>
              <a:buChar char="•"/>
            </a:pPr>
            <a:r>
              <a:rPr lang="en-US" sz="2800" dirty="0" err="1">
                <a:solidFill>
                  <a:srgbClr val="000000"/>
                </a:solidFill>
                <a:latin typeface="Open Sans"/>
                <a:ea typeface="Open Sans"/>
                <a:cs typeface="Open Sans"/>
                <a:sym typeface="Open Sans"/>
              </a:rPr>
              <a:t>Слід</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пам'ятати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що</a:t>
            </a:r>
            <a:r>
              <a:rPr lang="en-US" sz="2800" dirty="0">
                <a:solidFill>
                  <a:srgbClr val="000000"/>
                </a:solidFill>
                <a:latin typeface="Open Sans"/>
                <a:ea typeface="Open Sans"/>
                <a:cs typeface="Open Sans"/>
                <a:sym typeface="Open Sans"/>
              </a:rPr>
              <a:t> у </a:t>
            </a:r>
            <a:r>
              <a:rPr lang="en-US" sz="2800" dirty="0" err="1">
                <a:solidFill>
                  <a:srgbClr val="000000"/>
                </a:solidFill>
                <a:latin typeface="Open Sans"/>
                <a:ea typeface="Open Sans"/>
                <a:cs typeface="Open Sans"/>
                <a:sym typeface="Open Sans"/>
              </a:rPr>
              <a:t>осіб</a:t>
            </a:r>
            <a:r>
              <a:rPr lang="en-US" sz="2800" dirty="0">
                <a:solidFill>
                  <a:srgbClr val="000000"/>
                </a:solidFill>
                <a:latin typeface="Open Sans"/>
                <a:ea typeface="Open Sans"/>
                <a:cs typeface="Open Sans"/>
                <a:sym typeface="Open Sans"/>
              </a:rPr>
              <a:t> з </a:t>
            </a:r>
            <a:r>
              <a:rPr lang="en-US" sz="2800" dirty="0" err="1">
                <a:solidFill>
                  <a:srgbClr val="000000"/>
                </a:solidFill>
                <a:latin typeface="Open Sans"/>
                <a:ea typeface="Open Sans"/>
                <a:cs typeface="Open Sans"/>
                <a:sym typeface="Open Sans"/>
              </a:rPr>
              <a:t>ознаками</a:t>
            </a:r>
            <a:r>
              <a:rPr lang="en-US" sz="2800" dirty="0">
                <a:solidFill>
                  <a:srgbClr val="000000"/>
                </a:solidFill>
                <a:latin typeface="Open Sans"/>
                <a:ea typeface="Open Sans"/>
                <a:cs typeface="Open Sans"/>
                <a:sym typeface="Open Sans"/>
              </a:rPr>
              <a:t>/</a:t>
            </a:r>
            <a:r>
              <a:rPr lang="en-US" sz="2800" dirty="0" err="1">
                <a:solidFill>
                  <a:srgbClr val="000000"/>
                </a:solidFill>
                <a:latin typeface="Open Sans"/>
                <a:ea typeface="Open Sans"/>
                <a:cs typeface="Open Sans"/>
                <a:sym typeface="Open Sans"/>
              </a:rPr>
              <a:t>симптомами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схожими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на</a:t>
            </a:r>
            <a:r>
              <a:rPr lang="en-US" sz="2800" dirty="0">
                <a:solidFill>
                  <a:srgbClr val="000000"/>
                </a:solidFill>
                <a:latin typeface="Open Sans"/>
                <a:ea typeface="Open Sans"/>
                <a:cs typeface="Open Sans"/>
                <a:sym typeface="Open Sans"/>
              </a:rPr>
              <a:t> </a:t>
            </a:r>
            <a:r>
              <a:rPr lang="uk-UA" sz="2800" dirty="0">
                <a:solidFill>
                  <a:srgbClr val="000000"/>
                </a:solidFill>
                <a:latin typeface="Open Sans"/>
                <a:ea typeface="Open Sans"/>
                <a:cs typeface="Open Sans"/>
                <a:sym typeface="Open Sans"/>
              </a:rPr>
              <a:t>ГВІ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які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мали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контакти</a:t>
            </a:r>
            <a:r>
              <a:rPr lang="en-US" sz="2800" dirty="0">
                <a:solidFill>
                  <a:srgbClr val="000000"/>
                </a:solidFill>
                <a:latin typeface="Open Sans"/>
                <a:ea typeface="Open Sans"/>
                <a:cs typeface="Open Sans"/>
                <a:sym typeface="Open Sans"/>
              </a:rPr>
              <a:t> з </a:t>
            </a:r>
            <a:r>
              <a:rPr lang="en-US" sz="2800" dirty="0" err="1">
                <a:solidFill>
                  <a:srgbClr val="000000"/>
                </a:solidFill>
                <a:latin typeface="Open Sans"/>
                <a:ea typeface="Open Sans"/>
                <a:cs typeface="Open Sans"/>
                <a:sym typeface="Open Sans"/>
              </a:rPr>
              <a:t>підвищеним</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ризиком</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більш</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значні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відхилення</a:t>
            </a:r>
            <a:r>
              <a:rPr lang="en-US" sz="2800" dirty="0">
                <a:solidFill>
                  <a:srgbClr val="000000"/>
                </a:solidFill>
                <a:latin typeface="Open Sans"/>
                <a:ea typeface="Open Sans"/>
                <a:cs typeface="Open Sans"/>
                <a:sym typeface="Open Sans"/>
              </a:rPr>
              <a:t> у </a:t>
            </a:r>
            <a:r>
              <a:rPr lang="en-US" sz="2800" dirty="0" err="1">
                <a:solidFill>
                  <a:srgbClr val="000000"/>
                </a:solidFill>
                <a:latin typeface="Open Sans"/>
                <a:ea typeface="Open Sans"/>
                <a:cs typeface="Open Sans"/>
                <a:sym typeface="Open Sans"/>
              </a:rPr>
              <a:t>застосуванні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ймовірність</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клінічного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підозри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на</a:t>
            </a:r>
            <a:r>
              <a:rPr lang="en-US" sz="2800" dirty="0">
                <a:solidFill>
                  <a:srgbClr val="000000"/>
                </a:solidFill>
                <a:latin typeface="Open Sans"/>
                <a:ea typeface="Open Sans"/>
                <a:cs typeface="Open Sans"/>
                <a:sym typeface="Open Sans"/>
              </a:rPr>
              <a:t> </a:t>
            </a:r>
            <a:r>
              <a:rPr lang="uk-UA" sz="2800" dirty="0">
                <a:solidFill>
                  <a:srgbClr val="000000"/>
                </a:solidFill>
                <a:latin typeface="Open Sans"/>
                <a:ea typeface="Open Sans"/>
                <a:cs typeface="Open Sans"/>
                <a:sym typeface="Open Sans"/>
              </a:rPr>
              <a:t>ГВІ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буде</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вищою</a:t>
            </a:r>
            <a:r>
              <a:rPr lang="en-US" sz="2800" dirty="0">
                <a:solidFill>
                  <a:srgbClr val="000000"/>
                </a:solidFill>
                <a:latin typeface="Open Sans"/>
                <a:ea typeface="Open Sans"/>
                <a:cs typeface="Open Sans"/>
                <a:sym typeface="Open Sans"/>
              </a:rPr>
              <a:t>. </a:t>
            </a:r>
            <a:endParaRPr lang="en-US" sz="2800" dirty="0">
              <a:solidFill>
                <a:srgbClr val="000000"/>
              </a:solidFill>
              <a:latin typeface="Open Sans"/>
              <a:ea typeface="Open Sans"/>
              <a:cs typeface="Open Sans"/>
            </a:endParaRPr>
          </a:p>
          <a:p>
            <a:pPr marL="803910" lvl="1" indent="-401955" algn="just">
              <a:lnSpc>
                <a:spcPts val="4993"/>
              </a:lnSpc>
              <a:buFont typeface="Arial"/>
              <a:buChar char="•"/>
            </a:pPr>
            <a:r>
              <a:rPr lang="en-US" sz="2800" dirty="0">
                <a:solidFill>
                  <a:srgbClr val="000000"/>
                </a:solidFill>
                <a:latin typeface="Open Sans"/>
                <a:ea typeface="Open Sans"/>
                <a:cs typeface="Open Sans"/>
                <a:sym typeface="Open Sans"/>
              </a:rPr>
              <a:t>У </a:t>
            </a:r>
            <a:r>
              <a:rPr lang="en-US" sz="2800" dirty="0" err="1">
                <a:solidFill>
                  <a:srgbClr val="000000"/>
                </a:solidFill>
                <a:latin typeface="Open Sans"/>
                <a:ea typeface="Open Sans"/>
                <a:cs typeface="Open Sans"/>
                <a:sym typeface="Open Sans"/>
              </a:rPr>
              <a:t>складних</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випадках</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може</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бути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корисно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використовувати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друкований</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календар</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щоб</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відзначати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дати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можливих</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випадків</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експозиції</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протягом</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попереднього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місяця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дні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коли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пероральна</a:t>
            </a:r>
            <a:r>
              <a:rPr lang="en-US" sz="2800" dirty="0">
                <a:solidFill>
                  <a:srgbClr val="000000"/>
                </a:solidFill>
                <a:latin typeface="Open Sans"/>
                <a:ea typeface="Open Sans"/>
                <a:cs typeface="Open Sans"/>
                <a:sym typeface="Open Sans"/>
              </a:rPr>
              <a:t> </a:t>
            </a:r>
            <a:r>
              <a:rPr lang="uk-UA" sz="2800" dirty="0">
                <a:solidFill>
                  <a:srgbClr val="000000"/>
                </a:solidFill>
                <a:latin typeface="Open Sans"/>
                <a:ea typeface="Open Sans"/>
                <a:cs typeface="Open Sans"/>
                <a:sym typeface="Open Sans"/>
              </a:rPr>
              <a:t>ДКП</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основі</a:t>
            </a:r>
            <a:r>
              <a:rPr lang="en-US" sz="2800" dirty="0">
                <a:solidFill>
                  <a:srgbClr val="000000"/>
                </a:solidFill>
                <a:latin typeface="Open Sans"/>
                <a:ea typeface="Open Sans"/>
                <a:cs typeface="Open Sans"/>
                <a:sym typeface="Open Sans"/>
              </a:rPr>
              <a:t> TDF </a:t>
            </a:r>
            <a:r>
              <a:rPr lang="en-US" sz="2800" dirty="0" err="1">
                <a:solidFill>
                  <a:srgbClr val="000000"/>
                </a:solidFill>
                <a:latin typeface="Open Sans"/>
                <a:ea typeface="Open Sans"/>
                <a:cs typeface="Open Sans"/>
                <a:sym typeface="Open Sans"/>
              </a:rPr>
              <a:t>використовувалася</a:t>
            </a:r>
            <a:r>
              <a:rPr lang="en-US" sz="2800" dirty="0">
                <a:solidFill>
                  <a:srgbClr val="000000"/>
                </a:solidFill>
                <a:latin typeface="Open Sans"/>
                <a:ea typeface="Open Sans"/>
                <a:cs typeface="Open Sans"/>
                <a:sym typeface="Open Sans"/>
              </a:rPr>
              <a:t>/</a:t>
            </a:r>
            <a:r>
              <a:rPr lang="en-US" sz="2800" dirty="0" err="1">
                <a:solidFill>
                  <a:srgbClr val="000000"/>
                </a:solidFill>
                <a:latin typeface="Open Sans"/>
                <a:ea typeface="Open Sans"/>
                <a:cs typeface="Open Sans"/>
                <a:sym typeface="Open Sans"/>
              </a:rPr>
              <a:t>не</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використовувалася</a:t>
            </a:r>
            <a:r>
              <a:rPr lang="en-US" sz="2800" dirty="0">
                <a:solidFill>
                  <a:srgbClr val="000000"/>
                </a:solidFill>
                <a:latin typeface="Open Sans"/>
                <a:ea typeface="Open Sans"/>
                <a:cs typeface="Open Sans"/>
                <a:sym typeface="Open Sans"/>
              </a:rPr>
              <a:t> у </a:t>
            </a:r>
            <a:r>
              <a:rPr lang="en-US" sz="2800" dirty="0" err="1">
                <a:solidFill>
                  <a:srgbClr val="000000"/>
                </a:solidFill>
                <a:latin typeface="Open Sans"/>
                <a:ea typeface="Open Sans"/>
                <a:cs typeface="Open Sans"/>
                <a:sym typeface="Open Sans"/>
              </a:rPr>
              <a:t>відповідні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дні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до</a:t>
            </a:r>
            <a:r>
              <a:rPr lang="en-US" sz="2800" dirty="0">
                <a:solidFill>
                  <a:srgbClr val="000000"/>
                </a:solidFill>
                <a:latin typeface="Open Sans"/>
                <a:ea typeface="Open Sans"/>
                <a:cs typeface="Open Sans"/>
                <a:sym typeface="Open Sans"/>
              </a:rPr>
              <a:t>/</a:t>
            </a:r>
            <a:r>
              <a:rPr lang="en-US" sz="2800" dirty="0" err="1">
                <a:solidFill>
                  <a:srgbClr val="000000"/>
                </a:solidFill>
                <a:latin typeface="Open Sans"/>
                <a:ea typeface="Open Sans"/>
                <a:cs typeface="Open Sans"/>
                <a:sym typeface="Open Sans"/>
              </a:rPr>
              <a:t>під</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час</a:t>
            </a:r>
            <a:r>
              <a:rPr lang="en-US" sz="2800" dirty="0">
                <a:solidFill>
                  <a:srgbClr val="000000"/>
                </a:solidFill>
                <a:latin typeface="Open Sans"/>
                <a:ea typeface="Open Sans"/>
                <a:cs typeface="Open Sans"/>
                <a:sym typeface="Open Sans"/>
              </a:rPr>
              <a:t>/</a:t>
            </a:r>
            <a:r>
              <a:rPr lang="en-US" sz="2800" dirty="0" err="1">
                <a:solidFill>
                  <a:srgbClr val="000000"/>
                </a:solidFill>
                <a:latin typeface="Open Sans"/>
                <a:ea typeface="Open Sans"/>
                <a:cs typeface="Open Sans"/>
                <a:sym typeface="Open Sans"/>
              </a:rPr>
              <a:t>після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кожного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випадку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експозиції</a:t>
            </a:r>
            <a:r>
              <a:rPr lang="en-US" sz="2800" dirty="0">
                <a:solidFill>
                  <a:srgbClr val="000000"/>
                </a:solidFill>
                <a:latin typeface="Open Sans"/>
                <a:ea typeface="Open Sans"/>
                <a:cs typeface="Open Sans"/>
                <a:sym typeface="Open Sans"/>
              </a:rPr>
              <a:t>.</a:t>
            </a:r>
            <a:endParaRPr lang="en-US" sz="2800" dirty="0">
              <a:solidFill>
                <a:srgbClr val="000000"/>
              </a:solidFill>
              <a:latin typeface="Open Sans"/>
              <a:ea typeface="Open Sans"/>
              <a:cs typeface="Open Sans"/>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rgbClr val="48AEA8"/>
        </a:solidFill>
        <a:effectLst/>
      </p:bgPr>
    </p:bg>
    <p:spTree>
      <p:nvGrpSpPr>
        <p:cNvPr id="1" name=""/>
        <p:cNvGrpSpPr/>
        <p:nvPr/>
      </p:nvGrpSpPr>
      <p:grpSpPr>
        <a:xfrm>
          <a:off x="0" y="0"/>
          <a:ext cx="0" cy="0"/>
          <a:chOff x="0" y="0"/>
          <a:chExt cx="0" cy="0"/>
        </a:xfrm>
      </p:grpSpPr>
      <p:sp>
        <p:nvSpPr>
          <p:cNvPr id="2" name="TextBox 2"/>
          <p:cNvSpPr txBox="1"/>
          <p:nvPr/>
        </p:nvSpPr>
        <p:spPr>
          <a:xfrm>
            <a:off x="6177715" y="4610008"/>
            <a:ext cx="12916893" cy="1839773"/>
          </a:xfrm>
          <a:prstGeom prst="rect">
            <a:avLst/>
          </a:prstGeom>
        </p:spPr>
        <p:txBody>
          <a:bodyPr lIns="0" tIns="0" rIns="0" bIns="0" rtlCol="0" anchor="t">
            <a:spAutoFit/>
          </a:bodyPr>
          <a:lstStyle/>
          <a:p>
            <a:pPr algn="l">
              <a:lnSpc>
                <a:spcPts val="6991"/>
              </a:lnSpc>
            </a:pPr>
            <a:r>
              <a:rPr lang="en-US" sz="7599" b="1" dirty="0">
                <a:solidFill>
                  <a:srgbClr val="FFFFFF"/>
                </a:solidFill>
                <a:latin typeface="Roboto Condensed Bold"/>
                <a:ea typeface="Roboto Condensed Bold"/>
                <a:cs typeface="Roboto Condensed Bold"/>
                <a:sym typeface="Roboto Condensed Bold"/>
              </a:rPr>
              <a:t>DVR: </a:t>
            </a:r>
            <a:r>
              <a:rPr lang="en-US" sz="7599" b="1" dirty="0" err="1">
                <a:solidFill>
                  <a:srgbClr val="FFFFFF"/>
                </a:solidFill>
                <a:latin typeface="Roboto Condensed Bold"/>
                <a:ea typeface="Roboto Condensed Bold"/>
                <a:cs typeface="Roboto Condensed Bold"/>
                <a:sym typeface="Roboto Condensed Bold"/>
              </a:rPr>
              <a:t>Невикористання</a:t>
            </a:r>
            <a:r>
              <a:rPr lang="en-US" sz="7599" b="1" dirty="0">
                <a:solidFill>
                  <a:srgbClr val="FFFFFF"/>
                </a:solidFill>
                <a:latin typeface="Roboto Condensed Bold"/>
                <a:ea typeface="Roboto Condensed Bold"/>
                <a:cs typeface="Roboto Condensed Bold"/>
                <a:sym typeface="Roboto Condensed Bold"/>
              </a:rPr>
              <a:t> </a:t>
            </a:r>
            <a:r>
              <a:rPr lang="en-US" sz="7599" b="1" dirty="0" err="1">
                <a:solidFill>
                  <a:srgbClr val="FFFFFF"/>
                </a:solidFill>
                <a:latin typeface="Roboto Condensed Bold"/>
                <a:ea typeface="Roboto Condensed Bold"/>
                <a:cs typeface="Roboto Condensed Bold"/>
                <a:sym typeface="Roboto Condensed Bold"/>
              </a:rPr>
              <a:t>та</a:t>
            </a:r>
            <a:r>
              <a:rPr lang="en-US" sz="7599" b="1" dirty="0">
                <a:solidFill>
                  <a:srgbClr val="FFFFFF"/>
                </a:solidFill>
                <a:latin typeface="Roboto Condensed Bold"/>
                <a:ea typeface="Roboto Condensed Bold"/>
                <a:cs typeface="Roboto Condensed Bold"/>
                <a:sym typeface="Roboto Condensed Bold"/>
              </a:rPr>
              <a:t> </a:t>
            </a:r>
          </a:p>
          <a:p>
            <a:pPr algn="l">
              <a:lnSpc>
                <a:spcPts val="6991"/>
              </a:lnSpc>
            </a:pPr>
            <a:r>
              <a:rPr lang="en-US" sz="7599" b="1" dirty="0" err="1">
                <a:solidFill>
                  <a:srgbClr val="FFFFFF"/>
                </a:solidFill>
                <a:latin typeface="Roboto Condensed Bold"/>
                <a:ea typeface="Roboto Condensed Bold"/>
                <a:cs typeface="Roboto Condensed Bold"/>
                <a:sym typeface="Roboto Condensed Bold"/>
              </a:rPr>
              <a:t>оцінка</a:t>
            </a:r>
            <a:r>
              <a:rPr lang="en-US" sz="7599" b="1" dirty="0">
                <a:solidFill>
                  <a:srgbClr val="FFFFFF"/>
                </a:solidFill>
                <a:latin typeface="Roboto Condensed Bold"/>
                <a:ea typeface="Roboto Condensed Bold"/>
                <a:cs typeface="Roboto Condensed Bold"/>
                <a:sym typeface="Roboto Condensed Bold"/>
              </a:rPr>
              <a:t> </a:t>
            </a:r>
            <a:r>
              <a:rPr lang="uk-UA" sz="7599" b="1" dirty="0">
                <a:solidFill>
                  <a:srgbClr val="FFFFFF"/>
                </a:solidFill>
                <a:latin typeface="Roboto Condensed Bold"/>
                <a:ea typeface="Roboto Condensed Bold"/>
                <a:cs typeface="Roboto Condensed Bold"/>
                <a:sym typeface="Roboto Condensed Bold"/>
              </a:rPr>
              <a:t>ГВІ</a:t>
            </a:r>
            <a:r>
              <a:rPr lang="en-US" sz="7599" b="1" dirty="0">
                <a:solidFill>
                  <a:srgbClr val="FFFFFF"/>
                </a:solidFill>
                <a:latin typeface="Roboto Condensed Bold"/>
                <a:ea typeface="Roboto Condensed Bold"/>
                <a:cs typeface="Roboto Condensed Bold"/>
                <a:sym typeface="Roboto Condensed Bold"/>
              </a:rPr>
              <a:t> </a:t>
            </a:r>
          </a:p>
        </p:txBody>
      </p:sp>
      <p:grpSp>
        <p:nvGrpSpPr>
          <p:cNvPr id="3" name="Group 3"/>
          <p:cNvGrpSpPr/>
          <p:nvPr/>
        </p:nvGrpSpPr>
        <p:grpSpPr>
          <a:xfrm>
            <a:off x="0" y="1920713"/>
            <a:ext cx="6785091" cy="6692969"/>
            <a:chOff x="0" y="0"/>
            <a:chExt cx="9046788" cy="8923958"/>
          </a:xfrm>
        </p:grpSpPr>
        <p:sp>
          <p:nvSpPr>
            <p:cNvPr id="4" name="Freeform 4"/>
            <p:cNvSpPr/>
            <p:nvPr/>
          </p:nvSpPr>
          <p:spPr>
            <a:xfrm rot="1758426">
              <a:off x="1143308" y="1242448"/>
              <a:ext cx="6760171" cy="6439063"/>
            </a:xfrm>
            <a:custGeom>
              <a:avLst/>
              <a:gdLst/>
              <a:ahLst/>
              <a:cxnLst/>
              <a:rect l="l" t="t" r="r" b="b"/>
              <a:pathLst>
                <a:path w="6760171" h="6439063">
                  <a:moveTo>
                    <a:pt x="0" y="0"/>
                  </a:moveTo>
                  <a:lnTo>
                    <a:pt x="6760171" y="0"/>
                  </a:lnTo>
                  <a:lnTo>
                    <a:pt x="6760171" y="6439063"/>
                  </a:lnTo>
                  <a:lnTo>
                    <a:pt x="0" y="643906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5"/>
            <p:cNvSpPr/>
            <p:nvPr/>
          </p:nvSpPr>
          <p:spPr>
            <a:xfrm>
              <a:off x="2697450" y="2636036"/>
              <a:ext cx="3651887" cy="3651887"/>
            </a:xfrm>
            <a:custGeom>
              <a:avLst/>
              <a:gdLst/>
              <a:ahLst/>
              <a:cxnLst/>
              <a:rect l="l" t="t" r="r" b="b"/>
              <a:pathLst>
                <a:path w="3651887" h="3651887">
                  <a:moveTo>
                    <a:pt x="0" y="0"/>
                  </a:moveTo>
                  <a:lnTo>
                    <a:pt x="3651887" y="0"/>
                  </a:lnTo>
                  <a:lnTo>
                    <a:pt x="3651887" y="3651887"/>
                  </a:lnTo>
                  <a:lnTo>
                    <a:pt x="0" y="3651887"/>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591242" y="851892"/>
            <a:ext cx="16447559" cy="679673"/>
          </a:xfrm>
          <a:prstGeom prst="rect">
            <a:avLst/>
          </a:prstGeom>
        </p:spPr>
        <p:txBody>
          <a:bodyPr lIns="0" tIns="0" rIns="0" bIns="0" rtlCol="0" anchor="t">
            <a:spAutoFit/>
          </a:bodyPr>
          <a:lstStyle/>
          <a:p>
            <a:pPr algn="l">
              <a:lnSpc>
                <a:spcPts val="5152"/>
              </a:lnSpc>
            </a:pPr>
            <a:r>
              <a:rPr lang="en-US" sz="5600" b="1" dirty="0">
                <a:solidFill>
                  <a:srgbClr val="48AEA8"/>
                </a:solidFill>
                <a:latin typeface="Roboto Condensed Bold"/>
                <a:ea typeface="Roboto Condensed Bold"/>
                <a:cs typeface="Roboto Condensed Bold"/>
                <a:sym typeface="Roboto Condensed Bold"/>
              </a:rPr>
              <a:t>DVR: </a:t>
            </a:r>
            <a:r>
              <a:rPr lang="en-US" sz="5600" b="1" dirty="0" err="1">
                <a:solidFill>
                  <a:srgbClr val="48AEA8"/>
                </a:solidFill>
                <a:latin typeface="Roboto Condensed Bold"/>
                <a:ea typeface="Roboto Condensed Bold"/>
                <a:cs typeface="Roboto Condensed Bold"/>
                <a:sym typeface="Roboto Condensed Bold"/>
              </a:rPr>
              <a:t>Невикористання</a:t>
            </a:r>
            <a:r>
              <a:rPr lang="en-US" sz="5600" b="1" dirty="0">
                <a:solidFill>
                  <a:srgbClr val="48AEA8"/>
                </a:solidFill>
                <a:latin typeface="Roboto Condensed Bold"/>
                <a:ea typeface="Roboto Condensed Bold"/>
                <a:cs typeface="Roboto Condensed Bold"/>
                <a:sym typeface="Roboto Condensed Bold"/>
              </a:rPr>
              <a:t> </a:t>
            </a:r>
            <a:r>
              <a:rPr lang="en-US" sz="5600" b="1" dirty="0" err="1">
                <a:solidFill>
                  <a:srgbClr val="48AEA8"/>
                </a:solidFill>
                <a:latin typeface="Roboto Condensed Bold"/>
                <a:ea typeface="Roboto Condensed Bold"/>
                <a:cs typeface="Roboto Condensed Bold"/>
                <a:sym typeface="Roboto Condensed Bold"/>
              </a:rPr>
              <a:t>та</a:t>
            </a:r>
            <a:r>
              <a:rPr lang="en-US" sz="5600" b="1" dirty="0">
                <a:solidFill>
                  <a:srgbClr val="48AEA8"/>
                </a:solidFill>
                <a:latin typeface="Roboto Condensed Bold"/>
                <a:ea typeface="Roboto Condensed Bold"/>
                <a:cs typeface="Roboto Condensed Bold"/>
                <a:sym typeface="Roboto Condensed Bold"/>
              </a:rPr>
              <a:t> </a:t>
            </a:r>
            <a:r>
              <a:rPr lang="en-US" sz="5600" b="1" dirty="0" err="1">
                <a:solidFill>
                  <a:srgbClr val="48AEA8"/>
                </a:solidFill>
                <a:latin typeface="Roboto Condensed Bold"/>
                <a:ea typeface="Roboto Condensed Bold"/>
                <a:cs typeface="Roboto Condensed Bold"/>
                <a:sym typeface="Roboto Condensed Bold"/>
              </a:rPr>
              <a:t>оцінка</a:t>
            </a:r>
            <a:r>
              <a:rPr lang="en-US" sz="5600" b="1" dirty="0">
                <a:solidFill>
                  <a:srgbClr val="48AEA8"/>
                </a:solidFill>
                <a:latin typeface="Roboto Condensed Bold"/>
                <a:ea typeface="Roboto Condensed Bold"/>
                <a:cs typeface="Roboto Condensed Bold"/>
                <a:sym typeface="Roboto Condensed Bold"/>
              </a:rPr>
              <a:t> </a:t>
            </a:r>
            <a:r>
              <a:rPr lang="uk-UA" sz="5600" b="1" dirty="0">
                <a:solidFill>
                  <a:srgbClr val="48AEA8"/>
                </a:solidFill>
                <a:latin typeface="Roboto Condensed Bold"/>
                <a:ea typeface="Roboto Condensed Bold"/>
                <a:cs typeface="Roboto Condensed Bold"/>
                <a:sym typeface="Roboto Condensed Bold"/>
              </a:rPr>
              <a:t>ГВІ</a:t>
            </a:r>
            <a:r>
              <a:rPr lang="en-US" sz="5600" b="1" dirty="0">
                <a:solidFill>
                  <a:srgbClr val="48AEA8"/>
                </a:solidFill>
                <a:latin typeface="Roboto Condensed Bold"/>
                <a:ea typeface="Roboto Condensed Bold"/>
                <a:cs typeface="Roboto Condensed Bold"/>
                <a:sym typeface="Roboto Condensed Bold"/>
              </a:rPr>
              <a:t> </a:t>
            </a:r>
          </a:p>
        </p:txBody>
      </p:sp>
      <p:grpSp>
        <p:nvGrpSpPr>
          <p:cNvPr id="3" name="Group 3"/>
          <p:cNvGrpSpPr/>
          <p:nvPr/>
        </p:nvGrpSpPr>
        <p:grpSpPr>
          <a:xfrm>
            <a:off x="0" y="0"/>
            <a:ext cx="2315357" cy="2283921"/>
            <a:chOff x="0" y="0"/>
            <a:chExt cx="3087143" cy="3045228"/>
          </a:xfrm>
        </p:grpSpPr>
        <p:sp>
          <p:nvSpPr>
            <p:cNvPr id="4" name="Freeform 4"/>
            <p:cNvSpPr/>
            <p:nvPr/>
          </p:nvSpPr>
          <p:spPr>
            <a:xfrm rot="1758426">
              <a:off x="390145" y="423975"/>
              <a:ext cx="2306853" cy="2197278"/>
            </a:xfrm>
            <a:custGeom>
              <a:avLst/>
              <a:gdLst/>
              <a:ahLst/>
              <a:cxnLst/>
              <a:rect l="l" t="t" r="r" b="b"/>
              <a:pathLst>
                <a:path w="2306853" h="2197278">
                  <a:moveTo>
                    <a:pt x="0" y="0"/>
                  </a:moveTo>
                  <a:lnTo>
                    <a:pt x="2306853" y="0"/>
                  </a:lnTo>
                  <a:lnTo>
                    <a:pt x="2306853" y="2197278"/>
                  </a:lnTo>
                  <a:lnTo>
                    <a:pt x="0" y="219727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5"/>
            <p:cNvSpPr/>
            <p:nvPr/>
          </p:nvSpPr>
          <p:spPr>
            <a:xfrm>
              <a:off x="920483" y="899526"/>
              <a:ext cx="1246177" cy="1246177"/>
            </a:xfrm>
            <a:custGeom>
              <a:avLst/>
              <a:gdLst/>
              <a:ahLst/>
              <a:cxnLst/>
              <a:rect l="l" t="t" r="r" b="b"/>
              <a:pathLst>
                <a:path w="1246177" h="1246177">
                  <a:moveTo>
                    <a:pt x="0" y="0"/>
                  </a:moveTo>
                  <a:lnTo>
                    <a:pt x="1246177" y="0"/>
                  </a:lnTo>
                  <a:lnTo>
                    <a:pt x="1246177" y="1246176"/>
                  </a:lnTo>
                  <a:lnTo>
                    <a:pt x="0" y="124617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
        <p:nvSpPr>
          <p:cNvPr id="6" name="TextBox 6"/>
          <p:cNvSpPr txBox="1"/>
          <p:nvPr/>
        </p:nvSpPr>
        <p:spPr>
          <a:xfrm>
            <a:off x="1157678" y="1955105"/>
            <a:ext cx="16543276" cy="6394443"/>
          </a:xfrm>
          <a:prstGeom prst="rect">
            <a:avLst/>
          </a:prstGeom>
        </p:spPr>
        <p:txBody>
          <a:bodyPr lIns="0" tIns="0" rIns="0" bIns="0" rtlCol="0" anchor="t">
            <a:spAutoFit/>
          </a:bodyPr>
          <a:lstStyle/>
          <a:p>
            <a:pPr marL="777240" lvl="1" indent="-388620" algn="just">
              <a:lnSpc>
                <a:spcPct val="150000"/>
              </a:lnSpc>
              <a:buFont typeface="Arial"/>
              <a:buChar char="•"/>
            </a:pPr>
            <a:r>
              <a:rPr lang="en-US" sz="2800" dirty="0" err="1">
                <a:solidFill>
                  <a:srgbClr val="231F20"/>
                </a:solidFill>
                <a:latin typeface="Open Sans"/>
                <a:ea typeface="Open Sans"/>
                <a:cs typeface="Open Sans"/>
                <a:sym typeface="Open Sans"/>
              </a:rPr>
              <a:t>Якщо</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ви</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виявили</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ознаки</a:t>
            </a:r>
            <a:r>
              <a:rPr lang="en-US" sz="2800" dirty="0">
                <a:solidFill>
                  <a:srgbClr val="231F20"/>
                </a:solidFill>
                <a:latin typeface="Open Sans"/>
                <a:ea typeface="Open Sans"/>
                <a:cs typeface="Open Sans"/>
                <a:sym typeface="Open Sans"/>
              </a:rPr>
              <a:t>/</a:t>
            </a:r>
            <a:r>
              <a:rPr lang="en-US" sz="2800" dirty="0" err="1">
                <a:solidFill>
                  <a:srgbClr val="231F20"/>
                </a:solidFill>
                <a:latin typeface="Open Sans"/>
                <a:ea typeface="Open Sans"/>
                <a:cs typeface="Open Sans"/>
                <a:sym typeface="Open Sans"/>
              </a:rPr>
              <a:t>симптоми</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схожі</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на</a:t>
            </a:r>
            <a:r>
              <a:rPr lang="en-US" sz="2800" dirty="0">
                <a:solidFill>
                  <a:srgbClr val="231F20"/>
                </a:solidFill>
                <a:latin typeface="Open Sans"/>
                <a:ea typeface="Open Sans"/>
                <a:cs typeface="Open Sans"/>
                <a:sym typeface="Open Sans"/>
              </a:rPr>
              <a:t> </a:t>
            </a:r>
            <a:r>
              <a:rPr lang="uk-UA" sz="2800" dirty="0">
                <a:solidFill>
                  <a:srgbClr val="231F20"/>
                </a:solidFill>
                <a:latin typeface="Open Sans"/>
                <a:ea typeface="Open Sans"/>
                <a:cs typeface="Open Sans"/>
                <a:sym typeface="Open Sans"/>
              </a:rPr>
              <a:t>ГВІ</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протягом</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останніх</a:t>
            </a:r>
            <a:r>
              <a:rPr lang="en-US" sz="2800" dirty="0">
                <a:solidFill>
                  <a:srgbClr val="231F20"/>
                </a:solidFill>
                <a:latin typeface="Open Sans"/>
                <a:ea typeface="Open Sans"/>
                <a:cs typeface="Open Sans"/>
                <a:sym typeface="Open Sans"/>
              </a:rPr>
              <a:t> 2 </a:t>
            </a:r>
            <a:r>
              <a:rPr lang="en-US" sz="2800" dirty="0" err="1">
                <a:solidFill>
                  <a:srgbClr val="231F20"/>
                </a:solidFill>
                <a:latin typeface="Open Sans"/>
                <a:ea typeface="Open Sans"/>
                <a:cs typeface="Open Sans"/>
                <a:sym typeface="Open Sans"/>
              </a:rPr>
              <a:t>тижнів</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та</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можливі</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випадки</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високого</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ризику</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протягом</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останнього</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місяця</a:t>
            </a:r>
            <a:r>
              <a:rPr lang="en-US" sz="2800" dirty="0">
                <a:solidFill>
                  <a:srgbClr val="231F20"/>
                </a:solidFill>
                <a:latin typeface="Open Sans"/>
                <a:ea typeface="Open Sans"/>
                <a:cs typeface="Open Sans"/>
                <a:sym typeface="Open Sans"/>
              </a:rPr>
              <a:t> у </a:t>
            </a:r>
            <a:r>
              <a:rPr lang="en-US" sz="2800" dirty="0" err="1">
                <a:solidFill>
                  <a:srgbClr val="231F20"/>
                </a:solidFill>
                <a:latin typeface="Open Sans"/>
                <a:ea typeface="Open Sans"/>
                <a:cs typeface="Open Sans"/>
                <a:sym typeface="Open Sans"/>
              </a:rPr>
              <a:t>клієнта</a:t>
            </a:r>
            <a:r>
              <a:rPr lang="en-US" sz="2800" dirty="0">
                <a:solidFill>
                  <a:srgbClr val="231F20"/>
                </a:solidFill>
                <a:latin typeface="Open Sans"/>
                <a:ea typeface="Open Sans"/>
                <a:cs typeface="Open Sans"/>
                <a:sym typeface="Open Sans"/>
              </a:rPr>
              <a:t> DVR, </a:t>
            </a:r>
            <a:r>
              <a:rPr lang="en-US" sz="2800" dirty="0" err="1">
                <a:solidFill>
                  <a:srgbClr val="231F20"/>
                </a:solidFill>
                <a:latin typeface="Open Sans"/>
                <a:ea typeface="Open Sans"/>
                <a:cs typeface="Open Sans"/>
                <a:sym typeface="Open Sans"/>
              </a:rPr>
              <a:t>який</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повернувся</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наступним</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кроком</a:t>
            </a:r>
            <a:r>
              <a:rPr lang="en-US" sz="2800" dirty="0">
                <a:solidFill>
                  <a:srgbClr val="231F20"/>
                </a:solidFill>
                <a:latin typeface="Open Sans"/>
                <a:ea typeface="Open Sans"/>
                <a:cs typeface="Open Sans"/>
                <a:sym typeface="Open Sans"/>
              </a:rPr>
              <a:t> є </a:t>
            </a:r>
            <a:r>
              <a:rPr lang="en-US" sz="2800" dirty="0" err="1">
                <a:solidFill>
                  <a:srgbClr val="231F20"/>
                </a:solidFill>
                <a:latin typeface="Open Sans"/>
                <a:ea typeface="Open Sans"/>
                <a:cs typeface="Open Sans"/>
                <a:sym typeface="Open Sans"/>
              </a:rPr>
              <a:t>оцінка</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відхилень</a:t>
            </a:r>
            <a:r>
              <a:rPr lang="en-US" sz="2800" dirty="0">
                <a:solidFill>
                  <a:srgbClr val="231F20"/>
                </a:solidFill>
                <a:latin typeface="Open Sans"/>
                <a:ea typeface="Open Sans"/>
                <a:cs typeface="Open Sans"/>
                <a:sym typeface="Open Sans"/>
              </a:rPr>
              <a:t> у </a:t>
            </a:r>
            <a:r>
              <a:rPr lang="en-US" sz="2800" dirty="0" err="1">
                <a:solidFill>
                  <a:srgbClr val="231F20"/>
                </a:solidFill>
                <a:latin typeface="Open Sans"/>
                <a:ea typeface="Open Sans"/>
                <a:cs typeface="Open Sans"/>
                <a:sym typeface="Open Sans"/>
              </a:rPr>
              <a:t>використанні</a:t>
            </a:r>
            <a:r>
              <a:rPr lang="en-US" sz="2800" dirty="0">
                <a:solidFill>
                  <a:srgbClr val="231F20"/>
                </a:solidFill>
                <a:latin typeface="Open Sans"/>
                <a:ea typeface="Open Sans"/>
                <a:cs typeface="Open Sans"/>
                <a:sym typeface="Open Sans"/>
              </a:rPr>
              <a:t> DVR (</a:t>
            </a:r>
            <a:r>
              <a:rPr lang="en-US" sz="2800" dirty="0" err="1">
                <a:solidFill>
                  <a:srgbClr val="231F20"/>
                </a:solidFill>
                <a:latin typeface="Open Sans"/>
                <a:ea typeface="Open Sans"/>
                <a:cs typeface="Open Sans"/>
                <a:sym typeface="Open Sans"/>
              </a:rPr>
              <a:t>дні</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коли</a:t>
            </a:r>
            <a:r>
              <a:rPr lang="en-US" sz="2800" dirty="0">
                <a:solidFill>
                  <a:srgbClr val="231F20"/>
                </a:solidFill>
                <a:latin typeface="Open Sans"/>
                <a:ea typeface="Open Sans"/>
                <a:cs typeface="Open Sans"/>
                <a:sym typeface="Open Sans"/>
              </a:rPr>
              <a:t> DVR </a:t>
            </a:r>
            <a:r>
              <a:rPr lang="en-US" sz="2800" dirty="0" err="1">
                <a:solidFill>
                  <a:srgbClr val="231F20"/>
                </a:solidFill>
                <a:latin typeface="Open Sans"/>
                <a:ea typeface="Open Sans"/>
                <a:cs typeface="Open Sans"/>
                <a:sym typeface="Open Sans"/>
              </a:rPr>
              <a:t>не</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носили</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протягом</a:t>
            </a:r>
            <a:r>
              <a:rPr lang="en-US" sz="2800" dirty="0">
                <a:solidFill>
                  <a:srgbClr val="231F20"/>
                </a:solidFill>
                <a:latin typeface="Open Sans"/>
                <a:ea typeface="Open Sans"/>
                <a:cs typeface="Open Sans"/>
                <a:sym typeface="Open Sans"/>
              </a:rPr>
              <a:t> 24 </a:t>
            </a:r>
            <a:r>
              <a:rPr lang="en-US" sz="2800" dirty="0" err="1">
                <a:solidFill>
                  <a:srgbClr val="231F20"/>
                </a:solidFill>
                <a:latin typeface="Open Sans"/>
                <a:ea typeface="Open Sans"/>
                <a:cs typeface="Open Sans"/>
                <a:sym typeface="Open Sans"/>
              </a:rPr>
              <a:t>годин</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перед</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та</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дні</a:t>
            </a:r>
            <a:r>
              <a:rPr lang="en-US" sz="2800" dirty="0">
                <a:solidFill>
                  <a:srgbClr val="231F20"/>
                </a:solidFill>
                <a:latin typeface="Open Sans"/>
                <a:ea typeface="Open Sans"/>
                <a:cs typeface="Open Sans"/>
                <a:sym typeface="Open Sans"/>
              </a:rPr>
              <a:t> </a:t>
            </a:r>
            <a:r>
              <a:rPr lang="en-US" sz="2800" b="1" i="1" dirty="0" err="1">
                <a:solidFill>
                  <a:srgbClr val="231F20"/>
                </a:solidFill>
                <a:latin typeface="Open Sans Bold Italics"/>
                <a:ea typeface="Open Sans Bold Italics"/>
                <a:cs typeface="Open Sans Bold Italics"/>
                <a:sym typeface="Open Sans Bold Italics"/>
              </a:rPr>
              <a:t>усіх</a:t>
            </a:r>
            <a:r>
              <a:rPr lang="en-US" sz="2800" b="1" i="1" dirty="0">
                <a:solidFill>
                  <a:srgbClr val="231F20"/>
                </a:solidFill>
                <a:latin typeface="Open Sans Bold Italics"/>
                <a:ea typeface="Open Sans Bold Italics"/>
                <a:cs typeface="Open Sans Bold Italics"/>
                <a:sym typeface="Open Sans Bold Italics"/>
              </a:rPr>
              <a:t> </a:t>
            </a:r>
            <a:r>
              <a:rPr lang="en-US" sz="2800" b="1" i="1" dirty="0" err="1">
                <a:solidFill>
                  <a:srgbClr val="231F20"/>
                </a:solidFill>
                <a:latin typeface="Open Sans Bold Italics"/>
                <a:ea typeface="Open Sans Bold Italics"/>
                <a:cs typeface="Open Sans Bold Italics"/>
                <a:sym typeface="Open Sans Bold Italics"/>
              </a:rPr>
              <a:t>таких</a:t>
            </a:r>
            <a:r>
              <a:rPr lang="en-US" sz="2800" b="1" i="1" dirty="0">
                <a:solidFill>
                  <a:srgbClr val="231F20"/>
                </a:solidFill>
                <a:latin typeface="Open Sans Bold Italics"/>
                <a:ea typeface="Open Sans Bold Italics"/>
                <a:cs typeface="Open Sans Bold Italics"/>
                <a:sym typeface="Open Sans Bold Italics"/>
              </a:rPr>
              <a:t> </a:t>
            </a:r>
            <a:r>
              <a:rPr lang="en-US" sz="2800" b="1" i="1" dirty="0" err="1">
                <a:solidFill>
                  <a:srgbClr val="231F20"/>
                </a:solidFill>
                <a:latin typeface="Open Sans Bold Italics"/>
                <a:ea typeface="Open Sans Bold Italics"/>
                <a:cs typeface="Open Sans Bold Italics"/>
                <a:sym typeface="Open Sans Bold Italics"/>
              </a:rPr>
              <a:t>випадків</a:t>
            </a:r>
            <a:r>
              <a:rPr lang="en-US" sz="2800" b="1" i="1" dirty="0">
                <a:solidFill>
                  <a:srgbClr val="231F20"/>
                </a:solidFill>
                <a:latin typeface="Open Sans Bold Italics"/>
                <a:ea typeface="Open Sans Bold Italics"/>
                <a:cs typeface="Open Sans Bold Italics"/>
                <a:sym typeface="Open Sans Bold Italics"/>
              </a:rPr>
              <a:t> </a:t>
            </a:r>
            <a:r>
              <a:rPr lang="en-US" sz="2800" dirty="0" err="1">
                <a:solidFill>
                  <a:srgbClr val="231F20"/>
                </a:solidFill>
                <a:latin typeface="Open Sans"/>
                <a:ea typeface="Open Sans"/>
                <a:cs typeface="Open Sans"/>
                <a:sym typeface="Open Sans"/>
              </a:rPr>
              <a:t>та</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визначення</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їх</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значущості</a:t>
            </a:r>
            <a:r>
              <a:rPr lang="en-US" sz="2800" dirty="0">
                <a:solidFill>
                  <a:srgbClr val="231F20"/>
                </a:solidFill>
                <a:latin typeface="Open Sans"/>
                <a:ea typeface="Open Sans"/>
                <a:cs typeface="Open Sans"/>
                <a:sym typeface="Open Sans"/>
              </a:rPr>
              <a:t>.</a:t>
            </a:r>
          </a:p>
          <a:p>
            <a:pPr marL="777240" lvl="1" indent="-388620" algn="just">
              <a:lnSpc>
                <a:spcPct val="150000"/>
              </a:lnSpc>
              <a:buFont typeface="Arial"/>
              <a:buChar char="•"/>
            </a:pPr>
            <a:r>
              <a:rPr lang="en-US" sz="2800" dirty="0" err="1">
                <a:solidFill>
                  <a:srgbClr val="231F20"/>
                </a:solidFill>
                <a:latin typeface="Open Sans"/>
                <a:ea typeface="Open Sans"/>
                <a:cs typeface="Open Sans"/>
                <a:sym typeface="Open Sans"/>
              </a:rPr>
              <a:t>Не</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існує</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абсолютного</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правила</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щодо</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тривалості</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невикористання</a:t>
            </a:r>
            <a:r>
              <a:rPr lang="en-US" sz="2800" dirty="0">
                <a:solidFill>
                  <a:srgbClr val="231F20"/>
                </a:solidFill>
                <a:latin typeface="Open Sans"/>
                <a:ea typeface="Open Sans"/>
                <a:cs typeface="Open Sans"/>
                <a:sym typeface="Open Sans"/>
              </a:rPr>
              <a:t> DVR, </a:t>
            </a:r>
            <a:r>
              <a:rPr lang="en-US" sz="2800" dirty="0" err="1">
                <a:solidFill>
                  <a:srgbClr val="231F20"/>
                </a:solidFill>
                <a:latin typeface="Open Sans"/>
                <a:ea typeface="Open Sans"/>
                <a:cs typeface="Open Sans"/>
                <a:sym typeface="Open Sans"/>
              </a:rPr>
              <a:t>яке</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становить</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значне</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відхилення</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від</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використання</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Найкраще</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якщо</a:t>
            </a:r>
            <a:r>
              <a:rPr lang="en-US" sz="2800" dirty="0">
                <a:solidFill>
                  <a:srgbClr val="231F20"/>
                </a:solidFill>
                <a:latin typeface="Open Sans"/>
                <a:ea typeface="Open Sans"/>
                <a:cs typeface="Open Sans"/>
                <a:sym typeface="Open Sans"/>
              </a:rPr>
              <a:t> DVR </a:t>
            </a:r>
            <a:r>
              <a:rPr lang="en-US" sz="2800" dirty="0" err="1">
                <a:solidFill>
                  <a:srgbClr val="231F20"/>
                </a:solidFill>
                <a:latin typeface="Open Sans"/>
                <a:ea typeface="Open Sans"/>
                <a:cs typeface="Open Sans"/>
                <a:sym typeface="Open Sans"/>
              </a:rPr>
              <a:t>носили</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безперервно</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особливо</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протягом</a:t>
            </a:r>
            <a:r>
              <a:rPr lang="en-US" sz="2800" dirty="0">
                <a:solidFill>
                  <a:srgbClr val="231F20"/>
                </a:solidFill>
                <a:latin typeface="Open Sans"/>
                <a:ea typeface="Open Sans"/>
                <a:cs typeface="Open Sans"/>
                <a:sym typeface="Open Sans"/>
              </a:rPr>
              <a:t> 24 </a:t>
            </a:r>
            <a:r>
              <a:rPr lang="en-US" sz="2800" dirty="0" err="1">
                <a:solidFill>
                  <a:srgbClr val="231F20"/>
                </a:solidFill>
                <a:latin typeface="Open Sans"/>
                <a:ea typeface="Open Sans"/>
                <a:cs typeface="Open Sans"/>
                <a:sym typeface="Open Sans"/>
              </a:rPr>
              <a:t>годин</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до</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та</a:t>
            </a:r>
            <a:r>
              <a:rPr lang="en-US" sz="2800" dirty="0">
                <a:solidFill>
                  <a:srgbClr val="231F20"/>
                </a:solidFill>
                <a:latin typeface="Open Sans"/>
                <a:ea typeface="Open Sans"/>
                <a:cs typeface="Open Sans"/>
                <a:sym typeface="Open Sans"/>
              </a:rPr>
              <a:t> в </a:t>
            </a:r>
            <a:r>
              <a:rPr lang="en-US" sz="2800" dirty="0" err="1">
                <a:solidFill>
                  <a:srgbClr val="231F20"/>
                </a:solidFill>
                <a:latin typeface="Open Sans"/>
                <a:ea typeface="Open Sans"/>
                <a:cs typeface="Open Sans"/>
                <a:sym typeface="Open Sans"/>
              </a:rPr>
              <a:t>день</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кожного</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випадку</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експозиції</a:t>
            </a:r>
            <a:r>
              <a:rPr lang="en-US" sz="2800" dirty="0">
                <a:solidFill>
                  <a:srgbClr val="231F20"/>
                </a:solidFill>
                <a:latin typeface="Open Sans"/>
                <a:ea typeface="Open Sans"/>
                <a:cs typeface="Open Sans"/>
                <a:sym typeface="Open Sans"/>
              </a:rPr>
              <a:t>, і в </a:t>
            </a:r>
            <a:r>
              <a:rPr lang="en-US" sz="2800" dirty="0" err="1">
                <a:solidFill>
                  <a:srgbClr val="231F20"/>
                </a:solidFill>
                <a:latin typeface="Open Sans"/>
                <a:ea typeface="Open Sans"/>
                <a:cs typeface="Open Sans"/>
                <a:sym typeface="Open Sans"/>
              </a:rPr>
              <a:t>ідеалі</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його</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не</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слід</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було</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знімати</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крім</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як</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для</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заміни</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на</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новий</a:t>
            </a:r>
            <a:r>
              <a:rPr lang="en-US" sz="2800" dirty="0">
                <a:solidFill>
                  <a:srgbClr val="231F20"/>
                </a:solidFill>
                <a:latin typeface="Open Sans"/>
                <a:ea typeface="Open Sans"/>
                <a:cs typeface="Open Sans"/>
                <a:sym typeface="Open Sans"/>
              </a:rPr>
              <a:t>.  </a:t>
            </a:r>
          </a:p>
          <a:p>
            <a:pPr marL="777240" lvl="1" indent="-388620" algn="just">
              <a:lnSpc>
                <a:spcPct val="150000"/>
              </a:lnSpc>
              <a:buFont typeface="Arial"/>
              <a:buChar char="•"/>
            </a:pPr>
            <a:r>
              <a:rPr lang="en-US" sz="2800" dirty="0" err="1">
                <a:solidFill>
                  <a:srgbClr val="231F20"/>
                </a:solidFill>
                <a:latin typeface="Open Sans"/>
                <a:ea typeface="Open Sans"/>
                <a:cs typeface="Open Sans"/>
                <a:sym typeface="Open Sans"/>
              </a:rPr>
              <a:t>Неносіння</a:t>
            </a:r>
            <a:r>
              <a:rPr lang="en-US" sz="2800" dirty="0">
                <a:solidFill>
                  <a:srgbClr val="231F20"/>
                </a:solidFill>
                <a:latin typeface="Open Sans"/>
                <a:ea typeface="Open Sans"/>
                <a:cs typeface="Open Sans"/>
                <a:sym typeface="Open Sans"/>
              </a:rPr>
              <a:t> DVR </a:t>
            </a:r>
            <a:r>
              <a:rPr lang="en-US" sz="2800" dirty="0" err="1">
                <a:solidFill>
                  <a:srgbClr val="231F20"/>
                </a:solidFill>
                <a:latin typeface="Open Sans"/>
                <a:ea typeface="Open Sans"/>
                <a:cs typeface="Open Sans"/>
                <a:sym typeface="Open Sans"/>
              </a:rPr>
              <a:t>протягом</a:t>
            </a:r>
            <a:r>
              <a:rPr lang="en-US" sz="2800" dirty="0">
                <a:solidFill>
                  <a:srgbClr val="231F20"/>
                </a:solidFill>
                <a:latin typeface="Open Sans"/>
                <a:ea typeface="Open Sans"/>
                <a:cs typeface="Open Sans"/>
                <a:sym typeface="Open Sans"/>
              </a:rPr>
              <a:t> 24 </a:t>
            </a:r>
            <a:r>
              <a:rPr lang="en-US" sz="2800" dirty="0" err="1">
                <a:solidFill>
                  <a:srgbClr val="231F20"/>
                </a:solidFill>
                <a:latin typeface="Open Sans"/>
                <a:ea typeface="Open Sans"/>
                <a:cs typeface="Open Sans"/>
                <a:sym typeface="Open Sans"/>
              </a:rPr>
              <a:t>годин</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до</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та</a:t>
            </a:r>
            <a:r>
              <a:rPr lang="en-US" sz="2800" dirty="0">
                <a:solidFill>
                  <a:srgbClr val="231F20"/>
                </a:solidFill>
                <a:latin typeface="Open Sans"/>
                <a:ea typeface="Open Sans"/>
                <a:cs typeface="Open Sans"/>
                <a:sym typeface="Open Sans"/>
              </a:rPr>
              <a:t>/</a:t>
            </a:r>
            <a:r>
              <a:rPr lang="en-US" sz="2800" dirty="0" err="1">
                <a:solidFill>
                  <a:srgbClr val="231F20"/>
                </a:solidFill>
                <a:latin typeface="Open Sans"/>
                <a:ea typeface="Open Sans"/>
                <a:cs typeface="Open Sans"/>
                <a:sym typeface="Open Sans"/>
              </a:rPr>
              <a:t>або</a:t>
            </a:r>
            <a:r>
              <a:rPr lang="en-US" sz="2800" dirty="0">
                <a:solidFill>
                  <a:srgbClr val="231F20"/>
                </a:solidFill>
                <a:latin typeface="Open Sans"/>
                <a:ea typeface="Open Sans"/>
                <a:cs typeface="Open Sans"/>
                <a:sym typeface="Open Sans"/>
              </a:rPr>
              <a:t> в </a:t>
            </a:r>
            <a:r>
              <a:rPr lang="en-US" sz="2800" dirty="0" err="1">
                <a:solidFill>
                  <a:srgbClr val="231F20"/>
                </a:solidFill>
                <a:latin typeface="Open Sans"/>
                <a:ea typeface="Open Sans"/>
                <a:cs typeface="Open Sans"/>
                <a:sym typeface="Open Sans"/>
              </a:rPr>
              <a:t>день</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кожної</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можливої</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експозиції</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протягом</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попереднього</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місяця</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ймовірно</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становить</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значне</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відхилення</a:t>
            </a:r>
            <a:r>
              <a:rPr lang="en-US" sz="2800" dirty="0">
                <a:solidFill>
                  <a:srgbClr val="231F20"/>
                </a:solidFill>
                <a:latin typeface="Open Sans"/>
                <a:ea typeface="Open Sans"/>
                <a:cs typeface="Open Sans"/>
                <a:sym typeface="Open Sans"/>
              </a:rPr>
              <a:t> у </a:t>
            </a:r>
            <a:r>
              <a:rPr lang="en-US" sz="2800" dirty="0" err="1">
                <a:solidFill>
                  <a:srgbClr val="231F20"/>
                </a:solidFill>
                <a:latin typeface="Open Sans"/>
                <a:ea typeface="Open Sans"/>
                <a:cs typeface="Open Sans"/>
                <a:sym typeface="Open Sans"/>
              </a:rPr>
              <a:t>використанні</a:t>
            </a:r>
            <a:r>
              <a:rPr lang="en-US" sz="2800" dirty="0">
                <a:solidFill>
                  <a:srgbClr val="231F20"/>
                </a:solidFill>
                <a:latin typeface="Open Sans"/>
                <a:ea typeface="Open Sans"/>
                <a:cs typeface="Open Sans"/>
                <a:sym typeface="Open Sans"/>
              </a:rPr>
              <a:t>.</a:t>
            </a: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591242" y="851892"/>
            <a:ext cx="16447559" cy="679673"/>
          </a:xfrm>
          <a:prstGeom prst="rect">
            <a:avLst/>
          </a:prstGeom>
        </p:spPr>
        <p:txBody>
          <a:bodyPr lIns="0" tIns="0" rIns="0" bIns="0" rtlCol="0" anchor="t">
            <a:spAutoFit/>
          </a:bodyPr>
          <a:lstStyle/>
          <a:p>
            <a:pPr algn="l">
              <a:lnSpc>
                <a:spcPts val="5152"/>
              </a:lnSpc>
            </a:pPr>
            <a:r>
              <a:rPr lang="en-US" sz="5600" b="1" dirty="0">
                <a:solidFill>
                  <a:srgbClr val="48AEA8"/>
                </a:solidFill>
                <a:latin typeface="Roboto Condensed Bold"/>
                <a:ea typeface="Roboto Condensed Bold"/>
                <a:cs typeface="Roboto Condensed Bold"/>
                <a:sym typeface="Roboto Condensed Bold"/>
              </a:rPr>
              <a:t>DVR: </a:t>
            </a:r>
            <a:r>
              <a:rPr lang="en-US" sz="5600" b="1" dirty="0" err="1">
                <a:solidFill>
                  <a:srgbClr val="48AEA8"/>
                </a:solidFill>
                <a:latin typeface="Roboto Condensed Bold"/>
                <a:ea typeface="Roboto Condensed Bold"/>
                <a:cs typeface="Roboto Condensed Bold"/>
                <a:sym typeface="Roboto Condensed Bold"/>
              </a:rPr>
              <a:t>Невикористання</a:t>
            </a:r>
            <a:r>
              <a:rPr lang="en-US" sz="5600" b="1" dirty="0">
                <a:solidFill>
                  <a:srgbClr val="48AEA8"/>
                </a:solidFill>
                <a:latin typeface="Roboto Condensed Bold"/>
                <a:ea typeface="Roboto Condensed Bold"/>
                <a:cs typeface="Roboto Condensed Bold"/>
                <a:sym typeface="Roboto Condensed Bold"/>
              </a:rPr>
              <a:t> </a:t>
            </a:r>
            <a:r>
              <a:rPr lang="en-US" sz="5600" b="1" dirty="0" err="1">
                <a:solidFill>
                  <a:srgbClr val="48AEA8"/>
                </a:solidFill>
                <a:latin typeface="Roboto Condensed Bold"/>
                <a:ea typeface="Roboto Condensed Bold"/>
                <a:cs typeface="Roboto Condensed Bold"/>
                <a:sym typeface="Roboto Condensed Bold"/>
              </a:rPr>
              <a:t>та</a:t>
            </a:r>
            <a:r>
              <a:rPr lang="en-US" sz="5600" b="1" dirty="0">
                <a:solidFill>
                  <a:srgbClr val="48AEA8"/>
                </a:solidFill>
                <a:latin typeface="Roboto Condensed Bold"/>
                <a:ea typeface="Roboto Condensed Bold"/>
                <a:cs typeface="Roboto Condensed Bold"/>
                <a:sym typeface="Roboto Condensed Bold"/>
              </a:rPr>
              <a:t> </a:t>
            </a:r>
            <a:r>
              <a:rPr lang="en-US" sz="5600" b="1" dirty="0" err="1">
                <a:solidFill>
                  <a:srgbClr val="48AEA8"/>
                </a:solidFill>
                <a:latin typeface="Roboto Condensed Bold"/>
                <a:ea typeface="Roboto Condensed Bold"/>
                <a:cs typeface="Roboto Condensed Bold"/>
                <a:sym typeface="Roboto Condensed Bold"/>
              </a:rPr>
              <a:t>оцінка</a:t>
            </a:r>
            <a:r>
              <a:rPr lang="en-US" sz="5600" b="1" dirty="0">
                <a:solidFill>
                  <a:srgbClr val="48AEA8"/>
                </a:solidFill>
                <a:latin typeface="Roboto Condensed Bold"/>
                <a:ea typeface="Roboto Condensed Bold"/>
                <a:cs typeface="Roboto Condensed Bold"/>
                <a:sym typeface="Roboto Condensed Bold"/>
              </a:rPr>
              <a:t> </a:t>
            </a:r>
            <a:r>
              <a:rPr lang="uk-UA" sz="5600" b="1" dirty="0">
                <a:solidFill>
                  <a:srgbClr val="48AEA8"/>
                </a:solidFill>
                <a:latin typeface="Roboto Condensed Bold"/>
                <a:ea typeface="Roboto Condensed Bold"/>
                <a:cs typeface="Roboto Condensed Bold"/>
                <a:sym typeface="Roboto Condensed Bold"/>
              </a:rPr>
              <a:t>ГВІ</a:t>
            </a:r>
            <a:r>
              <a:rPr lang="en-US" sz="5600" b="1" dirty="0">
                <a:solidFill>
                  <a:srgbClr val="48AEA8"/>
                </a:solidFill>
                <a:latin typeface="Roboto Condensed Bold"/>
                <a:ea typeface="Roboto Condensed Bold"/>
                <a:cs typeface="Roboto Condensed Bold"/>
                <a:sym typeface="Roboto Condensed Bold"/>
              </a:rPr>
              <a:t> </a:t>
            </a:r>
          </a:p>
        </p:txBody>
      </p:sp>
      <p:grpSp>
        <p:nvGrpSpPr>
          <p:cNvPr id="3" name="Group 3"/>
          <p:cNvGrpSpPr/>
          <p:nvPr/>
        </p:nvGrpSpPr>
        <p:grpSpPr>
          <a:xfrm>
            <a:off x="0" y="0"/>
            <a:ext cx="2315357" cy="2283921"/>
            <a:chOff x="0" y="0"/>
            <a:chExt cx="3087143" cy="3045228"/>
          </a:xfrm>
        </p:grpSpPr>
        <p:sp>
          <p:nvSpPr>
            <p:cNvPr id="4" name="Freeform 4"/>
            <p:cNvSpPr/>
            <p:nvPr/>
          </p:nvSpPr>
          <p:spPr>
            <a:xfrm rot="1758426">
              <a:off x="390145" y="423975"/>
              <a:ext cx="2306853" cy="2197278"/>
            </a:xfrm>
            <a:custGeom>
              <a:avLst/>
              <a:gdLst/>
              <a:ahLst/>
              <a:cxnLst/>
              <a:rect l="l" t="t" r="r" b="b"/>
              <a:pathLst>
                <a:path w="2306853" h="2197278">
                  <a:moveTo>
                    <a:pt x="0" y="0"/>
                  </a:moveTo>
                  <a:lnTo>
                    <a:pt x="2306853" y="0"/>
                  </a:lnTo>
                  <a:lnTo>
                    <a:pt x="2306853" y="2197278"/>
                  </a:lnTo>
                  <a:lnTo>
                    <a:pt x="0" y="219727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5"/>
            <p:cNvSpPr/>
            <p:nvPr/>
          </p:nvSpPr>
          <p:spPr>
            <a:xfrm>
              <a:off x="920483" y="899526"/>
              <a:ext cx="1246177" cy="1246177"/>
            </a:xfrm>
            <a:custGeom>
              <a:avLst/>
              <a:gdLst/>
              <a:ahLst/>
              <a:cxnLst/>
              <a:rect l="l" t="t" r="r" b="b"/>
              <a:pathLst>
                <a:path w="1246177" h="1246177">
                  <a:moveTo>
                    <a:pt x="0" y="0"/>
                  </a:moveTo>
                  <a:lnTo>
                    <a:pt x="1246177" y="0"/>
                  </a:lnTo>
                  <a:lnTo>
                    <a:pt x="1246177" y="1246176"/>
                  </a:lnTo>
                  <a:lnTo>
                    <a:pt x="0" y="124617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
        <p:nvSpPr>
          <p:cNvPr id="6" name="TextBox 6"/>
          <p:cNvSpPr txBox="1"/>
          <p:nvPr/>
        </p:nvSpPr>
        <p:spPr>
          <a:xfrm>
            <a:off x="1028700" y="2410140"/>
            <a:ext cx="16543276" cy="6394443"/>
          </a:xfrm>
          <a:prstGeom prst="rect">
            <a:avLst/>
          </a:prstGeom>
        </p:spPr>
        <p:txBody>
          <a:bodyPr lIns="0" tIns="0" rIns="0" bIns="0" rtlCol="0" anchor="t">
            <a:spAutoFit/>
          </a:bodyPr>
          <a:lstStyle/>
          <a:p>
            <a:pPr marL="777240" lvl="1" indent="-388620" algn="just">
              <a:lnSpc>
                <a:spcPct val="150000"/>
              </a:lnSpc>
              <a:buFont typeface="Arial"/>
              <a:buChar char="•"/>
            </a:pPr>
            <a:r>
              <a:rPr lang="en-US" sz="2800" dirty="0" err="1">
                <a:solidFill>
                  <a:srgbClr val="231F20"/>
                </a:solidFill>
                <a:latin typeface="Open Sans"/>
                <a:ea typeface="Open Sans"/>
                <a:cs typeface="Open Sans"/>
                <a:sym typeface="Open Sans"/>
              </a:rPr>
              <a:t>Постачальники</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послуг</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повинні</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приймати</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рішення</a:t>
            </a:r>
            <a:r>
              <a:rPr lang="en-US" sz="2800" dirty="0">
                <a:solidFill>
                  <a:srgbClr val="231F20"/>
                </a:solidFill>
                <a:latin typeface="Open Sans"/>
                <a:ea typeface="Open Sans"/>
                <a:cs typeface="Open Sans"/>
                <a:sym typeface="Open Sans"/>
              </a:rPr>
              <a:t> в </a:t>
            </a:r>
            <a:r>
              <a:rPr lang="en-US" sz="2800" dirty="0" err="1">
                <a:solidFill>
                  <a:srgbClr val="231F20"/>
                </a:solidFill>
                <a:latin typeface="Open Sans"/>
                <a:ea typeface="Open Sans"/>
                <a:cs typeface="Open Sans"/>
                <a:sym typeface="Open Sans"/>
              </a:rPr>
              <a:t>кожному</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конкретному</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випадку</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беручи</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до</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уваги</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всі</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відповідні</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деталі</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щоб</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визначити</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чи</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були</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дні</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коли</a:t>
            </a:r>
            <a:r>
              <a:rPr lang="en-US" sz="2800" dirty="0">
                <a:solidFill>
                  <a:srgbClr val="231F20"/>
                </a:solidFill>
                <a:latin typeface="Open Sans"/>
                <a:ea typeface="Open Sans"/>
                <a:cs typeface="Open Sans"/>
                <a:sym typeface="Open Sans"/>
              </a:rPr>
              <a:t> DVR </a:t>
            </a:r>
            <a:r>
              <a:rPr lang="en-US" sz="2800" dirty="0" err="1">
                <a:solidFill>
                  <a:srgbClr val="231F20"/>
                </a:solidFill>
                <a:latin typeface="Open Sans"/>
                <a:ea typeface="Open Sans"/>
                <a:cs typeface="Open Sans"/>
                <a:sym typeface="Open Sans"/>
              </a:rPr>
              <a:t>не</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використовувався</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значущими</a:t>
            </a:r>
            <a:r>
              <a:rPr lang="en-US" sz="2800" dirty="0">
                <a:solidFill>
                  <a:srgbClr val="231F20"/>
                </a:solidFill>
                <a:latin typeface="Open Sans"/>
                <a:ea typeface="Open Sans"/>
                <a:cs typeface="Open Sans"/>
                <a:sym typeface="Open Sans"/>
              </a:rPr>
              <a:t>.</a:t>
            </a:r>
          </a:p>
          <a:p>
            <a:pPr marL="777240" lvl="1" indent="-388620" algn="just">
              <a:lnSpc>
                <a:spcPct val="150000"/>
              </a:lnSpc>
              <a:buFont typeface="Arial"/>
              <a:buChar char="•"/>
            </a:pPr>
            <a:r>
              <a:rPr lang="en-US" sz="2800" dirty="0" err="1">
                <a:solidFill>
                  <a:srgbClr val="231F20"/>
                </a:solidFill>
                <a:latin typeface="Open Sans"/>
                <a:ea typeface="Open Sans"/>
                <a:cs typeface="Open Sans"/>
                <a:sym typeface="Open Sans"/>
              </a:rPr>
              <a:t>Слід</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пам'ятати</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що</a:t>
            </a:r>
            <a:r>
              <a:rPr lang="en-US" sz="2800" dirty="0">
                <a:solidFill>
                  <a:srgbClr val="231F20"/>
                </a:solidFill>
                <a:latin typeface="Open Sans"/>
                <a:ea typeface="Open Sans"/>
                <a:cs typeface="Open Sans"/>
                <a:sym typeface="Open Sans"/>
              </a:rPr>
              <a:t> у </a:t>
            </a:r>
            <a:r>
              <a:rPr lang="en-US" sz="2800" dirty="0" err="1">
                <a:solidFill>
                  <a:srgbClr val="231F20"/>
                </a:solidFill>
                <a:latin typeface="Open Sans"/>
                <a:ea typeface="Open Sans"/>
                <a:cs typeface="Open Sans"/>
                <a:sym typeface="Open Sans"/>
              </a:rPr>
              <a:t>осіб</a:t>
            </a:r>
            <a:r>
              <a:rPr lang="en-US" sz="2800" dirty="0">
                <a:solidFill>
                  <a:srgbClr val="231F20"/>
                </a:solidFill>
                <a:latin typeface="Open Sans"/>
                <a:ea typeface="Open Sans"/>
                <a:cs typeface="Open Sans"/>
                <a:sym typeface="Open Sans"/>
              </a:rPr>
              <a:t> з </a:t>
            </a:r>
            <a:r>
              <a:rPr lang="en-US" sz="2800" dirty="0" err="1">
                <a:solidFill>
                  <a:srgbClr val="231F20"/>
                </a:solidFill>
                <a:latin typeface="Open Sans"/>
                <a:ea typeface="Open Sans"/>
                <a:cs typeface="Open Sans"/>
                <a:sym typeface="Open Sans"/>
              </a:rPr>
              <a:t>ознаками</a:t>
            </a:r>
            <a:r>
              <a:rPr lang="en-US" sz="2800" dirty="0">
                <a:solidFill>
                  <a:srgbClr val="231F20"/>
                </a:solidFill>
                <a:latin typeface="Open Sans"/>
                <a:ea typeface="Open Sans"/>
                <a:cs typeface="Open Sans"/>
                <a:sym typeface="Open Sans"/>
              </a:rPr>
              <a:t>/</a:t>
            </a:r>
            <a:r>
              <a:rPr lang="en-US" sz="2800" dirty="0" err="1">
                <a:solidFill>
                  <a:srgbClr val="231F20"/>
                </a:solidFill>
                <a:latin typeface="Open Sans"/>
                <a:ea typeface="Open Sans"/>
                <a:cs typeface="Open Sans"/>
                <a:sym typeface="Open Sans"/>
              </a:rPr>
              <a:t>симптомами</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схожими</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на</a:t>
            </a:r>
            <a:r>
              <a:rPr lang="en-US" sz="2800" dirty="0">
                <a:solidFill>
                  <a:srgbClr val="231F20"/>
                </a:solidFill>
                <a:latin typeface="Open Sans"/>
                <a:ea typeface="Open Sans"/>
                <a:cs typeface="Open Sans"/>
                <a:sym typeface="Open Sans"/>
              </a:rPr>
              <a:t> </a:t>
            </a:r>
            <a:r>
              <a:rPr lang="uk-UA" sz="2800" dirty="0">
                <a:solidFill>
                  <a:srgbClr val="231F20"/>
                </a:solidFill>
                <a:latin typeface="Open Sans"/>
                <a:ea typeface="Open Sans"/>
                <a:cs typeface="Open Sans"/>
                <a:sym typeface="Open Sans"/>
              </a:rPr>
              <a:t>ГВІ</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які</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мали</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більш</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високий</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ризик</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впливу</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та</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більш</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значні</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відхилення</a:t>
            </a:r>
            <a:r>
              <a:rPr lang="en-US" sz="2800" dirty="0">
                <a:solidFill>
                  <a:srgbClr val="231F20"/>
                </a:solidFill>
                <a:latin typeface="Open Sans"/>
                <a:ea typeface="Open Sans"/>
                <a:cs typeface="Open Sans"/>
                <a:sym typeface="Open Sans"/>
              </a:rPr>
              <a:t> у </a:t>
            </a:r>
            <a:r>
              <a:rPr lang="en-US" sz="2800" dirty="0" err="1">
                <a:solidFill>
                  <a:srgbClr val="231F20"/>
                </a:solidFill>
                <a:latin typeface="Open Sans"/>
                <a:ea typeface="Open Sans"/>
                <a:cs typeface="Open Sans"/>
                <a:sym typeface="Open Sans"/>
              </a:rPr>
              <a:t>використанні</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ймовірно</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буде</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вища</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клінічна</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підозра</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на</a:t>
            </a:r>
            <a:r>
              <a:rPr lang="en-US" sz="2800" dirty="0">
                <a:solidFill>
                  <a:srgbClr val="231F20"/>
                </a:solidFill>
                <a:latin typeface="Open Sans"/>
                <a:ea typeface="Open Sans"/>
                <a:cs typeface="Open Sans"/>
                <a:sym typeface="Open Sans"/>
              </a:rPr>
              <a:t> </a:t>
            </a:r>
            <a:r>
              <a:rPr lang="uk-UA" sz="2800" dirty="0">
                <a:solidFill>
                  <a:srgbClr val="231F20"/>
                </a:solidFill>
                <a:latin typeface="Open Sans"/>
                <a:ea typeface="Open Sans"/>
                <a:cs typeface="Open Sans"/>
                <a:sym typeface="Open Sans"/>
              </a:rPr>
              <a:t>ГВІ</a:t>
            </a:r>
            <a:r>
              <a:rPr lang="en-US" sz="2800" dirty="0">
                <a:solidFill>
                  <a:srgbClr val="231F20"/>
                </a:solidFill>
                <a:latin typeface="Open Sans"/>
                <a:ea typeface="Open Sans"/>
                <a:cs typeface="Open Sans"/>
                <a:sym typeface="Open Sans"/>
              </a:rPr>
              <a:t>. </a:t>
            </a:r>
          </a:p>
          <a:p>
            <a:pPr marL="777240" lvl="1" indent="-388620" algn="just">
              <a:lnSpc>
                <a:spcPct val="150000"/>
              </a:lnSpc>
              <a:buFont typeface="Arial"/>
              <a:buChar char="•"/>
            </a:pPr>
            <a:r>
              <a:rPr lang="en-US" sz="2800" dirty="0">
                <a:solidFill>
                  <a:srgbClr val="231F20"/>
                </a:solidFill>
                <a:latin typeface="Open Sans"/>
                <a:ea typeface="Open Sans"/>
                <a:cs typeface="Open Sans"/>
                <a:sym typeface="Open Sans"/>
              </a:rPr>
              <a:t>У </a:t>
            </a:r>
            <a:r>
              <a:rPr lang="en-US" sz="2800" dirty="0" err="1">
                <a:solidFill>
                  <a:srgbClr val="231F20"/>
                </a:solidFill>
                <a:latin typeface="Open Sans"/>
                <a:ea typeface="Open Sans"/>
                <a:cs typeface="Open Sans"/>
                <a:sym typeface="Open Sans"/>
              </a:rPr>
              <a:t>складних</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випадках</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може</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бути</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корисно</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використовувати</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друкований</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календар</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щоб</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відзначити</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дати</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можливих</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випадків</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експозиції</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протягом</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попереднього</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місяця</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та</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дні</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коли</a:t>
            </a:r>
            <a:r>
              <a:rPr lang="en-US" sz="2800" dirty="0">
                <a:solidFill>
                  <a:srgbClr val="231F20"/>
                </a:solidFill>
                <a:latin typeface="Open Sans"/>
                <a:ea typeface="Open Sans"/>
                <a:cs typeface="Open Sans"/>
                <a:sym typeface="Open Sans"/>
              </a:rPr>
              <a:t> DVR </a:t>
            </a:r>
            <a:r>
              <a:rPr lang="en-US" sz="2800" dirty="0" err="1">
                <a:solidFill>
                  <a:srgbClr val="231F20"/>
                </a:solidFill>
                <a:latin typeface="Open Sans"/>
                <a:ea typeface="Open Sans"/>
                <a:cs typeface="Open Sans"/>
                <a:sym typeface="Open Sans"/>
              </a:rPr>
              <a:t>використовувався</a:t>
            </a:r>
            <a:r>
              <a:rPr lang="en-US" sz="2800" dirty="0">
                <a:solidFill>
                  <a:srgbClr val="231F20"/>
                </a:solidFill>
                <a:latin typeface="Open Sans"/>
                <a:ea typeface="Open Sans"/>
                <a:cs typeface="Open Sans"/>
                <a:sym typeface="Open Sans"/>
              </a:rPr>
              <a:t>/</a:t>
            </a:r>
            <a:r>
              <a:rPr lang="en-US" sz="2800" dirty="0" err="1">
                <a:solidFill>
                  <a:srgbClr val="231F20"/>
                </a:solidFill>
                <a:latin typeface="Open Sans"/>
                <a:ea typeface="Open Sans"/>
                <a:cs typeface="Open Sans"/>
                <a:sym typeface="Open Sans"/>
              </a:rPr>
              <a:t>не</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використовувався</a:t>
            </a:r>
            <a:r>
              <a:rPr lang="en-US" sz="2800" dirty="0">
                <a:solidFill>
                  <a:srgbClr val="231F20"/>
                </a:solidFill>
                <a:latin typeface="Open Sans"/>
                <a:ea typeface="Open Sans"/>
                <a:cs typeface="Open Sans"/>
                <a:sym typeface="Open Sans"/>
              </a:rPr>
              <a:t> у </a:t>
            </a:r>
            <a:r>
              <a:rPr lang="en-US" sz="2800" dirty="0" err="1">
                <a:solidFill>
                  <a:srgbClr val="231F20"/>
                </a:solidFill>
                <a:latin typeface="Open Sans"/>
                <a:ea typeface="Open Sans"/>
                <a:cs typeface="Open Sans"/>
                <a:sym typeface="Open Sans"/>
              </a:rPr>
              <a:t>відповідні</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дні</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перед</a:t>
            </a:r>
            <a:r>
              <a:rPr lang="en-US" sz="2800" dirty="0">
                <a:solidFill>
                  <a:srgbClr val="231F20"/>
                </a:solidFill>
                <a:latin typeface="Open Sans"/>
                <a:ea typeface="Open Sans"/>
                <a:cs typeface="Open Sans"/>
                <a:sym typeface="Open Sans"/>
              </a:rPr>
              <a:t>/в </a:t>
            </a:r>
            <a:r>
              <a:rPr lang="en-US" sz="2800" dirty="0" err="1">
                <a:solidFill>
                  <a:srgbClr val="231F20"/>
                </a:solidFill>
                <a:latin typeface="Open Sans"/>
                <a:ea typeface="Open Sans"/>
                <a:cs typeface="Open Sans"/>
                <a:sym typeface="Open Sans"/>
              </a:rPr>
              <a:t>день</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кожного</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випадку</a:t>
            </a:r>
            <a:r>
              <a:rPr lang="en-US" sz="2800" dirty="0">
                <a:solidFill>
                  <a:srgbClr val="231F20"/>
                </a:solidFill>
                <a:latin typeface="Open Sans"/>
                <a:ea typeface="Open Sans"/>
                <a:cs typeface="Open Sans"/>
                <a:sym typeface="Open Sans"/>
              </a:rPr>
              <a:t> </a:t>
            </a:r>
            <a:r>
              <a:rPr lang="en-US" sz="2800" dirty="0" err="1">
                <a:solidFill>
                  <a:srgbClr val="231F20"/>
                </a:solidFill>
                <a:latin typeface="Open Sans"/>
                <a:ea typeface="Open Sans"/>
                <a:cs typeface="Open Sans"/>
                <a:sym typeface="Open Sans"/>
              </a:rPr>
              <a:t>експозиції</a:t>
            </a:r>
            <a:r>
              <a:rPr lang="en-US" sz="2800" dirty="0">
                <a:solidFill>
                  <a:srgbClr val="231F20"/>
                </a:solidFill>
                <a:latin typeface="Open Sans"/>
                <a:ea typeface="Open Sans"/>
                <a:cs typeface="Open Sans"/>
                <a:sym typeface="Open Sans"/>
              </a:rPr>
              <a:t>.</a:t>
            </a:r>
            <a:endParaRPr lang="en-US" sz="2800" dirty="0">
              <a:solidFill>
                <a:srgbClr val="231F20"/>
              </a:solidFill>
              <a:latin typeface="Open Sans"/>
              <a:ea typeface="Open Sans"/>
              <a:cs typeface="Open Sans"/>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solidFill>
          <a:srgbClr val="A93291"/>
        </a:solidFill>
        <a:effectLst/>
      </p:bgPr>
    </p:bg>
    <p:spTree>
      <p:nvGrpSpPr>
        <p:cNvPr id="1" name=""/>
        <p:cNvGrpSpPr/>
        <p:nvPr/>
      </p:nvGrpSpPr>
      <p:grpSpPr>
        <a:xfrm>
          <a:off x="0" y="0"/>
          <a:ext cx="0" cy="0"/>
          <a:chOff x="0" y="0"/>
          <a:chExt cx="0" cy="0"/>
        </a:xfrm>
      </p:grpSpPr>
      <p:sp>
        <p:nvSpPr>
          <p:cNvPr id="2" name="TextBox 2"/>
          <p:cNvSpPr txBox="1"/>
          <p:nvPr/>
        </p:nvSpPr>
        <p:spPr>
          <a:xfrm>
            <a:off x="5941583" y="4306189"/>
            <a:ext cx="11617945" cy="2161413"/>
          </a:xfrm>
          <a:prstGeom prst="rect">
            <a:avLst/>
          </a:prstGeom>
        </p:spPr>
        <p:txBody>
          <a:bodyPr lIns="0" tIns="0" rIns="0" bIns="0" rtlCol="0" anchor="t">
            <a:spAutoFit/>
          </a:bodyPr>
          <a:lstStyle/>
          <a:p>
            <a:pPr algn="l">
              <a:lnSpc>
                <a:spcPts val="8496"/>
              </a:lnSpc>
            </a:pPr>
            <a:r>
              <a:rPr lang="en-US" sz="7200" b="1" dirty="0">
                <a:solidFill>
                  <a:srgbClr val="FFFFFF"/>
                </a:solidFill>
                <a:latin typeface="Roboto Condensed Bold"/>
                <a:ea typeface="Roboto Condensed Bold"/>
                <a:cs typeface="Roboto Condensed Bold"/>
                <a:sym typeface="Roboto Condensed Bold"/>
              </a:rPr>
              <a:t>CAB-LA: </a:t>
            </a:r>
            <a:r>
              <a:rPr lang="en-US" sz="7200" b="1" dirty="0" err="1">
                <a:solidFill>
                  <a:srgbClr val="FFFFFF"/>
                </a:solidFill>
                <a:latin typeface="Roboto Condensed Bold"/>
                <a:ea typeface="Roboto Condensed Bold"/>
                <a:cs typeface="Roboto Condensed Bold"/>
                <a:sym typeface="Roboto Condensed Bold"/>
              </a:rPr>
              <a:t>Затримки</a:t>
            </a:r>
            <a:r>
              <a:rPr lang="en-US" sz="7200" b="1" dirty="0">
                <a:solidFill>
                  <a:srgbClr val="FFFFFF"/>
                </a:solidFill>
                <a:latin typeface="Roboto Condensed Bold"/>
                <a:ea typeface="Roboto Condensed Bold"/>
                <a:cs typeface="Roboto Condensed Bold"/>
                <a:sym typeface="Roboto Condensed Bold"/>
              </a:rPr>
              <a:t> </a:t>
            </a:r>
            <a:r>
              <a:rPr lang="en-US" sz="7200" b="1" dirty="0" err="1">
                <a:solidFill>
                  <a:srgbClr val="FFFFFF"/>
                </a:solidFill>
                <a:latin typeface="Roboto Condensed Bold"/>
                <a:ea typeface="Roboto Condensed Bold"/>
                <a:cs typeface="Roboto Condensed Bold"/>
                <a:sym typeface="Roboto Condensed Bold"/>
              </a:rPr>
              <a:t>ін'єкцій</a:t>
            </a:r>
            <a:r>
              <a:rPr lang="en-US" sz="7200" b="1" dirty="0">
                <a:solidFill>
                  <a:srgbClr val="FFFFFF"/>
                </a:solidFill>
                <a:latin typeface="Roboto Condensed Bold"/>
                <a:ea typeface="Roboto Condensed Bold"/>
                <a:cs typeface="Roboto Condensed Bold"/>
                <a:sym typeface="Roboto Condensed Bold"/>
              </a:rPr>
              <a:t> </a:t>
            </a:r>
          </a:p>
          <a:p>
            <a:pPr algn="l">
              <a:lnSpc>
                <a:spcPts val="8496"/>
              </a:lnSpc>
            </a:pPr>
            <a:r>
              <a:rPr lang="en-US" sz="7200" b="1" dirty="0" err="1">
                <a:solidFill>
                  <a:srgbClr val="FFFFFF"/>
                </a:solidFill>
                <a:latin typeface="Roboto Condensed Bold"/>
                <a:ea typeface="Roboto Condensed Bold"/>
                <a:cs typeface="Roboto Condensed Bold"/>
                <a:sym typeface="Roboto Condensed Bold"/>
              </a:rPr>
              <a:t>та</a:t>
            </a:r>
            <a:r>
              <a:rPr lang="en-US" sz="7200" b="1" dirty="0">
                <a:solidFill>
                  <a:srgbClr val="FFFFFF"/>
                </a:solidFill>
                <a:latin typeface="Roboto Condensed Bold"/>
                <a:ea typeface="Roboto Condensed Bold"/>
                <a:cs typeface="Roboto Condensed Bold"/>
                <a:sym typeface="Roboto Condensed Bold"/>
              </a:rPr>
              <a:t> </a:t>
            </a:r>
            <a:r>
              <a:rPr lang="en-US" sz="7200" b="1" dirty="0" err="1">
                <a:solidFill>
                  <a:srgbClr val="FFFFFF"/>
                </a:solidFill>
                <a:latin typeface="Roboto Condensed Bold"/>
                <a:ea typeface="Roboto Condensed Bold"/>
                <a:cs typeface="Roboto Condensed Bold"/>
                <a:sym typeface="Roboto Condensed Bold"/>
              </a:rPr>
              <a:t>оцінка</a:t>
            </a:r>
            <a:r>
              <a:rPr lang="en-US" sz="7200" b="1" dirty="0">
                <a:solidFill>
                  <a:srgbClr val="FFFFFF"/>
                </a:solidFill>
                <a:latin typeface="Roboto Condensed Bold"/>
                <a:ea typeface="Roboto Condensed Bold"/>
                <a:cs typeface="Roboto Condensed Bold"/>
                <a:sym typeface="Roboto Condensed Bold"/>
              </a:rPr>
              <a:t> ГВІ</a:t>
            </a:r>
          </a:p>
        </p:txBody>
      </p:sp>
      <p:grpSp>
        <p:nvGrpSpPr>
          <p:cNvPr id="3" name="Group 3"/>
          <p:cNvGrpSpPr/>
          <p:nvPr/>
        </p:nvGrpSpPr>
        <p:grpSpPr>
          <a:xfrm>
            <a:off x="1028700" y="3691823"/>
            <a:ext cx="4085044" cy="4115914"/>
            <a:chOff x="0" y="0"/>
            <a:chExt cx="5446726" cy="5487885"/>
          </a:xfrm>
        </p:grpSpPr>
        <p:sp>
          <p:nvSpPr>
            <p:cNvPr id="4" name="Freeform 4"/>
            <p:cNvSpPr/>
            <p:nvPr/>
          </p:nvSpPr>
          <p:spPr>
            <a:xfrm rot="-10800000">
              <a:off x="0" y="0"/>
              <a:ext cx="5446726" cy="5487885"/>
            </a:xfrm>
            <a:custGeom>
              <a:avLst/>
              <a:gdLst/>
              <a:ahLst/>
              <a:cxnLst/>
              <a:rect l="l" t="t" r="r" b="b"/>
              <a:pathLst>
                <a:path w="5446726" h="5487885">
                  <a:moveTo>
                    <a:pt x="0" y="0"/>
                  </a:moveTo>
                  <a:lnTo>
                    <a:pt x="5446726" y="0"/>
                  </a:lnTo>
                  <a:lnTo>
                    <a:pt x="5446726" y="5487885"/>
                  </a:lnTo>
                  <a:lnTo>
                    <a:pt x="0" y="548788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TextBox 5"/>
            <p:cNvSpPr txBox="1"/>
            <p:nvPr/>
          </p:nvSpPr>
          <p:spPr>
            <a:xfrm>
              <a:off x="2158906" y="1890663"/>
              <a:ext cx="1727979" cy="720343"/>
            </a:xfrm>
            <a:prstGeom prst="rect">
              <a:avLst/>
            </a:prstGeom>
          </p:spPr>
          <p:txBody>
            <a:bodyPr lIns="0" tIns="0" rIns="0" bIns="0" rtlCol="0" anchor="t">
              <a:spAutoFit/>
            </a:bodyPr>
            <a:lstStyle/>
            <a:p>
              <a:pPr algn="ctr">
                <a:lnSpc>
                  <a:spcPts val="4242"/>
                </a:lnSpc>
              </a:pPr>
              <a:r>
                <a:rPr lang="en-US" sz="3030">
                  <a:solidFill>
                    <a:srgbClr val="A93291"/>
                  </a:solidFill>
                  <a:latin typeface="Aloja"/>
                  <a:ea typeface="Aloja"/>
                  <a:cs typeface="Aloja"/>
                  <a:sym typeface="Aloja"/>
                </a:rPr>
                <a:t>C</a:t>
              </a:r>
            </a:p>
          </p:txBody>
        </p:sp>
      </p:gr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68874" y="738632"/>
            <a:ext cx="12950252" cy="679673"/>
          </a:xfrm>
          <a:prstGeom prst="rect">
            <a:avLst/>
          </a:prstGeom>
        </p:spPr>
        <p:txBody>
          <a:bodyPr lIns="0" tIns="0" rIns="0" bIns="0" rtlCol="0" anchor="t">
            <a:spAutoFit/>
          </a:bodyPr>
          <a:lstStyle/>
          <a:p>
            <a:pPr algn="l">
              <a:lnSpc>
                <a:spcPts val="5152"/>
              </a:lnSpc>
            </a:pPr>
            <a:r>
              <a:rPr lang="en-US" sz="5600" b="1" dirty="0" err="1">
                <a:solidFill>
                  <a:srgbClr val="A93291"/>
                </a:solidFill>
                <a:latin typeface="Roboto Condensed Bold"/>
                <a:ea typeface="Roboto Condensed Bold"/>
                <a:cs typeface="Roboto Condensed Bold"/>
                <a:sym typeface="Roboto Condensed Bold"/>
              </a:rPr>
              <a:t>Затримки</a:t>
            </a:r>
            <a:r>
              <a:rPr lang="en-US" sz="5600" b="1" dirty="0">
                <a:solidFill>
                  <a:srgbClr val="A93291"/>
                </a:solidFill>
                <a:latin typeface="Roboto Condensed Bold"/>
                <a:ea typeface="Roboto Condensed Bold"/>
                <a:cs typeface="Roboto Condensed Bold"/>
                <a:sym typeface="Roboto Condensed Bold"/>
              </a:rPr>
              <a:t> </a:t>
            </a:r>
            <a:r>
              <a:rPr lang="en-US" sz="5600" b="1" dirty="0" err="1">
                <a:solidFill>
                  <a:srgbClr val="A93291"/>
                </a:solidFill>
                <a:latin typeface="Roboto Condensed Bold"/>
                <a:ea typeface="Roboto Condensed Bold"/>
                <a:cs typeface="Roboto Condensed Bold"/>
                <a:sym typeface="Roboto Condensed Bold"/>
              </a:rPr>
              <a:t>ін'єкцій</a:t>
            </a:r>
            <a:r>
              <a:rPr lang="en-US" sz="5600" b="1" dirty="0">
                <a:solidFill>
                  <a:srgbClr val="A93291"/>
                </a:solidFill>
                <a:latin typeface="Roboto Condensed Bold"/>
                <a:ea typeface="Roboto Condensed Bold"/>
                <a:cs typeface="Roboto Condensed Bold"/>
                <a:sym typeface="Roboto Condensed Bold"/>
              </a:rPr>
              <a:t> CAB-LA </a:t>
            </a:r>
            <a:r>
              <a:rPr lang="en-US" sz="5600" b="1" dirty="0" err="1">
                <a:solidFill>
                  <a:srgbClr val="A93291"/>
                </a:solidFill>
                <a:latin typeface="Roboto Condensed Bold"/>
                <a:ea typeface="Roboto Condensed Bold"/>
                <a:cs typeface="Roboto Condensed Bold"/>
                <a:sym typeface="Roboto Condensed Bold"/>
              </a:rPr>
              <a:t>та</a:t>
            </a:r>
            <a:r>
              <a:rPr lang="en-US" sz="5600" b="1" dirty="0">
                <a:solidFill>
                  <a:srgbClr val="A93291"/>
                </a:solidFill>
                <a:latin typeface="Roboto Condensed Bold"/>
                <a:ea typeface="Roboto Condensed Bold"/>
                <a:cs typeface="Roboto Condensed Bold"/>
                <a:sym typeface="Roboto Condensed Bold"/>
              </a:rPr>
              <a:t> </a:t>
            </a:r>
            <a:r>
              <a:rPr lang="en-US" sz="5600" b="1" dirty="0" err="1">
                <a:solidFill>
                  <a:srgbClr val="A93291"/>
                </a:solidFill>
                <a:latin typeface="Roboto Condensed Bold"/>
                <a:ea typeface="Roboto Condensed Bold"/>
                <a:cs typeface="Roboto Condensed Bold"/>
                <a:sym typeface="Roboto Condensed Bold"/>
              </a:rPr>
              <a:t>оцінка</a:t>
            </a:r>
            <a:r>
              <a:rPr lang="en-US" sz="5600" b="1" dirty="0">
                <a:solidFill>
                  <a:srgbClr val="A93291"/>
                </a:solidFill>
                <a:latin typeface="Roboto Condensed Bold"/>
                <a:ea typeface="Roboto Condensed Bold"/>
                <a:cs typeface="Roboto Condensed Bold"/>
                <a:sym typeface="Roboto Condensed Bold"/>
              </a:rPr>
              <a:t> </a:t>
            </a:r>
            <a:r>
              <a:rPr lang="uk-UA" sz="5600" b="1" dirty="0">
                <a:solidFill>
                  <a:srgbClr val="A93291"/>
                </a:solidFill>
                <a:latin typeface="Roboto Condensed Bold"/>
                <a:ea typeface="Roboto Condensed Bold"/>
                <a:cs typeface="Roboto Condensed Bold"/>
                <a:sym typeface="Roboto Condensed Bold"/>
              </a:rPr>
              <a:t>ГВІ</a:t>
            </a:r>
            <a:r>
              <a:rPr lang="en-US" sz="5600" b="1" dirty="0">
                <a:solidFill>
                  <a:srgbClr val="A93291"/>
                </a:solidFill>
                <a:latin typeface="Roboto Condensed Bold"/>
                <a:ea typeface="Roboto Condensed Bold"/>
                <a:cs typeface="Roboto Condensed Bold"/>
                <a:sym typeface="Roboto Condensed Bold"/>
              </a:rPr>
              <a:t> </a:t>
            </a:r>
          </a:p>
        </p:txBody>
      </p:sp>
      <p:grpSp>
        <p:nvGrpSpPr>
          <p:cNvPr id="3" name="Group 3"/>
          <p:cNvGrpSpPr/>
          <p:nvPr/>
        </p:nvGrpSpPr>
        <p:grpSpPr>
          <a:xfrm>
            <a:off x="0" y="0"/>
            <a:ext cx="2319223" cy="2275703"/>
            <a:chOff x="0" y="0"/>
            <a:chExt cx="3092297" cy="3034270"/>
          </a:xfrm>
        </p:grpSpPr>
        <p:sp>
          <p:nvSpPr>
            <p:cNvPr id="4" name="Freeform 4"/>
            <p:cNvSpPr/>
            <p:nvPr/>
          </p:nvSpPr>
          <p:spPr>
            <a:xfrm rot="-1423675">
              <a:off x="355656" y="383191"/>
              <a:ext cx="2380985" cy="2267889"/>
            </a:xfrm>
            <a:custGeom>
              <a:avLst/>
              <a:gdLst/>
              <a:ahLst/>
              <a:cxnLst/>
              <a:rect l="l" t="t" r="r" b="b"/>
              <a:pathLst>
                <a:path w="2380985" h="2267889">
                  <a:moveTo>
                    <a:pt x="0" y="0"/>
                  </a:moveTo>
                  <a:lnTo>
                    <a:pt x="2380985" y="0"/>
                  </a:lnTo>
                  <a:lnTo>
                    <a:pt x="2380985" y="2267889"/>
                  </a:lnTo>
                  <a:lnTo>
                    <a:pt x="0" y="226788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5"/>
            <p:cNvSpPr/>
            <p:nvPr/>
          </p:nvSpPr>
          <p:spPr>
            <a:xfrm rot="-10800000">
              <a:off x="753818" y="650155"/>
              <a:ext cx="1584662" cy="1596636"/>
            </a:xfrm>
            <a:custGeom>
              <a:avLst/>
              <a:gdLst/>
              <a:ahLst/>
              <a:cxnLst/>
              <a:rect l="l" t="t" r="r" b="b"/>
              <a:pathLst>
                <a:path w="1584662" h="1596636">
                  <a:moveTo>
                    <a:pt x="0" y="0"/>
                  </a:moveTo>
                  <a:lnTo>
                    <a:pt x="1584661" y="0"/>
                  </a:lnTo>
                  <a:lnTo>
                    <a:pt x="1584661" y="1596636"/>
                  </a:lnTo>
                  <a:lnTo>
                    <a:pt x="0" y="159663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6" name="TextBox 6"/>
            <p:cNvSpPr txBox="1"/>
            <p:nvPr/>
          </p:nvSpPr>
          <p:spPr>
            <a:xfrm>
              <a:off x="1381927" y="1195376"/>
              <a:ext cx="502735" cy="214421"/>
            </a:xfrm>
            <a:prstGeom prst="rect">
              <a:avLst/>
            </a:prstGeom>
          </p:spPr>
          <p:txBody>
            <a:bodyPr lIns="0" tIns="0" rIns="0" bIns="0" rtlCol="0" anchor="t">
              <a:spAutoFit/>
            </a:bodyPr>
            <a:lstStyle/>
            <a:p>
              <a:pPr algn="ctr">
                <a:lnSpc>
                  <a:spcPts val="1234"/>
                </a:lnSpc>
              </a:pPr>
              <a:r>
                <a:rPr lang="en-US" sz="881">
                  <a:solidFill>
                    <a:srgbClr val="A93291"/>
                  </a:solidFill>
                  <a:latin typeface="Aloja"/>
                  <a:ea typeface="Aloja"/>
                  <a:cs typeface="Aloja"/>
                  <a:sym typeface="Aloja"/>
                </a:rPr>
                <a:t>C</a:t>
              </a:r>
            </a:p>
          </p:txBody>
        </p:sp>
      </p:grpSp>
      <p:sp>
        <p:nvSpPr>
          <p:cNvPr id="7" name="TextBox 7"/>
          <p:cNvSpPr txBox="1"/>
          <p:nvPr/>
        </p:nvSpPr>
        <p:spPr>
          <a:xfrm>
            <a:off x="2661440" y="1685094"/>
            <a:ext cx="14590426" cy="863742"/>
          </a:xfrm>
          <a:prstGeom prst="rect">
            <a:avLst/>
          </a:prstGeom>
        </p:spPr>
        <p:txBody>
          <a:bodyPr lIns="0" tIns="0" rIns="0" bIns="0" rtlCol="0" anchor="t">
            <a:spAutoFit/>
          </a:bodyPr>
          <a:lstStyle/>
          <a:p>
            <a:pPr algn="l">
              <a:lnSpc>
                <a:spcPts val="3479"/>
              </a:lnSpc>
              <a:spcBef>
                <a:spcPct val="0"/>
              </a:spcBef>
            </a:pPr>
            <a:r>
              <a:rPr lang="en-US" sz="2485" b="1" dirty="0">
                <a:solidFill>
                  <a:srgbClr val="000000"/>
                </a:solidFill>
                <a:latin typeface="Open Sans Bold"/>
                <a:ea typeface="Open Sans Bold"/>
                <a:cs typeface="Open Sans Bold"/>
                <a:sym typeface="Open Sans Bold"/>
              </a:rPr>
              <a:t>НАГАДУВАННЯ: </a:t>
            </a:r>
            <a:r>
              <a:rPr lang="en-US" sz="2485" b="1" dirty="0" err="1">
                <a:solidFill>
                  <a:srgbClr val="000000"/>
                </a:solidFill>
                <a:latin typeface="Open Sans Bold"/>
                <a:ea typeface="Open Sans Bold"/>
                <a:cs typeface="Open Sans Bold"/>
                <a:sym typeface="Open Sans Bold"/>
              </a:rPr>
              <a:t>якщо</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клієнт</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не</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запізнюється</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на</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повторну</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ін'єкцію</a:t>
            </a:r>
            <a:r>
              <a:rPr lang="en-US" sz="2485" b="1" dirty="0">
                <a:solidFill>
                  <a:srgbClr val="000000"/>
                </a:solidFill>
                <a:latin typeface="Open Sans Bold"/>
                <a:ea typeface="Open Sans Bold"/>
                <a:cs typeface="Open Sans Bold"/>
                <a:sym typeface="Open Sans Bold"/>
              </a:rPr>
              <a:t> CAB-LA (</a:t>
            </a:r>
            <a:r>
              <a:rPr lang="en-US" sz="2485" b="1" dirty="0" err="1">
                <a:solidFill>
                  <a:srgbClr val="000000"/>
                </a:solidFill>
                <a:latin typeface="Open Sans Bold"/>
                <a:ea typeface="Open Sans Bold"/>
                <a:cs typeface="Open Sans Bold"/>
                <a:sym typeface="Open Sans Bold"/>
              </a:rPr>
              <a:t>тобто</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повертається</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за</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розкладом</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оцінка</a:t>
            </a:r>
            <a:r>
              <a:rPr lang="en-US" sz="2485" b="1" dirty="0">
                <a:solidFill>
                  <a:srgbClr val="000000"/>
                </a:solidFill>
                <a:latin typeface="Open Sans Bold"/>
                <a:ea typeface="Open Sans Bold"/>
                <a:cs typeface="Open Sans Bold"/>
                <a:sym typeface="Open Sans Bold"/>
              </a:rPr>
              <a:t> </a:t>
            </a:r>
            <a:r>
              <a:rPr lang="uk-UA" sz="2485" b="1" dirty="0">
                <a:solidFill>
                  <a:srgbClr val="000000"/>
                </a:solidFill>
                <a:latin typeface="Open Sans Bold"/>
                <a:ea typeface="Open Sans Bold"/>
                <a:cs typeface="Open Sans Bold"/>
                <a:sym typeface="Open Sans Bold"/>
              </a:rPr>
              <a:t>ГВІ</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не</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потрібна</a:t>
            </a:r>
            <a:r>
              <a:rPr lang="en-US" sz="2485" b="1" dirty="0">
                <a:solidFill>
                  <a:srgbClr val="000000"/>
                </a:solidFill>
                <a:latin typeface="Open Sans Bold"/>
                <a:ea typeface="Open Sans Bold"/>
                <a:cs typeface="Open Sans Bold"/>
                <a:sym typeface="Open Sans Bold"/>
              </a:rPr>
              <a:t>.</a:t>
            </a:r>
          </a:p>
        </p:txBody>
      </p:sp>
      <p:sp>
        <p:nvSpPr>
          <p:cNvPr id="8" name="TextBox 8"/>
          <p:cNvSpPr txBox="1"/>
          <p:nvPr/>
        </p:nvSpPr>
        <p:spPr>
          <a:xfrm>
            <a:off x="617809" y="2875638"/>
            <a:ext cx="17136792" cy="6795322"/>
          </a:xfrm>
          <a:prstGeom prst="rect">
            <a:avLst/>
          </a:prstGeom>
        </p:spPr>
        <p:txBody>
          <a:bodyPr wrap="square" lIns="0" tIns="0" rIns="0" bIns="0" rtlCol="0" anchor="t">
            <a:spAutoFit/>
          </a:bodyPr>
          <a:lstStyle/>
          <a:p>
            <a:pPr marL="628650" lvl="1" indent="-314325" algn="just">
              <a:lnSpc>
                <a:spcPts val="3757"/>
              </a:lnSpc>
              <a:buFont typeface="Arial"/>
              <a:buChar char="•"/>
            </a:pPr>
            <a:r>
              <a:rPr lang="en-US" sz="2800" dirty="0">
                <a:solidFill>
                  <a:srgbClr val="000000"/>
                </a:solidFill>
                <a:latin typeface="+mj-lt"/>
                <a:ea typeface="Open Sans"/>
                <a:cs typeface="Open Sans"/>
                <a:sym typeface="Open Sans"/>
              </a:rPr>
              <a:t>У </a:t>
            </a:r>
            <a:r>
              <a:rPr lang="en-US" sz="2800" dirty="0" err="1">
                <a:solidFill>
                  <a:srgbClr val="000000"/>
                </a:solidFill>
                <a:latin typeface="+mj-lt"/>
                <a:ea typeface="Open Sans"/>
                <a:cs typeface="Open Sans"/>
                <a:sym typeface="Open Sans"/>
              </a:rPr>
              <a:t>клієнта</a:t>
            </a:r>
            <a:r>
              <a:rPr lang="en-US" sz="2800" dirty="0">
                <a:solidFill>
                  <a:srgbClr val="000000"/>
                </a:solidFill>
                <a:latin typeface="+mj-lt"/>
                <a:ea typeface="Open Sans"/>
                <a:cs typeface="Open Sans"/>
                <a:sym typeface="Open Sans"/>
              </a:rPr>
              <a:t> CAB-LA, </a:t>
            </a:r>
            <a:r>
              <a:rPr lang="en-US" sz="2800" dirty="0" err="1">
                <a:solidFill>
                  <a:srgbClr val="000000"/>
                </a:solidFill>
                <a:latin typeface="+mj-lt"/>
                <a:ea typeface="Open Sans"/>
                <a:cs typeface="Open Sans"/>
                <a:sym typeface="Open Sans"/>
              </a:rPr>
              <a:t>який</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повернувся</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із</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запізненням</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якщо</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ви</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виявили</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ознаки</a:t>
            </a:r>
            <a:r>
              <a:rPr lang="en-US" sz="2800" dirty="0">
                <a:solidFill>
                  <a:srgbClr val="000000"/>
                </a:solidFill>
                <a:latin typeface="+mj-lt"/>
                <a:ea typeface="Open Sans"/>
                <a:cs typeface="Open Sans"/>
                <a:sym typeface="Open Sans"/>
              </a:rPr>
              <a:t>/</a:t>
            </a:r>
            <a:r>
              <a:rPr lang="en-US" sz="2800" dirty="0" err="1">
                <a:solidFill>
                  <a:srgbClr val="000000"/>
                </a:solidFill>
                <a:latin typeface="+mj-lt"/>
                <a:ea typeface="Open Sans"/>
                <a:cs typeface="Open Sans"/>
                <a:sym typeface="Open Sans"/>
              </a:rPr>
              <a:t>симптоми</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схожі</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на</a:t>
            </a:r>
            <a:r>
              <a:rPr lang="en-US" sz="2800" dirty="0">
                <a:solidFill>
                  <a:srgbClr val="000000"/>
                </a:solidFill>
                <a:latin typeface="+mj-lt"/>
                <a:ea typeface="Open Sans"/>
                <a:cs typeface="Open Sans"/>
                <a:sym typeface="Open Sans"/>
              </a:rPr>
              <a:t> </a:t>
            </a:r>
            <a:r>
              <a:rPr lang="uk-UA" sz="2800" dirty="0">
                <a:solidFill>
                  <a:srgbClr val="000000"/>
                </a:solidFill>
                <a:latin typeface="+mj-lt"/>
                <a:ea typeface="Open Sans"/>
                <a:cs typeface="Open Sans"/>
                <a:sym typeface="Open Sans"/>
              </a:rPr>
              <a:t>ГВІ</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протягом</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останніх</a:t>
            </a:r>
            <a:r>
              <a:rPr lang="en-US" sz="2800" dirty="0">
                <a:solidFill>
                  <a:srgbClr val="000000"/>
                </a:solidFill>
                <a:latin typeface="+mj-lt"/>
                <a:ea typeface="Open Sans"/>
                <a:cs typeface="Open Sans"/>
                <a:sym typeface="Open Sans"/>
              </a:rPr>
              <a:t> 2 </a:t>
            </a:r>
            <a:r>
              <a:rPr lang="en-US" sz="2800" dirty="0" err="1">
                <a:solidFill>
                  <a:srgbClr val="000000"/>
                </a:solidFill>
                <a:latin typeface="+mj-lt"/>
                <a:ea typeface="Open Sans"/>
                <a:cs typeface="Open Sans"/>
                <a:sym typeface="Open Sans"/>
              </a:rPr>
              <a:t>тижнів</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та</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можливі</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випадки</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високого</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ризику</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протягом</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останнього</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місяця</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наступним</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кроком</a:t>
            </a:r>
            <a:r>
              <a:rPr lang="en-US" sz="2800" dirty="0">
                <a:solidFill>
                  <a:srgbClr val="000000"/>
                </a:solidFill>
                <a:latin typeface="+mj-lt"/>
                <a:ea typeface="Open Sans"/>
                <a:cs typeface="Open Sans"/>
                <a:sym typeface="Open Sans"/>
              </a:rPr>
              <a:t> є </a:t>
            </a:r>
            <a:r>
              <a:rPr lang="en-US" sz="2800" dirty="0" err="1">
                <a:solidFill>
                  <a:srgbClr val="000000"/>
                </a:solidFill>
                <a:latin typeface="+mj-lt"/>
                <a:ea typeface="Open Sans"/>
                <a:cs typeface="Open Sans"/>
                <a:sym typeface="Open Sans"/>
              </a:rPr>
              <a:t>оцінка</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значущості</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затримки</a:t>
            </a:r>
            <a:r>
              <a:rPr lang="en-US" sz="2800" dirty="0">
                <a:solidFill>
                  <a:srgbClr val="000000"/>
                </a:solidFill>
                <a:latin typeface="+mj-lt"/>
                <a:ea typeface="Open Sans"/>
                <a:cs typeface="Open Sans"/>
                <a:sym typeface="Open Sans"/>
              </a:rPr>
              <a:t>/</a:t>
            </a:r>
            <a:r>
              <a:rPr lang="en-US" sz="2800" dirty="0" err="1">
                <a:solidFill>
                  <a:srgbClr val="000000"/>
                </a:solidFill>
                <a:latin typeface="+mj-lt"/>
                <a:ea typeface="Open Sans"/>
                <a:cs typeface="Open Sans"/>
                <a:sym typeface="Open Sans"/>
              </a:rPr>
              <a:t>відхилення</a:t>
            </a:r>
            <a:r>
              <a:rPr lang="en-US" sz="2800" dirty="0">
                <a:solidFill>
                  <a:srgbClr val="000000"/>
                </a:solidFill>
                <a:latin typeface="+mj-lt"/>
                <a:ea typeface="Open Sans"/>
                <a:cs typeface="Open Sans"/>
                <a:sym typeface="Open Sans"/>
              </a:rPr>
              <a:t> у </a:t>
            </a:r>
            <a:r>
              <a:rPr lang="en-US" sz="2800" dirty="0" err="1">
                <a:solidFill>
                  <a:srgbClr val="000000"/>
                </a:solidFill>
                <a:latin typeface="+mj-lt"/>
                <a:ea typeface="Open Sans"/>
                <a:cs typeface="Open Sans"/>
                <a:sym typeface="Open Sans"/>
              </a:rPr>
              <a:t>застосуванні</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яка</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залежить</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від</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тривалості</a:t>
            </a:r>
            <a:r>
              <a:rPr lang="en-US" sz="2800" dirty="0">
                <a:solidFill>
                  <a:srgbClr val="000000"/>
                </a:solidFill>
                <a:latin typeface="+mj-lt"/>
                <a:ea typeface="Open Sans"/>
                <a:cs typeface="Open Sans"/>
                <a:sym typeface="Open Sans"/>
              </a:rPr>
              <a:t> з </a:t>
            </a:r>
            <a:r>
              <a:rPr lang="en-US" sz="2800" dirty="0" err="1">
                <a:solidFill>
                  <a:srgbClr val="000000"/>
                </a:solidFill>
                <a:latin typeface="+mj-lt"/>
                <a:ea typeface="Open Sans"/>
                <a:cs typeface="Open Sans"/>
                <a:sym typeface="Open Sans"/>
              </a:rPr>
              <a:t>моменту</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останньої</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ін'єкції</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та</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типу</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останньої</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ін'єкції</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як</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зазначено</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нижче</a:t>
            </a:r>
            <a:r>
              <a:rPr lang="en-US" sz="2800" dirty="0">
                <a:solidFill>
                  <a:srgbClr val="000000"/>
                </a:solidFill>
                <a:latin typeface="+mj-lt"/>
                <a:ea typeface="Open Sans"/>
                <a:cs typeface="Open Sans"/>
                <a:sym typeface="Open Sans"/>
              </a:rPr>
              <a:t>:</a:t>
            </a:r>
            <a:endParaRPr lang="ru-RU"/>
          </a:p>
          <a:p>
            <a:pPr marL="1257300" lvl="2" indent="-419100" algn="just">
              <a:lnSpc>
                <a:spcPts val="3757"/>
              </a:lnSpc>
              <a:buFont typeface="Arial"/>
              <a:buChar char="⚬"/>
            </a:pPr>
            <a:r>
              <a:rPr lang="en-US" sz="2800" b="1" dirty="0" err="1">
                <a:solidFill>
                  <a:srgbClr val="000000"/>
                </a:solidFill>
                <a:latin typeface="+mj-lt"/>
                <a:ea typeface="Open Sans Bold"/>
                <a:cs typeface="Open Sans Bold"/>
                <a:sym typeface="Open Sans Bold"/>
              </a:rPr>
              <a:t>Для</a:t>
            </a:r>
            <a:r>
              <a:rPr lang="en-US" sz="2800" b="1" dirty="0">
                <a:solidFill>
                  <a:srgbClr val="000000"/>
                </a:solidFill>
                <a:latin typeface="+mj-lt"/>
                <a:ea typeface="Open Sans Bold"/>
                <a:cs typeface="Open Sans Bold"/>
                <a:sym typeface="Open Sans Bold"/>
              </a:rPr>
              <a:t> </a:t>
            </a:r>
            <a:r>
              <a:rPr lang="en-US" sz="2800" b="1" dirty="0" err="1">
                <a:solidFill>
                  <a:srgbClr val="000000"/>
                </a:solidFill>
                <a:latin typeface="+mj-lt"/>
                <a:ea typeface="Open Sans Bold"/>
                <a:cs typeface="Open Sans Bold"/>
                <a:sym typeface="Open Sans Bold"/>
              </a:rPr>
              <a:t>клієнтів</a:t>
            </a:r>
            <a:r>
              <a:rPr lang="en-US" sz="2800" b="1" dirty="0">
                <a:solidFill>
                  <a:srgbClr val="000000"/>
                </a:solidFill>
                <a:latin typeface="+mj-lt"/>
                <a:ea typeface="Open Sans Bold"/>
                <a:cs typeface="Open Sans Bold"/>
                <a:sym typeface="Open Sans Bold"/>
              </a:rPr>
              <a:t>, </a:t>
            </a:r>
            <a:r>
              <a:rPr lang="en-US" sz="2800" b="1" dirty="0" err="1">
                <a:solidFill>
                  <a:srgbClr val="000000"/>
                </a:solidFill>
                <a:latin typeface="+mj-lt"/>
                <a:ea typeface="Open Sans Bold"/>
                <a:cs typeface="Open Sans Bold"/>
                <a:sym typeface="Open Sans Bold"/>
              </a:rPr>
              <a:t>які</a:t>
            </a:r>
            <a:r>
              <a:rPr lang="en-US" sz="2800" b="1" dirty="0">
                <a:solidFill>
                  <a:srgbClr val="000000"/>
                </a:solidFill>
                <a:latin typeface="+mj-lt"/>
                <a:ea typeface="Open Sans Bold"/>
                <a:cs typeface="Open Sans Bold"/>
                <a:sym typeface="Open Sans Bold"/>
              </a:rPr>
              <a:t> </a:t>
            </a:r>
            <a:r>
              <a:rPr lang="en-US" sz="2800" b="1" dirty="0" err="1">
                <a:solidFill>
                  <a:srgbClr val="000000"/>
                </a:solidFill>
                <a:latin typeface="+mj-lt"/>
                <a:ea typeface="Open Sans Bold"/>
                <a:cs typeface="Open Sans Bold"/>
                <a:sym typeface="Open Sans Bold"/>
              </a:rPr>
              <a:t>запізнилися</a:t>
            </a:r>
            <a:r>
              <a:rPr lang="en-US" sz="2800" b="1" dirty="0">
                <a:solidFill>
                  <a:srgbClr val="000000"/>
                </a:solidFill>
                <a:latin typeface="+mj-lt"/>
                <a:ea typeface="Open Sans Bold"/>
                <a:cs typeface="Open Sans Bold"/>
                <a:sym typeface="Open Sans Bold"/>
              </a:rPr>
              <a:t> </a:t>
            </a:r>
            <a:r>
              <a:rPr lang="en-US" sz="2800" b="1" dirty="0" err="1">
                <a:solidFill>
                  <a:srgbClr val="000000"/>
                </a:solidFill>
                <a:latin typeface="+mj-lt"/>
                <a:ea typeface="Open Sans Bold"/>
                <a:cs typeface="Open Sans Bold"/>
                <a:sym typeface="Open Sans Bold"/>
              </a:rPr>
              <a:t>на</a:t>
            </a:r>
            <a:r>
              <a:rPr lang="en-US" sz="2800" b="1" dirty="0">
                <a:solidFill>
                  <a:srgbClr val="000000"/>
                </a:solidFill>
                <a:latin typeface="+mj-lt"/>
                <a:ea typeface="Open Sans Bold"/>
                <a:cs typeface="Open Sans Bold"/>
                <a:sym typeface="Open Sans Bold"/>
              </a:rPr>
              <a:t> </a:t>
            </a:r>
            <a:r>
              <a:rPr lang="en-US" sz="2800" b="1" dirty="0" err="1">
                <a:solidFill>
                  <a:srgbClr val="000000"/>
                </a:solidFill>
                <a:latin typeface="+mj-lt"/>
                <a:ea typeface="Open Sans Bold"/>
                <a:cs typeface="Open Sans Bold"/>
                <a:sym typeface="Open Sans Bold"/>
              </a:rPr>
              <a:t>повернення</a:t>
            </a:r>
            <a:r>
              <a:rPr lang="en-US" sz="2800" b="1" dirty="0">
                <a:solidFill>
                  <a:srgbClr val="000000"/>
                </a:solidFill>
                <a:latin typeface="+mj-lt"/>
                <a:ea typeface="Open Sans Bold"/>
                <a:cs typeface="Open Sans Bold"/>
                <a:sym typeface="Open Sans Bold"/>
              </a:rPr>
              <a:t> </a:t>
            </a:r>
            <a:r>
              <a:rPr lang="en-US" sz="2800" b="1" dirty="0" err="1">
                <a:solidFill>
                  <a:srgbClr val="000000"/>
                </a:solidFill>
                <a:latin typeface="+mj-lt"/>
                <a:ea typeface="Open Sans Bold"/>
                <a:cs typeface="Open Sans Bold"/>
                <a:sym typeface="Open Sans Bold"/>
              </a:rPr>
              <a:t>для</a:t>
            </a:r>
            <a:r>
              <a:rPr lang="en-US" sz="2800" b="1" dirty="0">
                <a:solidFill>
                  <a:srgbClr val="000000"/>
                </a:solidFill>
                <a:latin typeface="+mj-lt"/>
                <a:ea typeface="Open Sans Bold"/>
                <a:cs typeface="Open Sans Bold"/>
                <a:sym typeface="Open Sans Bold"/>
              </a:rPr>
              <a:t> ПОЧАТКОВОЇ ІН’ЄКЦІЇ 2, </a:t>
            </a:r>
            <a:r>
              <a:rPr lang="en-US" sz="2800" b="1" dirty="0" err="1">
                <a:solidFill>
                  <a:srgbClr val="000000"/>
                </a:solidFill>
                <a:latin typeface="+mj-lt"/>
                <a:ea typeface="Open Sans Bold"/>
                <a:cs typeface="Open Sans Bold"/>
                <a:sym typeface="Open Sans Bold"/>
              </a:rPr>
              <a:t>якщо</a:t>
            </a:r>
            <a:r>
              <a:rPr lang="en-US" sz="2800" b="1" dirty="0">
                <a:solidFill>
                  <a:srgbClr val="000000"/>
                </a:solidFill>
                <a:latin typeface="+mj-lt"/>
                <a:ea typeface="Open Sans Bold"/>
                <a:cs typeface="Open Sans Bold"/>
                <a:sym typeface="Open Sans Bold"/>
              </a:rPr>
              <a:t> з </a:t>
            </a:r>
            <a:r>
              <a:rPr lang="en-US" sz="2800" b="1" dirty="0" err="1">
                <a:solidFill>
                  <a:srgbClr val="000000"/>
                </a:solidFill>
                <a:latin typeface="+mj-lt"/>
                <a:ea typeface="Open Sans Bold"/>
                <a:cs typeface="Open Sans Bold"/>
                <a:sym typeface="Open Sans Bold"/>
              </a:rPr>
              <a:t>моменту</a:t>
            </a:r>
            <a:r>
              <a:rPr lang="en-US" sz="2800" b="1" dirty="0">
                <a:solidFill>
                  <a:srgbClr val="000000"/>
                </a:solidFill>
                <a:latin typeface="+mj-lt"/>
                <a:ea typeface="Open Sans Bold"/>
                <a:cs typeface="Open Sans Bold"/>
                <a:sym typeface="Open Sans Bold"/>
              </a:rPr>
              <a:t> ПОЧАТКОВОЇ ІН’ЄКЦІЇ 1 </a:t>
            </a:r>
            <a:r>
              <a:rPr lang="en-US" sz="2800" b="1" dirty="0" err="1">
                <a:solidFill>
                  <a:srgbClr val="000000"/>
                </a:solidFill>
                <a:latin typeface="+mj-lt"/>
                <a:ea typeface="Open Sans Bold"/>
                <a:cs typeface="Open Sans Bold"/>
                <a:sym typeface="Open Sans Bold"/>
              </a:rPr>
              <a:t>минуло</a:t>
            </a:r>
            <a:r>
              <a:rPr lang="en-US" sz="2800" b="1" dirty="0">
                <a:solidFill>
                  <a:srgbClr val="000000"/>
                </a:solidFill>
                <a:latin typeface="+mj-lt"/>
                <a:ea typeface="Open Sans Bold"/>
                <a:cs typeface="Open Sans Bold"/>
                <a:sym typeface="Open Sans Bold"/>
              </a:rPr>
              <a:t> </a:t>
            </a:r>
            <a:r>
              <a:rPr lang="en-US" sz="2800" b="1" dirty="0" err="1">
                <a:solidFill>
                  <a:srgbClr val="000000"/>
                </a:solidFill>
                <a:latin typeface="+mj-lt"/>
                <a:ea typeface="Open Sans Bold"/>
                <a:cs typeface="Open Sans Bold"/>
                <a:sym typeface="Open Sans Bold"/>
              </a:rPr>
              <a:t>більше</a:t>
            </a:r>
            <a:r>
              <a:rPr lang="en-US" sz="2800" b="1" dirty="0">
                <a:solidFill>
                  <a:srgbClr val="000000"/>
                </a:solidFill>
                <a:latin typeface="+mj-lt"/>
                <a:ea typeface="Open Sans Bold"/>
                <a:cs typeface="Open Sans Bold"/>
                <a:sym typeface="Open Sans Bold"/>
              </a:rPr>
              <a:t> 8 </a:t>
            </a:r>
            <a:r>
              <a:rPr lang="en-US" sz="2800" b="1" dirty="0" err="1">
                <a:solidFill>
                  <a:srgbClr val="000000"/>
                </a:solidFill>
                <a:latin typeface="+mj-lt"/>
                <a:ea typeface="Open Sans Bold"/>
                <a:cs typeface="Open Sans Bold"/>
                <a:sym typeface="Open Sans Bold"/>
              </a:rPr>
              <a:t>тижнів</a:t>
            </a:r>
            <a:r>
              <a:rPr lang="en-US" sz="2800" b="1" dirty="0">
                <a:solidFill>
                  <a:srgbClr val="000000"/>
                </a:solidFill>
                <a:latin typeface="+mj-lt"/>
                <a:ea typeface="Open Sans Bold"/>
                <a:cs typeface="Open Sans Bold"/>
                <a:sym typeface="Open Sans Bold"/>
              </a:rPr>
              <a:t>, </a:t>
            </a:r>
            <a:r>
              <a:rPr lang="en-US" sz="2800" b="1" dirty="0" err="1">
                <a:solidFill>
                  <a:srgbClr val="000000"/>
                </a:solidFill>
                <a:latin typeface="+mj-lt"/>
                <a:ea typeface="Open Sans Bold"/>
                <a:cs typeface="Open Sans Bold"/>
                <a:sym typeface="Open Sans Bold"/>
              </a:rPr>
              <a:t>відхилення</a:t>
            </a:r>
            <a:r>
              <a:rPr lang="en-US" sz="2800" b="1" dirty="0">
                <a:solidFill>
                  <a:srgbClr val="000000"/>
                </a:solidFill>
                <a:latin typeface="+mj-lt"/>
                <a:ea typeface="Open Sans Bold"/>
                <a:cs typeface="Open Sans Bold"/>
                <a:sym typeface="Open Sans Bold"/>
              </a:rPr>
              <a:t> є </a:t>
            </a:r>
            <a:r>
              <a:rPr lang="en-US" sz="2800" b="1" dirty="0" err="1">
                <a:solidFill>
                  <a:srgbClr val="000000"/>
                </a:solidFill>
                <a:latin typeface="+mj-lt"/>
                <a:ea typeface="Open Sans Bold"/>
                <a:cs typeface="Open Sans Bold"/>
                <a:sym typeface="Open Sans Bold"/>
              </a:rPr>
              <a:t>значним</a:t>
            </a:r>
            <a:r>
              <a:rPr lang="en-US" sz="2800" b="1" dirty="0">
                <a:solidFill>
                  <a:srgbClr val="000000"/>
                </a:solidFill>
                <a:latin typeface="+mj-lt"/>
                <a:ea typeface="Open Sans Bold"/>
                <a:cs typeface="Open Sans Bold"/>
                <a:sym typeface="Open Sans Bold"/>
              </a:rPr>
              <a:t> </a:t>
            </a:r>
            <a:r>
              <a:rPr lang="en-US" sz="2800" dirty="0">
                <a:solidFill>
                  <a:srgbClr val="000000"/>
                </a:solidFill>
                <a:latin typeface="+mj-lt"/>
                <a:ea typeface="Open Sans"/>
                <a:cs typeface="Open Sans"/>
                <a:sym typeface="Open Sans"/>
              </a:rPr>
              <a:t>(і </a:t>
            </a:r>
            <a:r>
              <a:rPr lang="en-US" sz="2800" dirty="0" err="1">
                <a:solidFill>
                  <a:srgbClr val="000000"/>
                </a:solidFill>
                <a:latin typeface="+mj-lt"/>
                <a:ea typeface="Open Sans"/>
                <a:cs typeface="Open Sans"/>
                <a:sym typeface="Open Sans"/>
              </a:rPr>
              <a:t>може</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бути</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значним</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якщо</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минуло</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більше</a:t>
            </a:r>
            <a:r>
              <a:rPr lang="en-US" sz="2800" dirty="0">
                <a:solidFill>
                  <a:srgbClr val="000000"/>
                </a:solidFill>
                <a:latin typeface="+mj-lt"/>
                <a:ea typeface="Open Sans"/>
                <a:cs typeface="Open Sans"/>
                <a:sym typeface="Open Sans"/>
              </a:rPr>
              <a:t> 5 </a:t>
            </a:r>
            <a:r>
              <a:rPr lang="en-US" sz="2800" dirty="0" err="1">
                <a:solidFill>
                  <a:srgbClr val="000000"/>
                </a:solidFill>
                <a:latin typeface="+mj-lt"/>
                <a:ea typeface="Open Sans"/>
                <a:cs typeface="Open Sans"/>
                <a:sym typeface="Open Sans"/>
              </a:rPr>
              <a:t>тижнів</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Коли</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значна</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затримка</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збігається</a:t>
            </a:r>
            <a:r>
              <a:rPr lang="en-US" sz="2800" dirty="0">
                <a:solidFill>
                  <a:srgbClr val="000000"/>
                </a:solidFill>
                <a:latin typeface="+mj-lt"/>
                <a:ea typeface="Open Sans"/>
                <a:cs typeface="Open Sans"/>
                <a:sym typeface="Open Sans"/>
              </a:rPr>
              <a:t> з </a:t>
            </a:r>
            <a:r>
              <a:rPr lang="en-US" sz="2800" dirty="0" err="1">
                <a:solidFill>
                  <a:srgbClr val="000000"/>
                </a:solidFill>
                <a:latin typeface="+mj-lt"/>
                <a:ea typeface="Open Sans"/>
                <a:cs typeface="Open Sans"/>
                <a:sym typeface="Open Sans"/>
              </a:rPr>
              <a:t>ознаками</a:t>
            </a:r>
            <a:r>
              <a:rPr lang="en-US" sz="2800" dirty="0">
                <a:solidFill>
                  <a:srgbClr val="000000"/>
                </a:solidFill>
                <a:latin typeface="+mj-lt"/>
                <a:ea typeface="Open Sans"/>
                <a:cs typeface="Open Sans"/>
                <a:sym typeface="Open Sans"/>
              </a:rPr>
              <a:t>/</a:t>
            </a:r>
            <a:r>
              <a:rPr lang="en-US" sz="2800" dirty="0" err="1">
                <a:solidFill>
                  <a:srgbClr val="000000"/>
                </a:solidFill>
                <a:latin typeface="+mj-lt"/>
                <a:ea typeface="Open Sans"/>
                <a:cs typeface="Open Sans"/>
                <a:sym typeface="Open Sans"/>
              </a:rPr>
              <a:t>симптомами</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схожими</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на</a:t>
            </a:r>
            <a:r>
              <a:rPr lang="en-US" sz="2800" dirty="0">
                <a:solidFill>
                  <a:srgbClr val="000000"/>
                </a:solidFill>
                <a:latin typeface="+mj-lt"/>
                <a:ea typeface="Open Sans"/>
                <a:cs typeface="Open Sans"/>
                <a:sym typeface="Open Sans"/>
              </a:rPr>
              <a:t> </a:t>
            </a:r>
            <a:r>
              <a:rPr lang="uk-UA" sz="2800" dirty="0">
                <a:solidFill>
                  <a:srgbClr val="000000"/>
                </a:solidFill>
                <a:latin typeface="+mj-lt"/>
                <a:ea typeface="Open Sans"/>
                <a:cs typeface="Open Sans"/>
                <a:sym typeface="Open Sans"/>
              </a:rPr>
              <a:t>ГВІ</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та</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високим</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ризиком</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зараження</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може</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бути</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виправданою</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пауза</a:t>
            </a:r>
            <a:r>
              <a:rPr lang="en-US" sz="2800" dirty="0">
                <a:solidFill>
                  <a:srgbClr val="000000"/>
                </a:solidFill>
                <a:latin typeface="+mj-lt"/>
                <a:ea typeface="Open Sans"/>
                <a:cs typeface="Open Sans"/>
                <a:sym typeface="Open Sans"/>
              </a:rPr>
              <a:t> в </a:t>
            </a:r>
            <a:r>
              <a:rPr lang="en-US" sz="2800" dirty="0" err="1">
                <a:solidFill>
                  <a:srgbClr val="000000"/>
                </a:solidFill>
                <a:latin typeface="+mj-lt"/>
                <a:ea typeface="Open Sans"/>
                <a:cs typeface="Open Sans"/>
                <a:sym typeface="Open Sans"/>
              </a:rPr>
              <a:t>застосуванні</a:t>
            </a:r>
            <a:r>
              <a:rPr lang="en-US" sz="2800" dirty="0">
                <a:solidFill>
                  <a:srgbClr val="000000"/>
                </a:solidFill>
                <a:latin typeface="+mj-lt"/>
                <a:ea typeface="Open Sans"/>
                <a:cs typeface="Open Sans"/>
                <a:sym typeface="Open Sans"/>
              </a:rPr>
              <a:t> CAB-LA </a:t>
            </a:r>
            <a:r>
              <a:rPr lang="en-US" sz="2800" dirty="0" err="1">
                <a:solidFill>
                  <a:srgbClr val="000000"/>
                </a:solidFill>
                <a:latin typeface="+mj-lt"/>
                <a:ea typeface="Open Sans"/>
                <a:cs typeface="Open Sans"/>
                <a:sym typeface="Open Sans"/>
              </a:rPr>
              <a:t>до</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повторного</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тестування</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на</a:t>
            </a:r>
            <a:r>
              <a:rPr lang="en-US" sz="2800" dirty="0">
                <a:solidFill>
                  <a:srgbClr val="000000"/>
                </a:solidFill>
                <a:latin typeface="+mj-lt"/>
                <a:ea typeface="Open Sans"/>
                <a:cs typeface="Open Sans"/>
                <a:sym typeface="Open Sans"/>
              </a:rPr>
              <a:t> ВІЛ. </a:t>
            </a:r>
            <a:r>
              <a:rPr lang="en-US" sz="2800" dirty="0" err="1">
                <a:solidFill>
                  <a:srgbClr val="000000"/>
                </a:solidFill>
                <a:latin typeface="+mj-lt"/>
                <a:ea typeface="Open Sans"/>
                <a:cs typeface="Open Sans"/>
                <a:sym typeface="Open Sans"/>
              </a:rPr>
              <a:t>Чим</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довше</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затримка</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тим</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значніше</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відхилення</a:t>
            </a:r>
            <a:r>
              <a:rPr lang="en-US" sz="2800" dirty="0">
                <a:solidFill>
                  <a:srgbClr val="000000"/>
                </a:solidFill>
                <a:latin typeface="+mj-lt"/>
                <a:ea typeface="Open Sans"/>
                <a:cs typeface="Open Sans"/>
                <a:sym typeface="Open Sans"/>
              </a:rPr>
              <a:t> у </a:t>
            </a:r>
            <a:r>
              <a:rPr lang="en-US" sz="2800" dirty="0" err="1">
                <a:solidFill>
                  <a:srgbClr val="000000"/>
                </a:solidFill>
                <a:latin typeface="+mj-lt"/>
                <a:ea typeface="Open Sans"/>
                <a:cs typeface="Open Sans"/>
                <a:sym typeface="Open Sans"/>
              </a:rPr>
              <a:t>застосуванні</a:t>
            </a:r>
            <a:r>
              <a:rPr lang="en-US" sz="2800" dirty="0">
                <a:solidFill>
                  <a:srgbClr val="000000"/>
                </a:solidFill>
                <a:latin typeface="+mj-lt"/>
                <a:ea typeface="Open Sans"/>
                <a:cs typeface="Open Sans"/>
                <a:sym typeface="Open Sans"/>
              </a:rPr>
              <a:t>.</a:t>
            </a:r>
            <a:endParaRPr lang="en-US" sz="2800" dirty="0">
              <a:solidFill>
                <a:srgbClr val="000000"/>
              </a:solidFill>
              <a:latin typeface="+mj-lt"/>
              <a:ea typeface="Open Sans"/>
              <a:cs typeface="Open Sans"/>
            </a:endParaRPr>
          </a:p>
          <a:p>
            <a:pPr marL="1257300" lvl="2" indent="-419100" algn="just">
              <a:lnSpc>
                <a:spcPts val="3757"/>
              </a:lnSpc>
              <a:buFont typeface="Arial"/>
              <a:buChar char="⚬"/>
            </a:pPr>
            <a:r>
              <a:rPr lang="en-US" sz="2800" b="1" dirty="0" err="1">
                <a:solidFill>
                  <a:srgbClr val="000000"/>
                </a:solidFill>
                <a:latin typeface="+mj-lt"/>
                <a:ea typeface="Open Sans Bold"/>
                <a:cs typeface="Open Sans Bold"/>
                <a:sym typeface="Open Sans Bold"/>
              </a:rPr>
              <a:t>Для</a:t>
            </a:r>
            <a:r>
              <a:rPr lang="en-US" sz="2800" b="1" dirty="0">
                <a:solidFill>
                  <a:srgbClr val="000000"/>
                </a:solidFill>
                <a:latin typeface="+mj-lt"/>
                <a:ea typeface="Open Sans Bold"/>
                <a:cs typeface="Open Sans Bold"/>
                <a:sym typeface="Open Sans Bold"/>
              </a:rPr>
              <a:t> </a:t>
            </a:r>
            <a:r>
              <a:rPr lang="en-US" sz="2800" b="1" dirty="0" err="1">
                <a:solidFill>
                  <a:srgbClr val="000000"/>
                </a:solidFill>
                <a:latin typeface="+mj-lt"/>
                <a:ea typeface="Open Sans Bold"/>
                <a:cs typeface="Open Sans Bold"/>
                <a:sym typeface="Open Sans Bold"/>
              </a:rPr>
              <a:t>клієнтів</a:t>
            </a:r>
            <a:r>
              <a:rPr lang="en-US" sz="2800" b="1" dirty="0">
                <a:solidFill>
                  <a:srgbClr val="000000"/>
                </a:solidFill>
                <a:latin typeface="+mj-lt"/>
                <a:ea typeface="Open Sans Bold"/>
                <a:cs typeface="Open Sans Bold"/>
                <a:sym typeface="Open Sans Bold"/>
              </a:rPr>
              <a:t>, </a:t>
            </a:r>
            <a:r>
              <a:rPr lang="en-US" sz="2800" b="1" dirty="0" err="1">
                <a:solidFill>
                  <a:srgbClr val="000000"/>
                </a:solidFill>
                <a:latin typeface="+mj-lt"/>
                <a:ea typeface="Open Sans Bold"/>
                <a:cs typeface="Open Sans Bold"/>
                <a:sym typeface="Open Sans Bold"/>
              </a:rPr>
              <a:t>які</a:t>
            </a:r>
            <a:r>
              <a:rPr lang="en-US" sz="2800" b="1" dirty="0">
                <a:solidFill>
                  <a:srgbClr val="000000"/>
                </a:solidFill>
                <a:latin typeface="+mj-lt"/>
                <a:ea typeface="Open Sans Bold"/>
                <a:cs typeface="Open Sans Bold"/>
                <a:sym typeface="Open Sans Bold"/>
              </a:rPr>
              <a:t> </a:t>
            </a:r>
            <a:r>
              <a:rPr lang="en-US" sz="2800" b="1" dirty="0" err="1">
                <a:solidFill>
                  <a:srgbClr val="000000"/>
                </a:solidFill>
                <a:latin typeface="+mj-lt"/>
                <a:ea typeface="Open Sans Bold"/>
                <a:cs typeface="Open Sans Bold"/>
                <a:sym typeface="Open Sans Bold"/>
              </a:rPr>
              <a:t>запізнилися</a:t>
            </a:r>
            <a:r>
              <a:rPr lang="en-US" sz="2800" b="1" dirty="0">
                <a:solidFill>
                  <a:srgbClr val="000000"/>
                </a:solidFill>
                <a:latin typeface="+mj-lt"/>
                <a:ea typeface="Open Sans Bold"/>
                <a:cs typeface="Open Sans Bold"/>
                <a:sym typeface="Open Sans Bold"/>
              </a:rPr>
              <a:t> з </a:t>
            </a:r>
            <a:r>
              <a:rPr lang="en-US" sz="2800" b="1" dirty="0" err="1">
                <a:solidFill>
                  <a:srgbClr val="000000"/>
                </a:solidFill>
                <a:latin typeface="+mj-lt"/>
                <a:ea typeface="Open Sans Bold"/>
                <a:cs typeface="Open Sans Bold"/>
                <a:sym typeface="Open Sans Bold"/>
              </a:rPr>
              <a:t>поверненням</a:t>
            </a:r>
            <a:r>
              <a:rPr lang="en-US" sz="2800" b="1" dirty="0">
                <a:solidFill>
                  <a:srgbClr val="000000"/>
                </a:solidFill>
                <a:latin typeface="+mj-lt"/>
                <a:ea typeface="Open Sans Bold"/>
                <a:cs typeface="Open Sans Bold"/>
                <a:sym typeface="Open Sans Bold"/>
              </a:rPr>
              <a:t> </a:t>
            </a:r>
            <a:r>
              <a:rPr lang="en-US" sz="2800" b="1" dirty="0" err="1">
                <a:solidFill>
                  <a:srgbClr val="000000"/>
                </a:solidFill>
                <a:latin typeface="+mj-lt"/>
                <a:ea typeface="Open Sans Bold"/>
                <a:cs typeface="Open Sans Bold"/>
                <a:sym typeface="Open Sans Bold"/>
              </a:rPr>
              <a:t>для</a:t>
            </a:r>
            <a:r>
              <a:rPr lang="en-US" sz="2800" b="1" dirty="0">
                <a:solidFill>
                  <a:srgbClr val="000000"/>
                </a:solidFill>
                <a:latin typeface="+mj-lt"/>
                <a:ea typeface="Open Sans Bold"/>
                <a:cs typeface="Open Sans Bold"/>
                <a:sym typeface="Open Sans Bold"/>
              </a:rPr>
              <a:t> ПОВТОРНОЇ ІН'ЄКЦІЇ, </a:t>
            </a:r>
            <a:r>
              <a:rPr lang="en-US" sz="2800" b="1" dirty="0" err="1">
                <a:solidFill>
                  <a:srgbClr val="000000"/>
                </a:solidFill>
                <a:latin typeface="+mj-lt"/>
                <a:ea typeface="Open Sans Bold"/>
                <a:cs typeface="Open Sans Bold"/>
                <a:sym typeface="Open Sans Bold"/>
              </a:rPr>
              <a:t>якщо</a:t>
            </a:r>
            <a:r>
              <a:rPr lang="en-US" sz="2800" b="1" dirty="0">
                <a:solidFill>
                  <a:srgbClr val="000000"/>
                </a:solidFill>
                <a:latin typeface="+mj-lt"/>
                <a:ea typeface="Open Sans Bold"/>
                <a:cs typeface="Open Sans Bold"/>
                <a:sym typeface="Open Sans Bold"/>
              </a:rPr>
              <a:t> з </a:t>
            </a:r>
            <a:r>
              <a:rPr lang="en-US" sz="2800" b="1" dirty="0" err="1">
                <a:solidFill>
                  <a:srgbClr val="000000"/>
                </a:solidFill>
                <a:latin typeface="+mj-lt"/>
                <a:ea typeface="Open Sans Bold"/>
                <a:cs typeface="Open Sans Bold"/>
                <a:sym typeface="Open Sans Bold"/>
              </a:rPr>
              <a:t>моменту</a:t>
            </a:r>
            <a:r>
              <a:rPr lang="en-US" sz="2800" b="1" dirty="0">
                <a:solidFill>
                  <a:srgbClr val="000000"/>
                </a:solidFill>
                <a:latin typeface="+mj-lt"/>
                <a:ea typeface="Open Sans Bold"/>
                <a:cs typeface="Open Sans Bold"/>
                <a:sym typeface="Open Sans Bold"/>
              </a:rPr>
              <a:t> </a:t>
            </a:r>
            <a:r>
              <a:rPr lang="en-US" sz="2800" b="1" dirty="0" err="1">
                <a:solidFill>
                  <a:srgbClr val="000000"/>
                </a:solidFill>
                <a:latin typeface="+mj-lt"/>
                <a:ea typeface="Open Sans Bold"/>
                <a:cs typeface="Open Sans Bold"/>
                <a:sym typeface="Open Sans Bold"/>
              </a:rPr>
              <a:t>попередньої</a:t>
            </a:r>
            <a:r>
              <a:rPr lang="en-US" sz="2800" b="1" dirty="0">
                <a:solidFill>
                  <a:srgbClr val="000000"/>
                </a:solidFill>
                <a:latin typeface="+mj-lt"/>
                <a:ea typeface="Open Sans Bold"/>
                <a:cs typeface="Open Sans Bold"/>
                <a:sym typeface="Open Sans Bold"/>
              </a:rPr>
              <a:t> </a:t>
            </a:r>
            <a:r>
              <a:rPr lang="en-US" sz="2800" b="1" dirty="0" err="1">
                <a:solidFill>
                  <a:srgbClr val="000000"/>
                </a:solidFill>
                <a:latin typeface="+mj-lt"/>
                <a:ea typeface="Open Sans Bold"/>
                <a:cs typeface="Open Sans Bold"/>
                <a:sym typeface="Open Sans Bold"/>
              </a:rPr>
              <a:t>ін'єкції</a:t>
            </a:r>
            <a:r>
              <a:rPr lang="en-US" sz="2800" b="1" dirty="0">
                <a:solidFill>
                  <a:srgbClr val="000000"/>
                </a:solidFill>
                <a:latin typeface="+mj-lt"/>
                <a:ea typeface="Open Sans Bold"/>
                <a:cs typeface="Open Sans Bold"/>
                <a:sym typeface="Open Sans Bold"/>
              </a:rPr>
              <a:t> </a:t>
            </a:r>
            <a:r>
              <a:rPr lang="en-US" sz="2800" b="1" dirty="0" err="1">
                <a:solidFill>
                  <a:srgbClr val="000000"/>
                </a:solidFill>
                <a:latin typeface="+mj-lt"/>
                <a:ea typeface="Open Sans Bold"/>
                <a:cs typeface="Open Sans Bold"/>
                <a:sym typeface="Open Sans Bold"/>
              </a:rPr>
              <a:t>минуло</a:t>
            </a:r>
            <a:r>
              <a:rPr lang="en-US" sz="2800" b="1" dirty="0">
                <a:solidFill>
                  <a:srgbClr val="000000"/>
                </a:solidFill>
                <a:latin typeface="+mj-lt"/>
                <a:ea typeface="Open Sans Bold"/>
                <a:cs typeface="Open Sans Bold"/>
                <a:sym typeface="Open Sans Bold"/>
              </a:rPr>
              <a:t> </a:t>
            </a:r>
            <a:r>
              <a:rPr lang="en-US" sz="2800" b="1" dirty="0" err="1">
                <a:solidFill>
                  <a:srgbClr val="000000"/>
                </a:solidFill>
                <a:latin typeface="+mj-lt"/>
                <a:ea typeface="Open Sans Bold"/>
                <a:cs typeface="Open Sans Bold"/>
                <a:sym typeface="Open Sans Bold"/>
              </a:rPr>
              <a:t>більше</a:t>
            </a:r>
            <a:r>
              <a:rPr lang="en-US" sz="2800" b="1" dirty="0">
                <a:solidFill>
                  <a:srgbClr val="000000"/>
                </a:solidFill>
                <a:latin typeface="+mj-lt"/>
                <a:ea typeface="Open Sans Bold"/>
                <a:cs typeface="Open Sans Bold"/>
                <a:sym typeface="Open Sans Bold"/>
              </a:rPr>
              <a:t> 12 </a:t>
            </a:r>
            <a:r>
              <a:rPr lang="en-US" sz="2800" b="1" dirty="0" err="1">
                <a:solidFill>
                  <a:srgbClr val="000000"/>
                </a:solidFill>
                <a:latin typeface="+mj-lt"/>
                <a:ea typeface="Open Sans Bold"/>
                <a:cs typeface="Open Sans Bold"/>
                <a:sym typeface="Open Sans Bold"/>
              </a:rPr>
              <a:t>тижнів</a:t>
            </a:r>
            <a:r>
              <a:rPr lang="en-US" sz="2800" b="1" dirty="0">
                <a:solidFill>
                  <a:srgbClr val="000000"/>
                </a:solidFill>
                <a:latin typeface="+mj-lt"/>
                <a:ea typeface="Open Sans Bold"/>
                <a:cs typeface="Open Sans Bold"/>
                <a:sym typeface="Open Sans Bold"/>
              </a:rPr>
              <a:t>, </a:t>
            </a:r>
            <a:r>
              <a:rPr lang="en-US" sz="2800" b="1" dirty="0" err="1">
                <a:solidFill>
                  <a:srgbClr val="000000"/>
                </a:solidFill>
                <a:latin typeface="+mj-lt"/>
                <a:ea typeface="Open Sans Bold"/>
                <a:cs typeface="Open Sans Bold"/>
                <a:sym typeface="Open Sans Bold"/>
              </a:rPr>
              <a:t>відхилення</a:t>
            </a:r>
            <a:r>
              <a:rPr lang="en-US" sz="2800" b="1" dirty="0">
                <a:solidFill>
                  <a:srgbClr val="000000"/>
                </a:solidFill>
                <a:latin typeface="+mj-lt"/>
                <a:ea typeface="Open Sans Bold"/>
                <a:cs typeface="Open Sans Bold"/>
                <a:sym typeface="Open Sans Bold"/>
              </a:rPr>
              <a:t> є </a:t>
            </a:r>
            <a:r>
              <a:rPr lang="en-US" sz="2800" b="1" dirty="0" err="1">
                <a:solidFill>
                  <a:srgbClr val="000000"/>
                </a:solidFill>
                <a:latin typeface="+mj-lt"/>
                <a:ea typeface="Open Sans Bold"/>
                <a:cs typeface="Open Sans Bold"/>
                <a:sym typeface="Open Sans Bold"/>
              </a:rPr>
              <a:t>значним</a:t>
            </a:r>
            <a:r>
              <a:rPr lang="en-US" sz="2800" b="1" dirty="0">
                <a:solidFill>
                  <a:srgbClr val="000000"/>
                </a:solidFill>
                <a:latin typeface="+mj-lt"/>
                <a:ea typeface="Open Sans Bold"/>
                <a:cs typeface="Open Sans Bold"/>
                <a:sym typeface="Open Sans Bold"/>
              </a:rPr>
              <a:t> </a:t>
            </a:r>
            <a:r>
              <a:rPr lang="en-US" sz="2800" dirty="0">
                <a:solidFill>
                  <a:srgbClr val="000000"/>
                </a:solidFill>
                <a:latin typeface="+mj-lt"/>
                <a:ea typeface="Open Sans"/>
                <a:cs typeface="Open Sans"/>
                <a:sym typeface="Open Sans"/>
              </a:rPr>
              <a:t>(і </a:t>
            </a:r>
            <a:r>
              <a:rPr lang="en-US" sz="2800" dirty="0" err="1">
                <a:solidFill>
                  <a:srgbClr val="000000"/>
                </a:solidFill>
                <a:latin typeface="+mj-lt"/>
                <a:ea typeface="Open Sans"/>
                <a:cs typeface="Open Sans"/>
                <a:sym typeface="Open Sans"/>
              </a:rPr>
              <a:t>може</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бути</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значним</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якщо</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минуло</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більше</a:t>
            </a:r>
            <a:r>
              <a:rPr lang="en-US" sz="2800" dirty="0">
                <a:solidFill>
                  <a:srgbClr val="000000"/>
                </a:solidFill>
                <a:latin typeface="+mj-lt"/>
                <a:ea typeface="Open Sans"/>
                <a:cs typeface="Open Sans"/>
                <a:sym typeface="Open Sans"/>
              </a:rPr>
              <a:t> 9 </a:t>
            </a:r>
            <a:r>
              <a:rPr lang="en-US" sz="2800" dirty="0" err="1">
                <a:solidFill>
                  <a:srgbClr val="000000"/>
                </a:solidFill>
                <a:latin typeface="+mj-lt"/>
                <a:ea typeface="Open Sans"/>
                <a:cs typeface="Open Sans"/>
                <a:sym typeface="Open Sans"/>
              </a:rPr>
              <a:t>тижнів</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Коли</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значна</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затримка</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збігається</a:t>
            </a:r>
            <a:r>
              <a:rPr lang="en-US" sz="2800" dirty="0">
                <a:solidFill>
                  <a:srgbClr val="000000"/>
                </a:solidFill>
                <a:latin typeface="+mj-lt"/>
                <a:ea typeface="Open Sans"/>
                <a:cs typeface="Open Sans"/>
                <a:sym typeface="Open Sans"/>
              </a:rPr>
              <a:t> з </a:t>
            </a:r>
            <a:r>
              <a:rPr lang="en-US" sz="2800" dirty="0" err="1">
                <a:solidFill>
                  <a:srgbClr val="000000"/>
                </a:solidFill>
                <a:latin typeface="+mj-lt"/>
                <a:ea typeface="Open Sans"/>
                <a:cs typeface="Open Sans"/>
                <a:sym typeface="Open Sans"/>
              </a:rPr>
              <a:t>ознаками</a:t>
            </a:r>
            <a:r>
              <a:rPr lang="en-US" sz="2800" dirty="0">
                <a:solidFill>
                  <a:srgbClr val="000000"/>
                </a:solidFill>
                <a:latin typeface="+mj-lt"/>
                <a:ea typeface="Open Sans"/>
                <a:cs typeface="Open Sans"/>
                <a:sym typeface="Open Sans"/>
              </a:rPr>
              <a:t>/</a:t>
            </a:r>
            <a:r>
              <a:rPr lang="en-US" sz="2800" dirty="0" err="1">
                <a:solidFill>
                  <a:srgbClr val="000000"/>
                </a:solidFill>
                <a:latin typeface="+mj-lt"/>
                <a:ea typeface="Open Sans"/>
                <a:cs typeface="Open Sans"/>
                <a:sym typeface="Open Sans"/>
              </a:rPr>
              <a:t>симптомами</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схожими</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на</a:t>
            </a:r>
            <a:r>
              <a:rPr lang="en-US" sz="2800" dirty="0">
                <a:solidFill>
                  <a:srgbClr val="000000"/>
                </a:solidFill>
                <a:latin typeface="+mj-lt"/>
                <a:ea typeface="Open Sans"/>
                <a:cs typeface="Open Sans"/>
                <a:sym typeface="Open Sans"/>
              </a:rPr>
              <a:t> </a:t>
            </a:r>
            <a:r>
              <a:rPr lang="uk-UA" sz="2800" dirty="0">
                <a:solidFill>
                  <a:srgbClr val="000000"/>
                </a:solidFill>
                <a:latin typeface="+mj-lt"/>
                <a:ea typeface="Open Sans"/>
                <a:cs typeface="Open Sans"/>
                <a:sym typeface="Open Sans"/>
              </a:rPr>
              <a:t>ГВІ</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та</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високим</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ризиком</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зараження</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може</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бути</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виправданою</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пауза</a:t>
            </a:r>
            <a:r>
              <a:rPr lang="en-US" sz="2800" dirty="0">
                <a:solidFill>
                  <a:srgbClr val="000000"/>
                </a:solidFill>
                <a:latin typeface="+mj-lt"/>
                <a:ea typeface="Open Sans"/>
                <a:cs typeface="Open Sans"/>
                <a:sym typeface="Open Sans"/>
              </a:rPr>
              <a:t> в </a:t>
            </a:r>
            <a:r>
              <a:rPr lang="en-US" sz="2800" dirty="0" err="1">
                <a:solidFill>
                  <a:srgbClr val="000000"/>
                </a:solidFill>
                <a:latin typeface="+mj-lt"/>
                <a:ea typeface="Open Sans"/>
                <a:cs typeface="Open Sans"/>
                <a:sym typeface="Open Sans"/>
              </a:rPr>
              <a:t>застосуванні</a:t>
            </a:r>
            <a:r>
              <a:rPr lang="en-US" sz="2800" dirty="0">
                <a:solidFill>
                  <a:srgbClr val="000000"/>
                </a:solidFill>
                <a:latin typeface="+mj-lt"/>
                <a:ea typeface="Open Sans"/>
                <a:cs typeface="Open Sans"/>
                <a:sym typeface="Open Sans"/>
              </a:rPr>
              <a:t> CAB-LA </a:t>
            </a:r>
            <a:r>
              <a:rPr lang="en-US" sz="2800" dirty="0" err="1">
                <a:solidFill>
                  <a:srgbClr val="000000"/>
                </a:solidFill>
                <a:latin typeface="+mj-lt"/>
                <a:ea typeface="Open Sans"/>
                <a:cs typeface="Open Sans"/>
                <a:sym typeface="Open Sans"/>
              </a:rPr>
              <a:t>до</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повторного</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тестування</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на</a:t>
            </a:r>
            <a:r>
              <a:rPr lang="en-US" sz="2800" dirty="0">
                <a:solidFill>
                  <a:srgbClr val="000000"/>
                </a:solidFill>
                <a:latin typeface="+mj-lt"/>
                <a:ea typeface="Open Sans"/>
                <a:cs typeface="Open Sans"/>
                <a:sym typeface="Open Sans"/>
              </a:rPr>
              <a:t> ВІЛ. </a:t>
            </a:r>
            <a:r>
              <a:rPr lang="en-US" sz="2800" dirty="0" err="1">
                <a:solidFill>
                  <a:srgbClr val="000000"/>
                </a:solidFill>
                <a:latin typeface="+mj-lt"/>
                <a:ea typeface="Open Sans"/>
                <a:cs typeface="Open Sans"/>
                <a:sym typeface="Open Sans"/>
              </a:rPr>
              <a:t>Чим</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довше</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затримка</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тим</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значніше</a:t>
            </a:r>
            <a:r>
              <a:rPr lang="en-US" sz="2800" dirty="0">
                <a:solidFill>
                  <a:srgbClr val="000000"/>
                </a:solidFill>
                <a:latin typeface="+mj-lt"/>
                <a:ea typeface="Open Sans"/>
                <a:cs typeface="Open Sans"/>
                <a:sym typeface="Open Sans"/>
              </a:rPr>
              <a:t> </a:t>
            </a:r>
            <a:r>
              <a:rPr lang="en-US" sz="2800" dirty="0" err="1">
                <a:solidFill>
                  <a:srgbClr val="000000"/>
                </a:solidFill>
                <a:latin typeface="+mj-lt"/>
                <a:ea typeface="Open Sans"/>
                <a:cs typeface="Open Sans"/>
                <a:sym typeface="Open Sans"/>
              </a:rPr>
              <a:t>відхилення</a:t>
            </a:r>
            <a:r>
              <a:rPr lang="en-US" sz="2800" dirty="0">
                <a:solidFill>
                  <a:srgbClr val="000000"/>
                </a:solidFill>
                <a:latin typeface="+mj-lt"/>
                <a:ea typeface="Open Sans"/>
                <a:cs typeface="Open Sans"/>
                <a:sym typeface="Open Sans"/>
              </a:rPr>
              <a:t> у </a:t>
            </a:r>
            <a:r>
              <a:rPr lang="en-US" sz="2800" dirty="0" err="1">
                <a:solidFill>
                  <a:srgbClr val="000000"/>
                </a:solidFill>
                <a:latin typeface="+mj-lt"/>
                <a:ea typeface="Open Sans"/>
                <a:cs typeface="Open Sans"/>
                <a:sym typeface="Open Sans"/>
              </a:rPr>
              <a:t>застосуванні</a:t>
            </a:r>
            <a:r>
              <a:rPr lang="en-US" sz="2800" dirty="0">
                <a:solidFill>
                  <a:srgbClr val="000000"/>
                </a:solidFill>
                <a:latin typeface="+mj-lt"/>
                <a:ea typeface="Open Sans"/>
                <a:cs typeface="Open Sans"/>
                <a:sym typeface="Open Sans"/>
              </a:rPr>
              <a:t>.</a:t>
            </a:r>
            <a:endParaRPr lang="en-US" sz="2800" dirty="0">
              <a:solidFill>
                <a:srgbClr val="000000"/>
              </a:solidFill>
              <a:latin typeface="+mj-lt"/>
              <a:ea typeface="Open Sans"/>
              <a:cs typeface="Open Sans"/>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668874" y="738632"/>
            <a:ext cx="12950252" cy="679673"/>
          </a:xfrm>
          <a:prstGeom prst="rect">
            <a:avLst/>
          </a:prstGeom>
        </p:spPr>
        <p:txBody>
          <a:bodyPr lIns="0" tIns="0" rIns="0" bIns="0" rtlCol="0" anchor="t">
            <a:spAutoFit/>
          </a:bodyPr>
          <a:lstStyle/>
          <a:p>
            <a:pPr algn="l">
              <a:lnSpc>
                <a:spcPts val="5152"/>
              </a:lnSpc>
            </a:pPr>
            <a:r>
              <a:rPr lang="en-US" sz="5600" b="1" dirty="0" err="1">
                <a:solidFill>
                  <a:srgbClr val="A93291"/>
                </a:solidFill>
                <a:latin typeface="Roboto Condensed Bold"/>
                <a:ea typeface="Roboto Condensed Bold"/>
                <a:cs typeface="Roboto Condensed Bold"/>
                <a:sym typeface="Roboto Condensed Bold"/>
              </a:rPr>
              <a:t>Затримки</a:t>
            </a:r>
            <a:r>
              <a:rPr lang="en-US" sz="5600" b="1" dirty="0">
                <a:solidFill>
                  <a:srgbClr val="A93291"/>
                </a:solidFill>
                <a:latin typeface="Roboto Condensed Bold"/>
                <a:ea typeface="Roboto Condensed Bold"/>
                <a:cs typeface="Roboto Condensed Bold"/>
                <a:sym typeface="Roboto Condensed Bold"/>
              </a:rPr>
              <a:t> </a:t>
            </a:r>
            <a:r>
              <a:rPr lang="en-US" sz="5600" b="1" dirty="0" err="1">
                <a:solidFill>
                  <a:srgbClr val="A93291"/>
                </a:solidFill>
                <a:latin typeface="Roboto Condensed Bold"/>
                <a:ea typeface="Roboto Condensed Bold"/>
                <a:cs typeface="Roboto Condensed Bold"/>
                <a:sym typeface="Roboto Condensed Bold"/>
              </a:rPr>
              <a:t>ін'єкцій</a:t>
            </a:r>
            <a:r>
              <a:rPr lang="en-US" sz="5600" b="1" dirty="0">
                <a:solidFill>
                  <a:srgbClr val="A93291"/>
                </a:solidFill>
                <a:latin typeface="Roboto Condensed Bold"/>
                <a:ea typeface="Roboto Condensed Bold"/>
                <a:cs typeface="Roboto Condensed Bold"/>
                <a:sym typeface="Roboto Condensed Bold"/>
              </a:rPr>
              <a:t> CAB-LA </a:t>
            </a:r>
            <a:r>
              <a:rPr lang="en-US" sz="5600" b="1" dirty="0" err="1">
                <a:solidFill>
                  <a:srgbClr val="A93291"/>
                </a:solidFill>
                <a:latin typeface="Roboto Condensed Bold"/>
                <a:ea typeface="Roboto Condensed Bold"/>
                <a:cs typeface="Roboto Condensed Bold"/>
                <a:sym typeface="Roboto Condensed Bold"/>
              </a:rPr>
              <a:t>та</a:t>
            </a:r>
            <a:r>
              <a:rPr lang="en-US" sz="5600" b="1" dirty="0">
                <a:solidFill>
                  <a:srgbClr val="A93291"/>
                </a:solidFill>
                <a:latin typeface="Roboto Condensed Bold"/>
                <a:ea typeface="Roboto Condensed Bold"/>
                <a:cs typeface="Roboto Condensed Bold"/>
                <a:sym typeface="Roboto Condensed Bold"/>
              </a:rPr>
              <a:t> </a:t>
            </a:r>
            <a:r>
              <a:rPr lang="en-US" sz="5600" b="1" dirty="0" err="1">
                <a:solidFill>
                  <a:srgbClr val="A93291"/>
                </a:solidFill>
                <a:latin typeface="Roboto Condensed Bold"/>
                <a:ea typeface="Roboto Condensed Bold"/>
                <a:cs typeface="Roboto Condensed Bold"/>
                <a:sym typeface="Roboto Condensed Bold"/>
              </a:rPr>
              <a:t>оцінка</a:t>
            </a:r>
            <a:r>
              <a:rPr lang="en-US" sz="5600" b="1" dirty="0">
                <a:solidFill>
                  <a:srgbClr val="A93291"/>
                </a:solidFill>
                <a:latin typeface="Roboto Condensed Bold"/>
                <a:ea typeface="Roboto Condensed Bold"/>
                <a:cs typeface="Roboto Condensed Bold"/>
                <a:sym typeface="Roboto Condensed Bold"/>
              </a:rPr>
              <a:t> </a:t>
            </a:r>
            <a:r>
              <a:rPr lang="uk-UA" sz="5600" b="1" dirty="0">
                <a:solidFill>
                  <a:srgbClr val="A93291"/>
                </a:solidFill>
                <a:latin typeface="Roboto Condensed Bold"/>
                <a:ea typeface="Roboto Condensed Bold"/>
                <a:cs typeface="Roboto Condensed Bold"/>
                <a:sym typeface="Roboto Condensed Bold"/>
              </a:rPr>
              <a:t>ГВІ</a:t>
            </a:r>
            <a:r>
              <a:rPr lang="en-US" sz="5600" b="1" dirty="0">
                <a:solidFill>
                  <a:srgbClr val="A93291"/>
                </a:solidFill>
                <a:latin typeface="Roboto Condensed Bold"/>
                <a:ea typeface="Roboto Condensed Bold"/>
                <a:cs typeface="Roboto Condensed Bold"/>
                <a:sym typeface="Roboto Condensed Bold"/>
              </a:rPr>
              <a:t> </a:t>
            </a:r>
          </a:p>
        </p:txBody>
      </p:sp>
      <p:grpSp>
        <p:nvGrpSpPr>
          <p:cNvPr id="3" name="Group 3"/>
          <p:cNvGrpSpPr/>
          <p:nvPr/>
        </p:nvGrpSpPr>
        <p:grpSpPr>
          <a:xfrm>
            <a:off x="0" y="0"/>
            <a:ext cx="2319223" cy="2275703"/>
            <a:chOff x="0" y="0"/>
            <a:chExt cx="3092297" cy="3034270"/>
          </a:xfrm>
        </p:grpSpPr>
        <p:sp>
          <p:nvSpPr>
            <p:cNvPr id="4" name="Freeform 4"/>
            <p:cNvSpPr/>
            <p:nvPr/>
          </p:nvSpPr>
          <p:spPr>
            <a:xfrm rot="-1423675">
              <a:off x="355656" y="383191"/>
              <a:ext cx="2380985" cy="2267889"/>
            </a:xfrm>
            <a:custGeom>
              <a:avLst/>
              <a:gdLst/>
              <a:ahLst/>
              <a:cxnLst/>
              <a:rect l="l" t="t" r="r" b="b"/>
              <a:pathLst>
                <a:path w="2380985" h="2267889">
                  <a:moveTo>
                    <a:pt x="0" y="0"/>
                  </a:moveTo>
                  <a:lnTo>
                    <a:pt x="2380985" y="0"/>
                  </a:lnTo>
                  <a:lnTo>
                    <a:pt x="2380985" y="2267889"/>
                  </a:lnTo>
                  <a:lnTo>
                    <a:pt x="0" y="2267889"/>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5"/>
            <p:cNvSpPr/>
            <p:nvPr/>
          </p:nvSpPr>
          <p:spPr>
            <a:xfrm rot="-10800000">
              <a:off x="753818" y="650155"/>
              <a:ext cx="1584662" cy="1596636"/>
            </a:xfrm>
            <a:custGeom>
              <a:avLst/>
              <a:gdLst/>
              <a:ahLst/>
              <a:cxnLst/>
              <a:rect l="l" t="t" r="r" b="b"/>
              <a:pathLst>
                <a:path w="1584662" h="1596636">
                  <a:moveTo>
                    <a:pt x="0" y="0"/>
                  </a:moveTo>
                  <a:lnTo>
                    <a:pt x="1584661" y="0"/>
                  </a:lnTo>
                  <a:lnTo>
                    <a:pt x="1584661" y="1596636"/>
                  </a:lnTo>
                  <a:lnTo>
                    <a:pt x="0" y="159663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6" name="TextBox 6"/>
            <p:cNvSpPr txBox="1"/>
            <p:nvPr/>
          </p:nvSpPr>
          <p:spPr>
            <a:xfrm>
              <a:off x="1381927" y="1195376"/>
              <a:ext cx="502735" cy="214421"/>
            </a:xfrm>
            <a:prstGeom prst="rect">
              <a:avLst/>
            </a:prstGeom>
          </p:spPr>
          <p:txBody>
            <a:bodyPr lIns="0" tIns="0" rIns="0" bIns="0" rtlCol="0" anchor="t">
              <a:spAutoFit/>
            </a:bodyPr>
            <a:lstStyle/>
            <a:p>
              <a:pPr algn="ctr">
                <a:lnSpc>
                  <a:spcPts val="1234"/>
                </a:lnSpc>
              </a:pPr>
              <a:r>
                <a:rPr lang="en-US" sz="881">
                  <a:solidFill>
                    <a:srgbClr val="A93291"/>
                  </a:solidFill>
                  <a:latin typeface="Aloja"/>
                  <a:ea typeface="Aloja"/>
                  <a:cs typeface="Aloja"/>
                  <a:sym typeface="Aloja"/>
                </a:rPr>
                <a:t>C</a:t>
              </a:r>
            </a:p>
          </p:txBody>
        </p:sp>
      </p:grpSp>
      <p:sp>
        <p:nvSpPr>
          <p:cNvPr id="7" name="TextBox 7"/>
          <p:cNvSpPr txBox="1"/>
          <p:nvPr/>
        </p:nvSpPr>
        <p:spPr>
          <a:xfrm>
            <a:off x="2668874" y="1716621"/>
            <a:ext cx="14590426" cy="863742"/>
          </a:xfrm>
          <a:prstGeom prst="rect">
            <a:avLst/>
          </a:prstGeom>
        </p:spPr>
        <p:txBody>
          <a:bodyPr lIns="0" tIns="0" rIns="0" bIns="0" rtlCol="0" anchor="t">
            <a:spAutoFit/>
          </a:bodyPr>
          <a:lstStyle/>
          <a:p>
            <a:pPr algn="l">
              <a:lnSpc>
                <a:spcPts val="3479"/>
              </a:lnSpc>
              <a:spcBef>
                <a:spcPct val="0"/>
              </a:spcBef>
            </a:pPr>
            <a:r>
              <a:rPr lang="en-US" sz="2485" b="1" dirty="0">
                <a:solidFill>
                  <a:srgbClr val="000000"/>
                </a:solidFill>
                <a:latin typeface="Open Sans Bold"/>
                <a:ea typeface="Open Sans Bold"/>
                <a:cs typeface="Open Sans Bold"/>
                <a:sym typeface="Open Sans Bold"/>
              </a:rPr>
              <a:t>НАГАДУВАННЯ: </a:t>
            </a:r>
            <a:r>
              <a:rPr lang="en-US" sz="2485" b="1" dirty="0" err="1">
                <a:solidFill>
                  <a:srgbClr val="000000"/>
                </a:solidFill>
                <a:latin typeface="Open Sans Bold"/>
                <a:ea typeface="Open Sans Bold"/>
                <a:cs typeface="Open Sans Bold"/>
                <a:sym typeface="Open Sans Bold"/>
              </a:rPr>
              <a:t>якщо</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клієнт</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не</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затримується</a:t>
            </a:r>
            <a:r>
              <a:rPr lang="en-US" sz="2485" b="1" dirty="0">
                <a:solidFill>
                  <a:srgbClr val="000000"/>
                </a:solidFill>
                <a:latin typeface="Open Sans Bold"/>
                <a:ea typeface="Open Sans Bold"/>
                <a:cs typeface="Open Sans Bold"/>
                <a:sym typeface="Open Sans Bold"/>
              </a:rPr>
              <a:t> з </a:t>
            </a:r>
            <a:r>
              <a:rPr lang="en-US" sz="2485" b="1" dirty="0" err="1">
                <a:solidFill>
                  <a:srgbClr val="000000"/>
                </a:solidFill>
                <a:latin typeface="Open Sans Bold"/>
                <a:ea typeface="Open Sans Bold"/>
                <a:cs typeface="Open Sans Bold"/>
                <a:sym typeface="Open Sans Bold"/>
              </a:rPr>
              <a:t>поверненням</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для</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повторної</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ін'єкції</a:t>
            </a:r>
            <a:r>
              <a:rPr lang="en-US" sz="2485" b="1" dirty="0">
                <a:solidFill>
                  <a:srgbClr val="000000"/>
                </a:solidFill>
                <a:latin typeface="Open Sans Bold"/>
                <a:ea typeface="Open Sans Bold"/>
                <a:cs typeface="Open Sans Bold"/>
                <a:sym typeface="Open Sans Bold"/>
              </a:rPr>
              <a:t> CAB-LA (</a:t>
            </a:r>
            <a:r>
              <a:rPr lang="en-US" sz="2485" b="1" dirty="0" err="1">
                <a:solidFill>
                  <a:srgbClr val="000000"/>
                </a:solidFill>
                <a:latin typeface="Open Sans Bold"/>
                <a:ea typeface="Open Sans Bold"/>
                <a:cs typeface="Open Sans Bold"/>
                <a:sym typeface="Open Sans Bold"/>
              </a:rPr>
              <a:t>тобто</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повертається</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за</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розкладом</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оцінка</a:t>
            </a:r>
            <a:r>
              <a:rPr lang="en-US" sz="2485" b="1" dirty="0">
                <a:solidFill>
                  <a:srgbClr val="000000"/>
                </a:solidFill>
                <a:latin typeface="Open Sans Bold"/>
                <a:ea typeface="Open Sans Bold"/>
                <a:cs typeface="Open Sans Bold"/>
                <a:sym typeface="Open Sans Bold"/>
              </a:rPr>
              <a:t> </a:t>
            </a:r>
            <a:r>
              <a:rPr lang="uk-UA" sz="2485" b="1" dirty="0">
                <a:solidFill>
                  <a:srgbClr val="000000"/>
                </a:solidFill>
                <a:latin typeface="Open Sans Bold"/>
                <a:ea typeface="Open Sans Bold"/>
                <a:cs typeface="Open Sans Bold"/>
                <a:sym typeface="Open Sans Bold"/>
              </a:rPr>
              <a:t>ГВІ</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не</a:t>
            </a:r>
            <a:r>
              <a:rPr lang="en-US" sz="2485" b="1" dirty="0">
                <a:solidFill>
                  <a:srgbClr val="000000"/>
                </a:solidFill>
                <a:latin typeface="Open Sans Bold"/>
                <a:ea typeface="Open Sans Bold"/>
                <a:cs typeface="Open Sans Bold"/>
                <a:sym typeface="Open Sans Bold"/>
              </a:rPr>
              <a:t> є </a:t>
            </a:r>
            <a:r>
              <a:rPr lang="en-US" sz="2485" b="1" dirty="0" err="1">
                <a:solidFill>
                  <a:srgbClr val="000000"/>
                </a:solidFill>
                <a:latin typeface="Open Sans Bold"/>
                <a:ea typeface="Open Sans Bold"/>
                <a:cs typeface="Open Sans Bold"/>
                <a:sym typeface="Open Sans Bold"/>
              </a:rPr>
              <a:t>необхідною</a:t>
            </a:r>
            <a:r>
              <a:rPr lang="en-US" sz="2485" b="1" dirty="0">
                <a:solidFill>
                  <a:srgbClr val="000000"/>
                </a:solidFill>
                <a:latin typeface="Open Sans Bold"/>
                <a:ea typeface="Open Sans Bold"/>
                <a:cs typeface="Open Sans Bold"/>
                <a:sym typeface="Open Sans Bold"/>
              </a:rPr>
              <a:t>.</a:t>
            </a:r>
          </a:p>
        </p:txBody>
      </p:sp>
      <p:sp>
        <p:nvSpPr>
          <p:cNvPr id="8" name="TextBox 8"/>
          <p:cNvSpPr txBox="1"/>
          <p:nvPr/>
        </p:nvSpPr>
        <p:spPr>
          <a:xfrm>
            <a:off x="591787" y="2771684"/>
            <a:ext cx="16667513" cy="7132658"/>
          </a:xfrm>
          <a:prstGeom prst="rect">
            <a:avLst/>
          </a:prstGeom>
        </p:spPr>
        <p:txBody>
          <a:bodyPr lIns="0" tIns="0" rIns="0" bIns="0" rtlCol="0" anchor="t">
            <a:spAutoFit/>
          </a:bodyPr>
          <a:lstStyle/>
          <a:p>
            <a:pPr marL="661035" lvl="1" indent="-330200" algn="l">
              <a:lnSpc>
                <a:spcPts val="3952"/>
              </a:lnSpc>
              <a:buFont typeface="Arial"/>
              <a:buChar char="•"/>
            </a:pPr>
            <a:r>
              <a:rPr lang="en-US" sz="2800" dirty="0" err="1">
                <a:solidFill>
                  <a:srgbClr val="000000"/>
                </a:solidFill>
                <a:latin typeface="Open Sans"/>
                <a:ea typeface="Open Sans"/>
                <a:cs typeface="Open Sans"/>
                <a:sym typeface="Open Sans"/>
              </a:rPr>
              <a:t>Постачальники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послуг</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повинні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приймати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рішення</a:t>
            </a:r>
            <a:r>
              <a:rPr lang="en-US" sz="2800" dirty="0">
                <a:solidFill>
                  <a:srgbClr val="000000"/>
                </a:solidFill>
                <a:latin typeface="Open Sans"/>
                <a:ea typeface="Open Sans"/>
                <a:cs typeface="Open Sans"/>
                <a:sym typeface="Open Sans"/>
              </a:rPr>
              <a:t> в </a:t>
            </a:r>
            <a:r>
              <a:rPr lang="en-US" sz="2800" dirty="0" err="1">
                <a:solidFill>
                  <a:srgbClr val="000000"/>
                </a:solidFill>
                <a:latin typeface="Open Sans"/>
                <a:ea typeface="Open Sans"/>
                <a:cs typeface="Open Sans"/>
                <a:sym typeface="Open Sans"/>
              </a:rPr>
              <a:t>кожному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конкретному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випадку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беручи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уваги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всі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відповідні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деталі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щоб</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визначити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чи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затримка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повернення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для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повторної</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ін'єкції</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була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достатньо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значною</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щоб</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виправдати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призупинення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використання</a:t>
            </a:r>
            <a:r>
              <a:rPr lang="en-US" sz="2800" dirty="0">
                <a:solidFill>
                  <a:srgbClr val="000000"/>
                </a:solidFill>
                <a:latin typeface="Open Sans"/>
                <a:ea typeface="Open Sans"/>
                <a:cs typeface="Open Sans"/>
                <a:sym typeface="Open Sans"/>
              </a:rPr>
              <a:t> CAB-LA </a:t>
            </a:r>
            <a:r>
              <a:rPr lang="en-US" sz="2800" dirty="0" err="1">
                <a:solidFill>
                  <a:srgbClr val="000000"/>
                </a:solidFill>
                <a:latin typeface="Open Sans"/>
                <a:ea typeface="Open Sans"/>
                <a:cs typeface="Open Sans"/>
                <a:sym typeface="Open Sans"/>
              </a:rPr>
              <a:t>до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повторного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тестування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на</a:t>
            </a:r>
            <a:r>
              <a:rPr lang="en-US" sz="2800" dirty="0">
                <a:solidFill>
                  <a:srgbClr val="000000"/>
                </a:solidFill>
                <a:latin typeface="Open Sans"/>
                <a:ea typeface="Open Sans"/>
                <a:cs typeface="Open Sans"/>
                <a:sym typeface="Open Sans"/>
              </a:rPr>
              <a:t> ВІЛ.</a:t>
            </a:r>
            <a:endParaRPr lang="ru-RU"/>
          </a:p>
          <a:p>
            <a:pPr marL="661035" lvl="1" indent="-330200" algn="l">
              <a:lnSpc>
                <a:spcPts val="3952"/>
              </a:lnSpc>
              <a:buFont typeface="Arial"/>
              <a:buChar char="•"/>
            </a:pPr>
            <a:r>
              <a:rPr lang="en-US" sz="2800" dirty="0" err="1">
                <a:solidFill>
                  <a:srgbClr val="000000"/>
                </a:solidFill>
                <a:latin typeface="Open Sans"/>
                <a:ea typeface="Open Sans"/>
                <a:cs typeface="Open Sans"/>
                <a:sym typeface="Open Sans"/>
              </a:rPr>
              <a:t>Пам'ятайте</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що</a:t>
            </a:r>
            <a:r>
              <a:rPr lang="en-US" sz="2800" dirty="0">
                <a:solidFill>
                  <a:srgbClr val="000000"/>
                </a:solidFill>
                <a:latin typeface="Open Sans"/>
                <a:ea typeface="Open Sans"/>
                <a:cs typeface="Open Sans"/>
                <a:sym typeface="Open Sans"/>
              </a:rPr>
              <a:t> у </a:t>
            </a:r>
            <a:r>
              <a:rPr lang="en-US" sz="2800" dirty="0" err="1">
                <a:solidFill>
                  <a:srgbClr val="000000"/>
                </a:solidFill>
                <a:latin typeface="Open Sans"/>
                <a:ea typeface="Open Sans"/>
                <a:cs typeface="Open Sans"/>
                <a:sym typeface="Open Sans"/>
              </a:rPr>
              <a:t>осіб</a:t>
            </a:r>
            <a:r>
              <a:rPr lang="en-US" sz="2800" dirty="0">
                <a:solidFill>
                  <a:srgbClr val="000000"/>
                </a:solidFill>
                <a:latin typeface="Open Sans"/>
                <a:ea typeface="Open Sans"/>
                <a:cs typeface="Open Sans"/>
                <a:sym typeface="Open Sans"/>
              </a:rPr>
              <a:t> з </a:t>
            </a:r>
            <a:r>
              <a:rPr lang="en-US" sz="2800" dirty="0" err="1">
                <a:solidFill>
                  <a:srgbClr val="000000"/>
                </a:solidFill>
                <a:latin typeface="Open Sans"/>
                <a:ea typeface="Open Sans"/>
                <a:cs typeface="Open Sans"/>
                <a:sym typeface="Open Sans"/>
              </a:rPr>
              <a:t>ознаками</a:t>
            </a:r>
            <a:r>
              <a:rPr lang="en-US" sz="2800" dirty="0">
                <a:solidFill>
                  <a:srgbClr val="000000"/>
                </a:solidFill>
                <a:latin typeface="Open Sans"/>
                <a:ea typeface="Open Sans"/>
                <a:cs typeface="Open Sans"/>
                <a:sym typeface="Open Sans"/>
              </a:rPr>
              <a:t>/</a:t>
            </a:r>
            <a:r>
              <a:rPr lang="en-US" sz="2800" dirty="0" err="1">
                <a:solidFill>
                  <a:srgbClr val="000000"/>
                </a:solidFill>
                <a:latin typeface="Open Sans"/>
                <a:ea typeface="Open Sans"/>
                <a:cs typeface="Open Sans"/>
                <a:sym typeface="Open Sans"/>
              </a:rPr>
              <a:t>симптомами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схожими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на</a:t>
            </a:r>
            <a:r>
              <a:rPr lang="en-US" sz="2800" dirty="0">
                <a:solidFill>
                  <a:srgbClr val="000000"/>
                </a:solidFill>
                <a:latin typeface="Open Sans"/>
                <a:ea typeface="Open Sans"/>
                <a:cs typeface="Open Sans"/>
                <a:sym typeface="Open Sans"/>
              </a:rPr>
              <a:t> </a:t>
            </a:r>
            <a:r>
              <a:rPr lang="uk-UA" sz="2800" dirty="0">
                <a:solidFill>
                  <a:srgbClr val="000000"/>
                </a:solidFill>
                <a:latin typeface="Open Sans"/>
                <a:ea typeface="Open Sans"/>
                <a:cs typeface="Open Sans"/>
                <a:sym typeface="Open Sans"/>
              </a:rPr>
              <a:t>ГВІ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які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мали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більш</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високий</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ризик</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зараження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більш</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значні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відхилення</a:t>
            </a:r>
            <a:r>
              <a:rPr lang="en-US" sz="2800" dirty="0">
                <a:solidFill>
                  <a:srgbClr val="000000"/>
                </a:solidFill>
                <a:latin typeface="Open Sans"/>
                <a:ea typeface="Open Sans"/>
                <a:cs typeface="Open Sans"/>
                <a:sym typeface="Open Sans"/>
              </a:rPr>
              <a:t> у </a:t>
            </a:r>
            <a:r>
              <a:rPr lang="en-US" sz="2800" dirty="0" err="1">
                <a:solidFill>
                  <a:srgbClr val="000000"/>
                </a:solidFill>
                <a:latin typeface="Open Sans"/>
                <a:ea typeface="Open Sans"/>
                <a:cs typeface="Open Sans"/>
                <a:sym typeface="Open Sans"/>
              </a:rPr>
              <a:t>використанні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ймовірно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буде</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вища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клінічна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підозра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на</a:t>
            </a:r>
            <a:r>
              <a:rPr lang="en-US" sz="2800" dirty="0">
                <a:solidFill>
                  <a:srgbClr val="000000"/>
                </a:solidFill>
                <a:latin typeface="Open Sans"/>
                <a:ea typeface="Open Sans"/>
                <a:cs typeface="Open Sans"/>
                <a:sym typeface="Open Sans"/>
              </a:rPr>
              <a:t> </a:t>
            </a:r>
            <a:r>
              <a:rPr lang="uk-UA" sz="2800" dirty="0">
                <a:solidFill>
                  <a:srgbClr val="000000"/>
                </a:solidFill>
                <a:latin typeface="Open Sans"/>
                <a:ea typeface="Open Sans"/>
                <a:cs typeface="Open Sans"/>
                <a:sym typeface="Open Sans"/>
              </a:rPr>
              <a:t>ГВІ</a:t>
            </a:r>
            <a:r>
              <a:rPr lang="en-US" sz="2800" dirty="0">
                <a:solidFill>
                  <a:srgbClr val="000000"/>
                </a:solidFill>
                <a:latin typeface="Open Sans"/>
                <a:ea typeface="Open Sans"/>
                <a:cs typeface="Open Sans"/>
                <a:sym typeface="Open Sans"/>
              </a:rPr>
              <a:t>.</a:t>
            </a:r>
            <a:endParaRPr lang="en-US" sz="2800" dirty="0">
              <a:solidFill>
                <a:srgbClr val="000000"/>
              </a:solidFill>
              <a:latin typeface="Open Sans"/>
              <a:ea typeface="Open Sans"/>
              <a:cs typeface="Open Sans"/>
            </a:endParaRPr>
          </a:p>
          <a:p>
            <a:pPr marL="661035" lvl="1" indent="-330200" algn="l">
              <a:lnSpc>
                <a:spcPts val="3952"/>
              </a:lnSpc>
              <a:buFont typeface="Arial"/>
              <a:buChar char="•"/>
            </a:pPr>
            <a:r>
              <a:rPr lang="en-US" sz="2800" dirty="0">
                <a:solidFill>
                  <a:srgbClr val="000000"/>
                </a:solidFill>
                <a:latin typeface="Open Sans"/>
                <a:ea typeface="Open Sans"/>
                <a:cs typeface="Open Sans"/>
                <a:sym typeface="Open Sans"/>
              </a:rPr>
              <a:t>У </a:t>
            </a:r>
            <a:r>
              <a:rPr lang="en-US" sz="2800" dirty="0" err="1">
                <a:solidFill>
                  <a:srgbClr val="000000"/>
                </a:solidFill>
                <a:latin typeface="Open Sans"/>
                <a:ea typeface="Open Sans"/>
                <a:cs typeface="Open Sans"/>
                <a:sym typeface="Open Sans"/>
              </a:rPr>
              <a:t>складних</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випадках</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може</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бути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корисно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використовувати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друкований</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календар</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щоб</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відзначити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дати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можливих</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випадків</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експозиції</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протягом</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попереднього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місяця</a:t>
            </a:r>
            <a:r>
              <a:rPr lang="en-US" sz="2800" dirty="0">
                <a:solidFill>
                  <a:srgbClr val="000000"/>
                </a:solidFill>
                <a:latin typeface="Open Sans"/>
                <a:ea typeface="Open Sans"/>
                <a:cs typeface="Open Sans"/>
                <a:sym typeface="Open Sans"/>
              </a:rPr>
              <a:t>, а </a:t>
            </a:r>
            <a:r>
              <a:rPr lang="en-US" sz="2800" dirty="0" err="1">
                <a:solidFill>
                  <a:srgbClr val="000000"/>
                </a:solidFill>
                <a:latin typeface="Open Sans"/>
                <a:ea typeface="Open Sans"/>
                <a:cs typeface="Open Sans"/>
                <a:sym typeface="Open Sans"/>
              </a:rPr>
              <a:t>також</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час</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що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минув</a:t>
            </a:r>
            <a:r>
              <a:rPr lang="en-US" sz="2800" dirty="0">
                <a:solidFill>
                  <a:srgbClr val="000000"/>
                </a:solidFill>
                <a:latin typeface="Open Sans"/>
                <a:ea typeface="Open Sans"/>
                <a:cs typeface="Open Sans"/>
                <a:sym typeface="Open Sans"/>
              </a:rPr>
              <a:t> з </a:t>
            </a:r>
            <a:r>
              <a:rPr lang="en-US" sz="2800" dirty="0" err="1">
                <a:solidFill>
                  <a:srgbClr val="000000"/>
                </a:solidFill>
                <a:latin typeface="Open Sans"/>
                <a:ea typeface="Open Sans"/>
                <a:cs typeface="Open Sans"/>
                <a:sym typeface="Open Sans"/>
              </a:rPr>
              <a:t>моменту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попередньої</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ін'єкції</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тип</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попередньої</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ін'єкції</a:t>
            </a:r>
            <a:r>
              <a:rPr lang="en-US" sz="2800" dirty="0">
                <a:solidFill>
                  <a:srgbClr val="000000"/>
                </a:solidFill>
                <a:latin typeface="Open Sans"/>
                <a:ea typeface="Open Sans"/>
                <a:cs typeface="Open Sans"/>
                <a:sym typeface="Open Sans"/>
              </a:rPr>
              <a:t>.</a:t>
            </a:r>
            <a:endParaRPr lang="en-US" sz="2800" dirty="0">
              <a:solidFill>
                <a:srgbClr val="000000"/>
              </a:solidFill>
              <a:latin typeface="Open Sans"/>
              <a:ea typeface="Open Sans"/>
              <a:cs typeface="Open Sans"/>
            </a:endParaRPr>
          </a:p>
          <a:p>
            <a:pPr algn="l">
              <a:lnSpc>
                <a:spcPts val="3952"/>
              </a:lnSpc>
            </a:pPr>
            <a:endParaRPr lang="en-US" sz="2800" dirty="0">
              <a:solidFill>
                <a:srgbClr val="000000"/>
              </a:solidFill>
              <a:latin typeface="Open Sans"/>
              <a:ea typeface="Open Sans"/>
              <a:cs typeface="Open Sans"/>
              <a:sym typeface="Open Sans"/>
            </a:endParaRPr>
          </a:p>
          <a:p>
            <a:pPr>
              <a:lnSpc>
                <a:spcPts val="3952"/>
              </a:lnSpc>
            </a:pPr>
            <a:r>
              <a:rPr lang="en-US" sz="2400" i="1" dirty="0" err="1">
                <a:solidFill>
                  <a:srgbClr val="000000"/>
                </a:solidFill>
                <a:latin typeface="Open Sans Italics"/>
                <a:ea typeface="Open Sans Italics"/>
                <a:cs typeface="Open Sans Italics"/>
                <a:sym typeface="Open Sans Italics"/>
              </a:rPr>
              <a:t>Примітка</a:t>
            </a:r>
            <a:r>
              <a:rPr lang="en-US" sz="2400" i="1" dirty="0">
                <a:solidFill>
                  <a:srgbClr val="000000"/>
                </a:solidFill>
                <a:latin typeface="Open Sans Italics"/>
                <a:ea typeface="Open Sans Italics"/>
                <a:cs typeface="Open Sans Italics"/>
                <a:sym typeface="Open Sans Italics"/>
              </a:rPr>
              <a:t>: </a:t>
            </a:r>
            <a:r>
              <a:rPr lang="en-US" sz="2400" i="1" dirty="0" err="1">
                <a:solidFill>
                  <a:srgbClr val="000000"/>
                </a:solidFill>
                <a:latin typeface="Open Sans Italics"/>
                <a:ea typeface="Open Sans Italics"/>
                <a:cs typeface="Open Sans Italics"/>
                <a:sym typeface="Open Sans Italics"/>
              </a:rPr>
              <a:t>якщо</a:t>
            </a:r>
            <a:r>
              <a:rPr lang="en-US" sz="2400" i="1" dirty="0">
                <a:solidFill>
                  <a:srgbClr val="000000"/>
                </a:solidFill>
                <a:latin typeface="Open Sans Italics"/>
                <a:ea typeface="Open Sans Italics"/>
                <a:cs typeface="Open Sans Italics"/>
                <a:sym typeface="Open Sans Italics"/>
              </a:rPr>
              <a:t> </a:t>
            </a:r>
            <a:r>
              <a:rPr lang="uk-UA" sz="2400" i="1" dirty="0">
                <a:solidFill>
                  <a:srgbClr val="000000"/>
                </a:solidFill>
                <a:latin typeface="Open Sans Italics"/>
                <a:ea typeface="Open Sans Italics"/>
                <a:cs typeface="Open Sans Italics"/>
                <a:sym typeface="Open Sans Italics"/>
              </a:rPr>
              <a:t>ГВІ</a:t>
            </a:r>
            <a:r>
              <a:rPr lang="en-US" sz="2400" i="1" dirty="0">
                <a:solidFill>
                  <a:srgbClr val="000000"/>
                </a:solidFill>
                <a:latin typeface="Open Sans Italics"/>
                <a:ea typeface="Open Sans Italics"/>
                <a:cs typeface="Open Sans Italics"/>
                <a:sym typeface="Open Sans Italics"/>
              </a:rPr>
              <a:t> </a:t>
            </a:r>
            <a:r>
              <a:rPr lang="en-US" sz="2400" i="1" dirty="0" err="1">
                <a:solidFill>
                  <a:srgbClr val="000000"/>
                </a:solidFill>
                <a:latin typeface="Open Sans Italics"/>
                <a:ea typeface="Open Sans Italics"/>
                <a:cs typeface="Open Sans Italics"/>
                <a:sym typeface="Open Sans Italics"/>
              </a:rPr>
              <a:t>не</a:t>
            </a:r>
            <a:r>
              <a:rPr lang="en-US" sz="2400" i="1" dirty="0">
                <a:solidFill>
                  <a:srgbClr val="000000"/>
                </a:solidFill>
                <a:latin typeface="Open Sans Italics"/>
                <a:ea typeface="Open Sans Italics"/>
                <a:cs typeface="Open Sans Italics"/>
                <a:sym typeface="Open Sans Italics"/>
              </a:rPr>
              <a:t> </a:t>
            </a:r>
            <a:r>
              <a:rPr lang="en-US" sz="2400" i="1" dirty="0" err="1">
                <a:solidFill>
                  <a:srgbClr val="000000"/>
                </a:solidFill>
                <a:latin typeface="Open Sans Italics"/>
                <a:ea typeface="Open Sans Italics"/>
                <a:cs typeface="Open Sans Italics"/>
                <a:sym typeface="Open Sans Italics"/>
              </a:rPr>
              <a:t>підозрюється</a:t>
            </a:r>
            <a:r>
              <a:rPr lang="en-US" sz="2400" i="1" dirty="0">
                <a:solidFill>
                  <a:srgbClr val="000000"/>
                </a:solidFill>
                <a:latin typeface="Open Sans Italics"/>
                <a:ea typeface="Open Sans Italics"/>
                <a:cs typeface="Open Sans Italics"/>
                <a:sym typeface="Open Sans Italics"/>
              </a:rPr>
              <a:t> і </a:t>
            </a:r>
            <a:r>
              <a:rPr lang="en-US" sz="2400" i="1" dirty="0" err="1">
                <a:solidFill>
                  <a:srgbClr val="000000"/>
                </a:solidFill>
                <a:latin typeface="Open Sans Italics"/>
                <a:ea typeface="Open Sans Italics"/>
                <a:cs typeface="Open Sans Italics"/>
                <a:sym typeface="Open Sans Italics"/>
              </a:rPr>
              <a:t>клієнт</a:t>
            </a:r>
            <a:r>
              <a:rPr lang="en-US" sz="2400" i="1" dirty="0">
                <a:solidFill>
                  <a:srgbClr val="000000"/>
                </a:solidFill>
                <a:latin typeface="Open Sans Italics"/>
                <a:ea typeface="Open Sans Italics"/>
                <a:cs typeface="Open Sans Italics"/>
                <a:sym typeface="Open Sans Italics"/>
              </a:rPr>
              <a:t> </a:t>
            </a:r>
            <a:r>
              <a:rPr lang="en-US" sz="2400" i="1" dirty="0" err="1">
                <a:solidFill>
                  <a:srgbClr val="000000"/>
                </a:solidFill>
                <a:latin typeface="Open Sans Italics"/>
                <a:ea typeface="Open Sans Italics"/>
                <a:cs typeface="Open Sans Italics"/>
                <a:sym typeface="Open Sans Italics"/>
              </a:rPr>
              <a:t>бажає</a:t>
            </a:r>
            <a:r>
              <a:rPr lang="en-US" sz="2400" i="1" dirty="0">
                <a:solidFill>
                  <a:srgbClr val="000000"/>
                </a:solidFill>
                <a:latin typeface="Open Sans Italics"/>
                <a:ea typeface="Open Sans Italics"/>
                <a:cs typeface="Open Sans Italics"/>
                <a:sym typeface="Open Sans Italics"/>
              </a:rPr>
              <a:t> </a:t>
            </a:r>
            <a:r>
              <a:rPr lang="en-US" sz="2400" i="1" dirty="0" err="1">
                <a:solidFill>
                  <a:srgbClr val="000000"/>
                </a:solidFill>
                <a:latin typeface="Open Sans Italics"/>
                <a:ea typeface="Open Sans Italics"/>
                <a:cs typeface="Open Sans Italics"/>
                <a:sym typeface="Open Sans Italics"/>
              </a:rPr>
              <a:t>продовжувати</a:t>
            </a:r>
            <a:r>
              <a:rPr lang="en-US" sz="2400" i="1" dirty="0">
                <a:solidFill>
                  <a:srgbClr val="000000"/>
                </a:solidFill>
                <a:latin typeface="Open Sans Italics"/>
                <a:ea typeface="Open Sans Italics"/>
                <a:cs typeface="Open Sans Italics"/>
                <a:sym typeface="Open Sans Italics"/>
              </a:rPr>
              <a:t> </a:t>
            </a:r>
            <a:r>
              <a:rPr lang="en-US" sz="2400" i="1" dirty="0" err="1">
                <a:solidFill>
                  <a:srgbClr val="000000"/>
                </a:solidFill>
                <a:latin typeface="Open Sans Italics"/>
                <a:ea typeface="Open Sans Italics"/>
                <a:cs typeface="Open Sans Italics"/>
                <a:sym typeface="Open Sans Italics"/>
              </a:rPr>
              <a:t>використовувати</a:t>
            </a:r>
            <a:r>
              <a:rPr lang="en-US" sz="2400" i="1" dirty="0">
                <a:solidFill>
                  <a:srgbClr val="000000"/>
                </a:solidFill>
                <a:latin typeface="Open Sans Italics"/>
                <a:ea typeface="Open Sans Italics"/>
                <a:cs typeface="Open Sans Italics"/>
                <a:sym typeface="Open Sans Italics"/>
              </a:rPr>
              <a:t> CAB-LA, </a:t>
            </a:r>
            <a:r>
              <a:rPr lang="en-US" sz="2400" i="1" dirty="0" err="1">
                <a:solidFill>
                  <a:srgbClr val="000000"/>
                </a:solidFill>
                <a:latin typeface="Open Sans Italics"/>
                <a:ea typeface="Open Sans Italics"/>
                <a:cs typeface="Open Sans Italics"/>
                <a:sym typeface="Open Sans Italics"/>
              </a:rPr>
              <a:t>якщо</a:t>
            </a:r>
            <a:r>
              <a:rPr lang="en-US" sz="2400" i="1" dirty="0">
                <a:solidFill>
                  <a:srgbClr val="000000"/>
                </a:solidFill>
                <a:latin typeface="Open Sans Italics"/>
                <a:ea typeface="Open Sans Italics"/>
                <a:cs typeface="Open Sans Italics"/>
                <a:sym typeface="Open Sans Italics"/>
              </a:rPr>
              <a:t> &gt; 8 </a:t>
            </a:r>
            <a:r>
              <a:rPr lang="en-US" sz="2400" i="1" dirty="0" err="1">
                <a:solidFill>
                  <a:srgbClr val="000000"/>
                </a:solidFill>
                <a:latin typeface="Open Sans Italics"/>
                <a:ea typeface="Open Sans Italics"/>
                <a:cs typeface="Open Sans Italics"/>
                <a:sym typeface="Open Sans Italics"/>
              </a:rPr>
              <a:t>тижнів</a:t>
            </a:r>
            <a:r>
              <a:rPr lang="en-US" sz="2400" i="1" dirty="0">
                <a:solidFill>
                  <a:srgbClr val="000000"/>
                </a:solidFill>
                <a:latin typeface="Open Sans Italics"/>
                <a:ea typeface="Open Sans Italics"/>
                <a:cs typeface="Open Sans Italics"/>
                <a:sym typeface="Open Sans Italics"/>
              </a:rPr>
              <a:t> </a:t>
            </a:r>
            <a:r>
              <a:rPr lang="en-US" sz="2400" i="1" dirty="0" err="1">
                <a:solidFill>
                  <a:srgbClr val="000000"/>
                </a:solidFill>
                <a:latin typeface="Open Sans Italics"/>
                <a:ea typeface="Open Sans Italics"/>
                <a:cs typeface="Open Sans Italics"/>
                <a:sym typeface="Open Sans Italics"/>
              </a:rPr>
              <a:t>або</a:t>
            </a:r>
            <a:r>
              <a:rPr lang="en-US" sz="2400" i="1" dirty="0">
                <a:solidFill>
                  <a:srgbClr val="000000"/>
                </a:solidFill>
                <a:latin typeface="Open Sans Italics"/>
                <a:ea typeface="Open Sans Italics"/>
                <a:cs typeface="Open Sans Italics"/>
                <a:sym typeface="Open Sans Italics"/>
              </a:rPr>
              <a:t> &gt; 12 </a:t>
            </a:r>
            <a:r>
              <a:rPr lang="en-US" sz="2400" i="1" dirty="0" err="1">
                <a:solidFill>
                  <a:srgbClr val="000000"/>
                </a:solidFill>
                <a:latin typeface="Open Sans Italics"/>
                <a:ea typeface="Open Sans Italics"/>
                <a:cs typeface="Open Sans Italics"/>
                <a:sym typeface="Open Sans Italics"/>
              </a:rPr>
              <a:t>тижнів</a:t>
            </a:r>
            <a:r>
              <a:rPr lang="en-US" sz="2400" i="1" dirty="0">
                <a:solidFill>
                  <a:srgbClr val="000000"/>
                </a:solidFill>
                <a:latin typeface="Open Sans Italics"/>
                <a:ea typeface="Open Sans Italics"/>
                <a:cs typeface="Open Sans Italics"/>
                <a:sym typeface="Open Sans Italics"/>
              </a:rPr>
              <a:t> з </a:t>
            </a:r>
            <a:r>
              <a:rPr lang="en-US" sz="2400" i="1" dirty="0" err="1">
                <a:solidFill>
                  <a:srgbClr val="000000"/>
                </a:solidFill>
                <a:latin typeface="Open Sans Italics"/>
                <a:ea typeface="Open Sans Italics"/>
                <a:cs typeface="Open Sans Italics"/>
                <a:sym typeface="Open Sans Italics"/>
              </a:rPr>
              <a:t>моменту</a:t>
            </a:r>
            <a:r>
              <a:rPr lang="en-US" sz="2400" i="1" dirty="0">
                <a:solidFill>
                  <a:srgbClr val="000000"/>
                </a:solidFill>
                <a:latin typeface="Open Sans Italics"/>
                <a:ea typeface="Open Sans Italics"/>
                <a:cs typeface="Open Sans Italics"/>
                <a:sym typeface="Open Sans Italics"/>
              </a:rPr>
              <a:t> ПОЧАТКОВОЇ ІН'ЄКЦІЇ 1 </a:t>
            </a:r>
            <a:r>
              <a:rPr lang="en-US" sz="2400" i="1" dirty="0" err="1">
                <a:solidFill>
                  <a:srgbClr val="000000"/>
                </a:solidFill>
                <a:latin typeface="Open Sans Italics"/>
                <a:ea typeface="Open Sans Italics"/>
                <a:cs typeface="Open Sans Italics"/>
                <a:sym typeface="Open Sans Italics"/>
              </a:rPr>
              <a:t>або</a:t>
            </a:r>
            <a:r>
              <a:rPr lang="en-US" sz="2400" i="1" dirty="0">
                <a:solidFill>
                  <a:srgbClr val="000000"/>
                </a:solidFill>
                <a:latin typeface="Open Sans Italics"/>
                <a:ea typeface="Open Sans Italics"/>
                <a:cs typeface="Open Sans Italics"/>
                <a:sym typeface="Open Sans Italics"/>
              </a:rPr>
              <a:t> ПОЧАТКОВОЇ ІН'ЄКЦІЇ 2/ПОВТОРНОЇ ІН'ЄКЦІЇ, </a:t>
            </a:r>
            <a:r>
              <a:rPr lang="en-US" sz="2400" i="1" dirty="0" err="1">
                <a:solidFill>
                  <a:srgbClr val="000000"/>
                </a:solidFill>
                <a:latin typeface="Open Sans Italics"/>
                <a:ea typeface="Open Sans Italics"/>
                <a:cs typeface="Open Sans Italics"/>
                <a:sym typeface="Open Sans Italics"/>
              </a:rPr>
              <a:t>відповідно</a:t>
            </a:r>
            <a:r>
              <a:rPr lang="en-US" sz="2400" i="1" dirty="0">
                <a:solidFill>
                  <a:srgbClr val="000000"/>
                </a:solidFill>
                <a:latin typeface="Open Sans Italics"/>
                <a:ea typeface="Open Sans Italics"/>
                <a:cs typeface="Open Sans Italics"/>
                <a:sym typeface="Open Sans Italics"/>
              </a:rPr>
              <a:t>, CAB-LA </a:t>
            </a:r>
            <a:r>
              <a:rPr lang="en-US" sz="2400" i="1" dirty="0" err="1">
                <a:solidFill>
                  <a:srgbClr val="000000"/>
                </a:solidFill>
                <a:latin typeface="Open Sans Italics"/>
                <a:ea typeface="Open Sans Italics"/>
                <a:cs typeface="Open Sans Italics"/>
                <a:sym typeface="Open Sans Italics"/>
              </a:rPr>
              <a:t>необхідно</a:t>
            </a:r>
            <a:r>
              <a:rPr lang="en-US" sz="2400" i="1" dirty="0">
                <a:solidFill>
                  <a:srgbClr val="000000"/>
                </a:solidFill>
                <a:latin typeface="Open Sans Italics"/>
                <a:ea typeface="Open Sans Italics"/>
                <a:cs typeface="Open Sans Italics"/>
                <a:sym typeface="Open Sans Italics"/>
              </a:rPr>
              <a:t> </a:t>
            </a:r>
            <a:r>
              <a:rPr lang="en-US" sz="2400" i="1" dirty="0" err="1">
                <a:solidFill>
                  <a:srgbClr val="000000"/>
                </a:solidFill>
                <a:latin typeface="Open Sans Italics"/>
                <a:ea typeface="Open Sans Italics"/>
                <a:cs typeface="Open Sans Italics"/>
                <a:sym typeface="Open Sans Italics"/>
              </a:rPr>
              <a:t>розпочати</a:t>
            </a:r>
            <a:r>
              <a:rPr lang="en-US" sz="2400" i="1" dirty="0">
                <a:solidFill>
                  <a:srgbClr val="000000"/>
                </a:solidFill>
                <a:latin typeface="Open Sans Italics"/>
                <a:ea typeface="Open Sans Italics"/>
                <a:cs typeface="Open Sans Italics"/>
                <a:sym typeface="Open Sans Italics"/>
              </a:rPr>
              <a:t> </a:t>
            </a:r>
            <a:r>
              <a:rPr lang="en-US" sz="2400" i="1" dirty="0" err="1">
                <a:solidFill>
                  <a:srgbClr val="000000"/>
                </a:solidFill>
                <a:latin typeface="Open Sans Italics"/>
                <a:ea typeface="Open Sans Italics"/>
                <a:cs typeface="Open Sans Italics"/>
                <a:sym typeface="Open Sans Italics"/>
              </a:rPr>
              <a:t>знову</a:t>
            </a:r>
            <a:r>
              <a:rPr lang="en-US" sz="2400" i="1" dirty="0">
                <a:solidFill>
                  <a:srgbClr val="000000"/>
                </a:solidFill>
                <a:latin typeface="Open Sans Italics"/>
                <a:ea typeface="Open Sans Italics"/>
                <a:cs typeface="Open Sans Italics"/>
                <a:sym typeface="Open Sans Italics"/>
              </a:rPr>
              <a:t>, </a:t>
            </a:r>
            <a:r>
              <a:rPr lang="en-US" sz="2400" i="1" dirty="0" err="1">
                <a:solidFill>
                  <a:srgbClr val="000000"/>
                </a:solidFill>
                <a:latin typeface="Open Sans Italics"/>
                <a:ea typeface="Open Sans Italics"/>
                <a:cs typeface="Open Sans Italics"/>
                <a:sym typeface="Open Sans Italics"/>
              </a:rPr>
              <a:t>вводячи</a:t>
            </a:r>
            <a:r>
              <a:rPr lang="en-US" sz="2400" i="1" dirty="0">
                <a:solidFill>
                  <a:srgbClr val="000000"/>
                </a:solidFill>
                <a:latin typeface="Open Sans Italics"/>
                <a:ea typeface="Open Sans Italics"/>
                <a:cs typeface="Open Sans Italics"/>
                <a:sym typeface="Open Sans Italics"/>
              </a:rPr>
              <a:t> ПЕРШУ ІН'ЄКЦІЮ 1 </a:t>
            </a:r>
            <a:r>
              <a:rPr lang="en-US" sz="2400" i="1" dirty="0" err="1">
                <a:solidFill>
                  <a:srgbClr val="000000"/>
                </a:solidFill>
                <a:latin typeface="Open Sans Italics"/>
                <a:ea typeface="Open Sans Italics"/>
                <a:cs typeface="Open Sans Italics"/>
                <a:sym typeface="Open Sans Italics"/>
              </a:rPr>
              <a:t>та</a:t>
            </a:r>
            <a:r>
              <a:rPr lang="en-US" sz="2400" i="1" dirty="0">
                <a:solidFill>
                  <a:srgbClr val="000000"/>
                </a:solidFill>
                <a:latin typeface="Open Sans Italics"/>
                <a:ea typeface="Open Sans Italics"/>
                <a:cs typeface="Open Sans Italics"/>
                <a:sym typeface="Open Sans Italics"/>
              </a:rPr>
              <a:t> 2 з </a:t>
            </a:r>
            <a:r>
              <a:rPr lang="en-US" sz="2400" i="1" dirty="0" err="1">
                <a:solidFill>
                  <a:srgbClr val="000000"/>
                </a:solidFill>
                <a:latin typeface="Open Sans Italics"/>
                <a:ea typeface="Open Sans Italics"/>
                <a:cs typeface="Open Sans Italics"/>
                <a:sym typeface="Open Sans Italics"/>
              </a:rPr>
              <a:t>інтервалом</a:t>
            </a:r>
            <a:r>
              <a:rPr lang="en-US" sz="2400" i="1" dirty="0">
                <a:solidFill>
                  <a:srgbClr val="000000"/>
                </a:solidFill>
                <a:latin typeface="Open Sans Italics"/>
                <a:ea typeface="Open Sans Italics"/>
                <a:cs typeface="Open Sans Italics"/>
                <a:sym typeface="Open Sans Italics"/>
              </a:rPr>
              <a:t> в </a:t>
            </a:r>
            <a:r>
              <a:rPr lang="en-US" sz="2400" i="1" dirty="0" err="1">
                <a:solidFill>
                  <a:srgbClr val="000000"/>
                </a:solidFill>
                <a:latin typeface="Open Sans Italics"/>
                <a:ea typeface="Open Sans Italics"/>
                <a:cs typeface="Open Sans Italics"/>
                <a:sym typeface="Open Sans Italics"/>
              </a:rPr>
              <a:t>один</a:t>
            </a:r>
            <a:r>
              <a:rPr lang="en-US" sz="2400" i="1" dirty="0">
                <a:solidFill>
                  <a:srgbClr val="000000"/>
                </a:solidFill>
                <a:latin typeface="Open Sans Italics"/>
                <a:ea typeface="Open Sans Italics"/>
                <a:cs typeface="Open Sans Italics"/>
                <a:sym typeface="Open Sans Italics"/>
              </a:rPr>
              <a:t> </a:t>
            </a:r>
            <a:r>
              <a:rPr lang="en-US" sz="2400" i="1" dirty="0" err="1">
                <a:solidFill>
                  <a:srgbClr val="000000"/>
                </a:solidFill>
                <a:latin typeface="Open Sans Italics"/>
                <a:ea typeface="Open Sans Italics"/>
                <a:cs typeface="Open Sans Italics"/>
                <a:sym typeface="Open Sans Italics"/>
              </a:rPr>
              <a:t>місяць</a:t>
            </a:r>
            <a:r>
              <a:rPr lang="en-US" sz="2400" i="1" dirty="0">
                <a:solidFill>
                  <a:srgbClr val="000000"/>
                </a:solidFill>
                <a:latin typeface="Open Sans Italics"/>
                <a:ea typeface="Open Sans Italics"/>
                <a:cs typeface="Open Sans Italics"/>
                <a:sym typeface="Open Sans Italics"/>
              </a:rPr>
              <a:t>.</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845392" y="2174191"/>
            <a:ext cx="12084689" cy="1904496"/>
          </a:xfrm>
          <a:prstGeom prst="rect">
            <a:avLst/>
          </a:prstGeom>
        </p:spPr>
        <p:txBody>
          <a:bodyPr wrap="square" lIns="0" tIns="0" rIns="0" bIns="0" rtlCol="0" anchor="t">
            <a:spAutoFit/>
          </a:bodyPr>
          <a:lstStyle/>
          <a:p>
            <a:pPr algn="l">
              <a:lnSpc>
                <a:spcPts val="5106"/>
              </a:lnSpc>
              <a:spcBef>
                <a:spcPct val="0"/>
              </a:spcBef>
            </a:pPr>
            <a:r>
              <a:rPr lang="en-US" sz="3200" b="1" dirty="0" err="1">
                <a:solidFill>
                  <a:srgbClr val="48AEA8"/>
                </a:solidFill>
                <a:latin typeface="Open Sans Bold"/>
                <a:ea typeface="Open Sans Bold"/>
                <a:cs typeface="Open Sans Bold"/>
                <a:sym typeface="Open Sans Bold"/>
              </a:rPr>
              <a:t>Клієнтам</a:t>
            </a:r>
            <a:r>
              <a:rPr lang="en-US" sz="3200" b="1" dirty="0">
                <a:solidFill>
                  <a:srgbClr val="48AEA8"/>
                </a:solidFill>
                <a:latin typeface="Open Sans Bold"/>
                <a:ea typeface="Open Sans Bold"/>
                <a:cs typeface="Open Sans Bold"/>
                <a:sym typeface="Open Sans Bold"/>
              </a:rPr>
              <a:t> </a:t>
            </a:r>
            <a:r>
              <a:rPr lang="en-US" sz="3200" b="1" dirty="0" err="1">
                <a:solidFill>
                  <a:srgbClr val="48AEA8"/>
                </a:solidFill>
                <a:latin typeface="Open Sans Bold"/>
                <a:ea typeface="Open Sans Bold"/>
                <a:cs typeface="Open Sans Bold"/>
                <a:sym typeface="Open Sans Bold"/>
              </a:rPr>
              <a:t>слід</a:t>
            </a:r>
            <a:r>
              <a:rPr lang="en-US" sz="3200" b="1" dirty="0">
                <a:solidFill>
                  <a:srgbClr val="48AEA8"/>
                </a:solidFill>
                <a:latin typeface="Open Sans Bold"/>
                <a:ea typeface="Open Sans Bold"/>
                <a:cs typeface="Open Sans Bold"/>
                <a:sym typeface="Open Sans Bold"/>
              </a:rPr>
              <a:t> </a:t>
            </a:r>
            <a:r>
              <a:rPr lang="en-US" sz="3200" b="1" dirty="0" err="1">
                <a:solidFill>
                  <a:srgbClr val="48AEA8"/>
                </a:solidFill>
                <a:latin typeface="Open Sans Bold"/>
                <a:ea typeface="Open Sans Bold"/>
                <a:cs typeface="Open Sans Bold"/>
                <a:sym typeface="Open Sans Bold"/>
              </a:rPr>
              <a:t>постійно</a:t>
            </a:r>
            <a:r>
              <a:rPr lang="en-US" sz="3200" b="1" dirty="0">
                <a:solidFill>
                  <a:srgbClr val="48AEA8"/>
                </a:solidFill>
                <a:latin typeface="Open Sans Bold"/>
                <a:ea typeface="Open Sans Bold"/>
                <a:cs typeface="Open Sans Bold"/>
                <a:sym typeface="Open Sans Bold"/>
              </a:rPr>
              <a:t> </a:t>
            </a:r>
            <a:r>
              <a:rPr lang="en-US" sz="3200" b="1" dirty="0" err="1">
                <a:solidFill>
                  <a:srgbClr val="48AEA8"/>
                </a:solidFill>
                <a:latin typeface="Open Sans Bold"/>
                <a:ea typeface="Open Sans Bold"/>
                <a:cs typeface="Open Sans Bold"/>
                <a:sym typeface="Open Sans Bold"/>
              </a:rPr>
              <a:t>надавати</a:t>
            </a:r>
            <a:r>
              <a:rPr lang="en-US" sz="3200" b="1" dirty="0">
                <a:solidFill>
                  <a:srgbClr val="48AEA8"/>
                </a:solidFill>
                <a:latin typeface="Open Sans Bold"/>
                <a:ea typeface="Open Sans Bold"/>
                <a:cs typeface="Open Sans Bold"/>
                <a:sym typeface="Open Sans Bold"/>
              </a:rPr>
              <a:t> </a:t>
            </a:r>
            <a:r>
              <a:rPr lang="en-US" sz="3200" b="1" dirty="0" err="1">
                <a:solidFill>
                  <a:srgbClr val="48AEA8"/>
                </a:solidFill>
                <a:latin typeface="Open Sans Bold"/>
                <a:ea typeface="Open Sans Bold"/>
                <a:cs typeface="Open Sans Bold"/>
                <a:sym typeface="Open Sans Bold"/>
              </a:rPr>
              <a:t>підтримку</a:t>
            </a:r>
            <a:r>
              <a:rPr lang="en-US" sz="3200" b="1" dirty="0">
                <a:solidFill>
                  <a:srgbClr val="48AEA8"/>
                </a:solidFill>
                <a:latin typeface="Open Sans Bold"/>
                <a:ea typeface="Open Sans Bold"/>
                <a:cs typeface="Open Sans Bold"/>
                <a:sym typeface="Open Sans Bold"/>
              </a:rPr>
              <a:t> </a:t>
            </a:r>
            <a:r>
              <a:rPr lang="en-US" sz="3200" b="1" dirty="0" err="1">
                <a:solidFill>
                  <a:srgbClr val="48AEA8"/>
                </a:solidFill>
                <a:latin typeface="Open Sans Bold"/>
                <a:ea typeface="Open Sans Bold"/>
                <a:cs typeface="Open Sans Bold"/>
                <a:sym typeface="Open Sans Bold"/>
              </a:rPr>
              <a:t>для</a:t>
            </a:r>
            <a:r>
              <a:rPr lang="en-US" sz="3200" b="1" dirty="0">
                <a:solidFill>
                  <a:srgbClr val="48AEA8"/>
                </a:solidFill>
                <a:latin typeface="Open Sans Bold"/>
                <a:ea typeface="Open Sans Bold"/>
                <a:cs typeface="Open Sans Bold"/>
                <a:sym typeface="Open Sans Bold"/>
              </a:rPr>
              <a:t> </a:t>
            </a:r>
            <a:r>
              <a:rPr lang="en-US" sz="3200" b="1" dirty="0" err="1">
                <a:solidFill>
                  <a:srgbClr val="48AEA8"/>
                </a:solidFill>
                <a:latin typeface="Open Sans Bold"/>
                <a:ea typeface="Open Sans Bold"/>
                <a:cs typeface="Open Sans Bold"/>
                <a:sym typeface="Open Sans Bold"/>
              </a:rPr>
              <a:t>ефективного</a:t>
            </a:r>
            <a:r>
              <a:rPr lang="en-US" sz="3200" b="1" dirty="0">
                <a:solidFill>
                  <a:srgbClr val="48AEA8"/>
                </a:solidFill>
                <a:latin typeface="Open Sans Bold"/>
                <a:ea typeface="Open Sans Bold"/>
                <a:cs typeface="Open Sans Bold"/>
                <a:sym typeface="Open Sans Bold"/>
              </a:rPr>
              <a:t> </a:t>
            </a:r>
            <a:r>
              <a:rPr lang="en-US" sz="3200" b="1" dirty="0" err="1">
                <a:solidFill>
                  <a:srgbClr val="48AEA8"/>
                </a:solidFill>
                <a:latin typeface="Open Sans Bold"/>
                <a:ea typeface="Open Sans Bold"/>
                <a:cs typeface="Open Sans Bold"/>
                <a:sym typeface="Open Sans Bold"/>
              </a:rPr>
              <a:t>використання</a:t>
            </a:r>
            <a:r>
              <a:rPr lang="en-US" sz="3200" b="1" dirty="0">
                <a:solidFill>
                  <a:srgbClr val="48AEA8"/>
                </a:solidFill>
                <a:latin typeface="Open Sans Bold"/>
                <a:ea typeface="Open Sans Bold"/>
                <a:cs typeface="Open Sans Bold"/>
                <a:sym typeface="Open Sans Bold"/>
              </a:rPr>
              <a:t> </a:t>
            </a:r>
            <a:r>
              <a:rPr lang="uk-UA" sz="3200" b="1" dirty="0">
                <a:solidFill>
                  <a:srgbClr val="48AEA8"/>
                </a:solidFill>
                <a:latin typeface="Open Sans Bold"/>
                <a:ea typeface="Open Sans Bold"/>
                <a:cs typeface="Open Sans Bold"/>
                <a:sym typeface="Open Sans Bold"/>
              </a:rPr>
              <a:t>ДКП</a:t>
            </a:r>
            <a:r>
              <a:rPr lang="en-US" sz="3200" b="1" dirty="0">
                <a:solidFill>
                  <a:srgbClr val="48AEA8"/>
                </a:solidFill>
                <a:latin typeface="Open Sans Bold"/>
                <a:ea typeface="Open Sans Bold"/>
                <a:cs typeface="Open Sans Bold"/>
                <a:sym typeface="Open Sans Bold"/>
              </a:rPr>
              <a:t>, </a:t>
            </a:r>
            <a:r>
              <a:rPr lang="en-US" sz="3200" b="1" dirty="0" err="1">
                <a:solidFill>
                  <a:srgbClr val="48AEA8"/>
                </a:solidFill>
                <a:latin typeface="Open Sans Bold"/>
                <a:ea typeface="Open Sans Bold"/>
                <a:cs typeface="Open Sans Bold"/>
                <a:sym typeface="Open Sans Bold"/>
              </a:rPr>
              <a:t>оскільки</a:t>
            </a:r>
            <a:r>
              <a:rPr lang="en-US" sz="3200" b="1" dirty="0">
                <a:solidFill>
                  <a:srgbClr val="48AEA8"/>
                </a:solidFill>
                <a:latin typeface="Open Sans Bold"/>
                <a:ea typeface="Open Sans Bold"/>
                <a:cs typeface="Open Sans Bold"/>
                <a:sym typeface="Open Sans Bold"/>
              </a:rPr>
              <a:t> </a:t>
            </a:r>
            <a:r>
              <a:rPr lang="en-US" sz="3200" b="1" dirty="0" err="1">
                <a:solidFill>
                  <a:srgbClr val="48AEA8"/>
                </a:solidFill>
                <a:latin typeface="Open Sans Bold"/>
                <a:ea typeface="Open Sans Bold"/>
                <a:cs typeface="Open Sans Bold"/>
                <a:sym typeface="Open Sans Bold"/>
              </a:rPr>
              <a:t>пропущені</a:t>
            </a:r>
            <a:r>
              <a:rPr lang="en-US" sz="3200" b="1" dirty="0">
                <a:solidFill>
                  <a:srgbClr val="48AEA8"/>
                </a:solidFill>
                <a:latin typeface="Open Sans Bold"/>
                <a:ea typeface="Open Sans Bold"/>
                <a:cs typeface="Open Sans Bold"/>
                <a:sym typeface="Open Sans Bold"/>
              </a:rPr>
              <a:t> </a:t>
            </a:r>
            <a:r>
              <a:rPr lang="en-US" sz="3200" b="1" dirty="0" err="1">
                <a:solidFill>
                  <a:srgbClr val="48AEA8"/>
                </a:solidFill>
                <a:latin typeface="Open Sans Bold"/>
                <a:ea typeface="Open Sans Bold"/>
                <a:cs typeface="Open Sans Bold"/>
                <a:sym typeface="Open Sans Bold"/>
              </a:rPr>
              <a:t>або</a:t>
            </a:r>
            <a:r>
              <a:rPr lang="en-US" sz="3200" b="1" dirty="0">
                <a:solidFill>
                  <a:srgbClr val="48AEA8"/>
                </a:solidFill>
                <a:latin typeface="Open Sans Bold"/>
                <a:ea typeface="Open Sans Bold"/>
                <a:cs typeface="Open Sans Bold"/>
                <a:sym typeface="Open Sans Bold"/>
              </a:rPr>
              <a:t> </a:t>
            </a:r>
            <a:r>
              <a:rPr lang="en-US" sz="3200" b="1" dirty="0" err="1">
                <a:solidFill>
                  <a:srgbClr val="48AEA8"/>
                </a:solidFill>
                <a:latin typeface="Open Sans Bold"/>
                <a:ea typeface="Open Sans Bold"/>
                <a:cs typeface="Open Sans Bold"/>
                <a:sym typeface="Open Sans Bold"/>
              </a:rPr>
              <a:t>запізнілі</a:t>
            </a:r>
            <a:r>
              <a:rPr lang="en-US" sz="3200" b="1" dirty="0">
                <a:solidFill>
                  <a:srgbClr val="48AEA8"/>
                </a:solidFill>
                <a:latin typeface="Open Sans Bold"/>
                <a:ea typeface="Open Sans Bold"/>
                <a:cs typeface="Open Sans Bold"/>
                <a:sym typeface="Open Sans Bold"/>
              </a:rPr>
              <a:t> </a:t>
            </a:r>
            <a:r>
              <a:rPr lang="en-US" sz="3200" b="1" dirty="0" err="1">
                <a:solidFill>
                  <a:srgbClr val="48AEA8"/>
                </a:solidFill>
                <a:latin typeface="Open Sans Bold"/>
                <a:ea typeface="Open Sans Bold"/>
                <a:cs typeface="Open Sans Bold"/>
                <a:sym typeface="Open Sans Bold"/>
              </a:rPr>
              <a:t>дози</a:t>
            </a:r>
            <a:r>
              <a:rPr lang="en-US" sz="3200" b="1" dirty="0">
                <a:solidFill>
                  <a:srgbClr val="48AEA8"/>
                </a:solidFill>
                <a:latin typeface="Open Sans Bold"/>
                <a:ea typeface="Open Sans Bold"/>
                <a:cs typeface="Open Sans Bold"/>
                <a:sym typeface="Open Sans Bold"/>
              </a:rPr>
              <a:t> </a:t>
            </a:r>
            <a:r>
              <a:rPr lang="en-US" sz="3200" b="1" dirty="0" err="1">
                <a:solidFill>
                  <a:srgbClr val="48AEA8"/>
                </a:solidFill>
                <a:latin typeface="Open Sans Bold"/>
                <a:ea typeface="Open Sans Bold"/>
                <a:cs typeface="Open Sans Bold"/>
                <a:sym typeface="Open Sans Bold"/>
              </a:rPr>
              <a:t>можуть</a:t>
            </a:r>
            <a:r>
              <a:rPr lang="en-US" sz="3200" b="1" dirty="0">
                <a:solidFill>
                  <a:srgbClr val="48AEA8"/>
                </a:solidFill>
                <a:latin typeface="Open Sans Bold"/>
                <a:ea typeface="Open Sans Bold"/>
                <a:cs typeface="Open Sans Bold"/>
                <a:sym typeface="Open Sans Bold"/>
              </a:rPr>
              <a:t> </a:t>
            </a:r>
            <a:r>
              <a:rPr lang="en-US" sz="3200" b="1" dirty="0" err="1">
                <a:solidFill>
                  <a:srgbClr val="48AEA8"/>
                </a:solidFill>
                <a:latin typeface="Open Sans Bold"/>
                <a:ea typeface="Open Sans Bold"/>
                <a:cs typeface="Open Sans Bold"/>
                <a:sym typeface="Open Sans Bold"/>
              </a:rPr>
              <a:t>знизити</a:t>
            </a:r>
            <a:r>
              <a:rPr lang="en-US" sz="3200" b="1" dirty="0">
                <a:solidFill>
                  <a:srgbClr val="48AEA8"/>
                </a:solidFill>
                <a:latin typeface="Open Sans Bold"/>
                <a:ea typeface="Open Sans Bold"/>
                <a:cs typeface="Open Sans Bold"/>
                <a:sym typeface="Open Sans Bold"/>
              </a:rPr>
              <a:t> </a:t>
            </a:r>
            <a:r>
              <a:rPr lang="en-US" sz="3200" b="1" dirty="0" err="1">
                <a:solidFill>
                  <a:srgbClr val="48AEA8"/>
                </a:solidFill>
                <a:latin typeface="Open Sans Bold"/>
                <a:ea typeface="Open Sans Bold"/>
                <a:cs typeface="Open Sans Bold"/>
                <a:sym typeface="Open Sans Bold"/>
              </a:rPr>
              <a:t>захист</a:t>
            </a:r>
            <a:r>
              <a:rPr lang="en-US" sz="3200" b="1" dirty="0">
                <a:solidFill>
                  <a:srgbClr val="48AEA8"/>
                </a:solidFill>
                <a:latin typeface="Open Sans Bold"/>
                <a:ea typeface="Open Sans Bold"/>
                <a:cs typeface="Open Sans Bold"/>
                <a:sym typeface="Open Sans Bold"/>
              </a:rPr>
              <a:t> </a:t>
            </a:r>
            <a:r>
              <a:rPr lang="en-US" sz="3200" b="1" dirty="0" err="1">
                <a:solidFill>
                  <a:srgbClr val="48AEA8"/>
                </a:solidFill>
                <a:latin typeface="Open Sans Bold"/>
                <a:ea typeface="Open Sans Bold"/>
                <a:cs typeface="Open Sans Bold"/>
                <a:sym typeface="Open Sans Bold"/>
              </a:rPr>
              <a:t>від</a:t>
            </a:r>
            <a:r>
              <a:rPr lang="en-US" sz="3200" b="1" dirty="0">
                <a:solidFill>
                  <a:srgbClr val="48AEA8"/>
                </a:solidFill>
                <a:latin typeface="Open Sans Bold"/>
                <a:ea typeface="Open Sans Bold"/>
                <a:cs typeface="Open Sans Bold"/>
                <a:sym typeface="Open Sans Bold"/>
              </a:rPr>
              <a:t> ВІЛ.</a:t>
            </a:r>
          </a:p>
        </p:txBody>
      </p:sp>
      <p:sp>
        <p:nvSpPr>
          <p:cNvPr id="3" name="Freeform 3"/>
          <p:cNvSpPr/>
          <p:nvPr/>
        </p:nvSpPr>
        <p:spPr>
          <a:xfrm>
            <a:off x="0" y="3632073"/>
            <a:ext cx="6766677" cy="5311055"/>
          </a:xfrm>
          <a:custGeom>
            <a:avLst/>
            <a:gdLst/>
            <a:ahLst/>
            <a:cxnLst/>
            <a:rect l="l" t="t" r="r" b="b"/>
            <a:pathLst>
              <a:path w="6766677" h="5311055">
                <a:moveTo>
                  <a:pt x="0" y="0"/>
                </a:moveTo>
                <a:lnTo>
                  <a:pt x="6766677" y="0"/>
                </a:lnTo>
                <a:lnTo>
                  <a:pt x="6766677" y="5311055"/>
                </a:lnTo>
                <a:lnTo>
                  <a:pt x="0" y="531105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TextBox 4"/>
          <p:cNvSpPr txBox="1"/>
          <p:nvPr/>
        </p:nvSpPr>
        <p:spPr>
          <a:xfrm>
            <a:off x="920220" y="522976"/>
            <a:ext cx="16447559" cy="1361186"/>
          </a:xfrm>
          <a:prstGeom prst="rect">
            <a:avLst/>
          </a:prstGeom>
        </p:spPr>
        <p:txBody>
          <a:bodyPr lIns="0" tIns="0" rIns="0" bIns="0" rtlCol="0" anchor="t">
            <a:spAutoFit/>
          </a:bodyPr>
          <a:lstStyle/>
          <a:p>
            <a:pPr algn="l">
              <a:lnSpc>
                <a:spcPts val="5152"/>
              </a:lnSpc>
            </a:pPr>
            <a:r>
              <a:rPr lang="en-US" sz="5600" b="1" dirty="0" err="1">
                <a:solidFill>
                  <a:srgbClr val="000000"/>
                </a:solidFill>
                <a:latin typeface="Roboto Condensed Bold"/>
                <a:ea typeface="Roboto Condensed Bold"/>
                <a:cs typeface="Roboto Condensed Bold"/>
                <a:sym typeface="Roboto Condensed Bold"/>
              </a:rPr>
              <a:t>Як</a:t>
            </a:r>
            <a:r>
              <a:rPr lang="en-US" sz="5600" b="1" dirty="0">
                <a:solidFill>
                  <a:srgbClr val="000000"/>
                </a:solidFill>
                <a:latin typeface="Roboto Condensed Bold"/>
                <a:ea typeface="Roboto Condensed Bold"/>
                <a:cs typeface="Roboto Condensed Bold"/>
                <a:sym typeface="Roboto Condensed Bold"/>
              </a:rPr>
              <a:t> </a:t>
            </a:r>
            <a:r>
              <a:rPr lang="en-US" sz="5600" b="1" dirty="0" err="1">
                <a:solidFill>
                  <a:srgbClr val="000000"/>
                </a:solidFill>
                <a:latin typeface="Roboto Condensed Bold"/>
                <a:ea typeface="Roboto Condensed Bold"/>
                <a:cs typeface="Roboto Condensed Bold"/>
                <a:sym typeface="Roboto Condensed Bold"/>
              </a:rPr>
              <a:t>визначити</a:t>
            </a:r>
            <a:r>
              <a:rPr lang="en-US" sz="5600" b="1" dirty="0">
                <a:solidFill>
                  <a:srgbClr val="000000"/>
                </a:solidFill>
                <a:latin typeface="Roboto Condensed Bold"/>
                <a:ea typeface="Roboto Condensed Bold"/>
                <a:cs typeface="Roboto Condensed Bold"/>
                <a:sym typeface="Roboto Condensed Bold"/>
              </a:rPr>
              <a:t>, </a:t>
            </a:r>
            <a:r>
              <a:rPr lang="en-US" sz="5600" b="1" dirty="0" err="1">
                <a:solidFill>
                  <a:srgbClr val="000000"/>
                </a:solidFill>
                <a:latin typeface="Roboto Condensed Bold"/>
                <a:ea typeface="Roboto Condensed Bold"/>
                <a:cs typeface="Roboto Condensed Bold"/>
                <a:sym typeface="Roboto Condensed Bold"/>
              </a:rPr>
              <a:t>чи</a:t>
            </a:r>
            <a:r>
              <a:rPr lang="en-US" sz="5600" b="1" dirty="0">
                <a:solidFill>
                  <a:srgbClr val="000000"/>
                </a:solidFill>
                <a:latin typeface="Roboto Condensed Bold"/>
                <a:ea typeface="Roboto Condensed Bold"/>
                <a:cs typeface="Roboto Condensed Bold"/>
                <a:sym typeface="Roboto Condensed Bold"/>
              </a:rPr>
              <a:t> </a:t>
            </a:r>
            <a:r>
              <a:rPr lang="en-US" sz="5600" b="1" dirty="0" err="1">
                <a:solidFill>
                  <a:srgbClr val="000000"/>
                </a:solidFill>
                <a:latin typeface="Roboto Condensed Bold"/>
                <a:ea typeface="Roboto Condensed Bold"/>
                <a:cs typeface="Roboto Condensed Bold"/>
                <a:sym typeface="Roboto Condensed Bold"/>
              </a:rPr>
              <a:t>використовував</a:t>
            </a:r>
            <a:r>
              <a:rPr lang="en-US" sz="5600" b="1" dirty="0">
                <a:solidFill>
                  <a:srgbClr val="000000"/>
                </a:solidFill>
                <a:latin typeface="Roboto Condensed Bold"/>
                <a:ea typeface="Roboto Condensed Bold"/>
                <a:cs typeface="Roboto Condensed Bold"/>
                <a:sym typeface="Roboto Condensed Bold"/>
              </a:rPr>
              <a:t> </a:t>
            </a:r>
            <a:r>
              <a:rPr lang="en-US" sz="5600" b="1" dirty="0" err="1">
                <a:solidFill>
                  <a:srgbClr val="000000"/>
                </a:solidFill>
                <a:latin typeface="Roboto Condensed Bold"/>
                <a:ea typeface="Roboto Condensed Bold"/>
                <a:cs typeface="Roboto Condensed Bold"/>
                <a:sym typeface="Roboto Condensed Bold"/>
              </a:rPr>
              <a:t>клієнт</a:t>
            </a:r>
            <a:r>
              <a:rPr lang="en-US" sz="5600" b="1" dirty="0">
                <a:solidFill>
                  <a:srgbClr val="000000"/>
                </a:solidFill>
                <a:latin typeface="Roboto Condensed Bold"/>
                <a:ea typeface="Roboto Condensed Bold"/>
                <a:cs typeface="Roboto Condensed Bold"/>
                <a:sym typeface="Roboto Condensed Bold"/>
              </a:rPr>
              <a:t> </a:t>
            </a:r>
            <a:r>
              <a:rPr lang="uk-UA" sz="5600" b="1" dirty="0">
                <a:solidFill>
                  <a:srgbClr val="000000"/>
                </a:solidFill>
                <a:latin typeface="Roboto Condensed Bold"/>
                <a:ea typeface="Roboto Condensed Bold"/>
                <a:cs typeface="Roboto Condensed Bold"/>
                <a:sym typeface="Roboto Condensed Bold"/>
              </a:rPr>
              <a:t>ДКП</a:t>
            </a:r>
            <a:r>
              <a:rPr lang="en-US" sz="5600" b="1" dirty="0">
                <a:solidFill>
                  <a:srgbClr val="000000"/>
                </a:solidFill>
                <a:latin typeface="Roboto Condensed Bold"/>
                <a:ea typeface="Roboto Condensed Bold"/>
                <a:cs typeface="Roboto Condensed Bold"/>
                <a:sym typeface="Roboto Condensed Bold"/>
              </a:rPr>
              <a:t> </a:t>
            </a:r>
            <a:r>
              <a:rPr lang="en-US" sz="5600" b="1" dirty="0" err="1">
                <a:solidFill>
                  <a:srgbClr val="000000"/>
                </a:solidFill>
                <a:latin typeface="Roboto Condensed Bold"/>
                <a:ea typeface="Roboto Condensed Bold"/>
                <a:cs typeface="Roboto Condensed Bold"/>
                <a:sym typeface="Roboto Condensed Bold"/>
              </a:rPr>
              <a:t>таким</a:t>
            </a:r>
            <a:r>
              <a:rPr lang="en-US" sz="5600" b="1" dirty="0">
                <a:solidFill>
                  <a:srgbClr val="000000"/>
                </a:solidFill>
                <a:latin typeface="Roboto Condensed Bold"/>
                <a:ea typeface="Roboto Condensed Bold"/>
                <a:cs typeface="Roboto Condensed Bold"/>
                <a:sym typeface="Roboto Condensed Bold"/>
              </a:rPr>
              <a:t> </a:t>
            </a:r>
            <a:r>
              <a:rPr lang="en-US" sz="5600" b="1" dirty="0" err="1">
                <a:solidFill>
                  <a:srgbClr val="000000"/>
                </a:solidFill>
                <a:latin typeface="Roboto Condensed Bold"/>
                <a:ea typeface="Roboto Condensed Bold"/>
                <a:cs typeface="Roboto Condensed Bold"/>
                <a:sym typeface="Roboto Condensed Bold"/>
              </a:rPr>
              <a:t>чином</a:t>
            </a:r>
            <a:r>
              <a:rPr lang="en-US" sz="5600" b="1" dirty="0">
                <a:solidFill>
                  <a:srgbClr val="000000"/>
                </a:solidFill>
                <a:latin typeface="Roboto Condensed Bold"/>
                <a:ea typeface="Roboto Condensed Bold"/>
                <a:cs typeface="Roboto Condensed Bold"/>
                <a:sym typeface="Roboto Condensed Bold"/>
              </a:rPr>
              <a:t>, </a:t>
            </a:r>
            <a:r>
              <a:rPr lang="en-US" sz="5600" b="1" dirty="0" err="1">
                <a:solidFill>
                  <a:srgbClr val="000000"/>
                </a:solidFill>
                <a:latin typeface="Roboto Condensed Bold"/>
                <a:ea typeface="Roboto Condensed Bold"/>
                <a:cs typeface="Roboto Condensed Bold"/>
                <a:sym typeface="Roboto Condensed Bold"/>
              </a:rPr>
              <a:t>щоб</a:t>
            </a:r>
            <a:r>
              <a:rPr lang="en-US" sz="5600" b="1" dirty="0">
                <a:solidFill>
                  <a:srgbClr val="000000"/>
                </a:solidFill>
                <a:latin typeface="Roboto Condensed Bold"/>
                <a:ea typeface="Roboto Condensed Bold"/>
                <a:cs typeface="Roboto Condensed Bold"/>
                <a:sym typeface="Roboto Condensed Bold"/>
              </a:rPr>
              <a:t> </a:t>
            </a:r>
            <a:r>
              <a:rPr lang="en-US" sz="5600" b="1" dirty="0" err="1">
                <a:solidFill>
                  <a:srgbClr val="000000"/>
                </a:solidFill>
                <a:latin typeface="Roboto Condensed Bold"/>
                <a:ea typeface="Roboto Condensed Bold"/>
                <a:cs typeface="Roboto Condensed Bold"/>
                <a:sym typeface="Roboto Condensed Bold"/>
              </a:rPr>
              <a:t>захистити</a:t>
            </a:r>
            <a:r>
              <a:rPr lang="en-US" sz="5600" b="1" dirty="0">
                <a:solidFill>
                  <a:srgbClr val="000000"/>
                </a:solidFill>
                <a:latin typeface="Roboto Condensed Bold"/>
                <a:ea typeface="Roboto Condensed Bold"/>
                <a:cs typeface="Roboto Condensed Bold"/>
                <a:sym typeface="Roboto Condensed Bold"/>
              </a:rPr>
              <a:t> </a:t>
            </a:r>
            <a:r>
              <a:rPr lang="en-US" sz="5600" b="1" dirty="0" err="1">
                <a:solidFill>
                  <a:srgbClr val="000000"/>
                </a:solidFill>
                <a:latin typeface="Roboto Condensed Bold"/>
                <a:ea typeface="Roboto Condensed Bold"/>
                <a:cs typeface="Roboto Condensed Bold"/>
                <a:sym typeface="Roboto Condensed Bold"/>
              </a:rPr>
              <a:t>себе</a:t>
            </a:r>
            <a:r>
              <a:rPr lang="en-US" sz="5600" b="1" dirty="0">
                <a:solidFill>
                  <a:srgbClr val="000000"/>
                </a:solidFill>
                <a:latin typeface="Roboto Condensed Bold"/>
                <a:ea typeface="Roboto Condensed Bold"/>
                <a:cs typeface="Roboto Condensed Bold"/>
                <a:sym typeface="Roboto Condensed Bold"/>
              </a:rPr>
              <a:t> </a:t>
            </a:r>
            <a:r>
              <a:rPr lang="en-US" sz="5600" b="1" dirty="0" err="1">
                <a:solidFill>
                  <a:srgbClr val="000000"/>
                </a:solidFill>
                <a:latin typeface="Roboto Condensed Bold"/>
                <a:ea typeface="Roboto Condensed Bold"/>
                <a:cs typeface="Roboto Condensed Bold"/>
                <a:sym typeface="Roboto Condensed Bold"/>
              </a:rPr>
              <a:t>від</a:t>
            </a:r>
            <a:r>
              <a:rPr lang="en-US" sz="5600" b="1" dirty="0">
                <a:solidFill>
                  <a:srgbClr val="000000"/>
                </a:solidFill>
                <a:latin typeface="Roboto Condensed Bold"/>
                <a:ea typeface="Roboto Condensed Bold"/>
                <a:cs typeface="Roboto Condensed Bold"/>
                <a:sym typeface="Roboto Condensed Bold"/>
              </a:rPr>
              <a:t> ВІЛ</a:t>
            </a:r>
          </a:p>
        </p:txBody>
      </p:sp>
      <p:sp>
        <p:nvSpPr>
          <p:cNvPr id="5" name="TextBox 5"/>
          <p:cNvSpPr txBox="1"/>
          <p:nvPr/>
        </p:nvSpPr>
        <p:spPr>
          <a:xfrm>
            <a:off x="6095999" y="4686300"/>
            <a:ext cx="11583474" cy="4680833"/>
          </a:xfrm>
          <a:prstGeom prst="rect">
            <a:avLst/>
          </a:prstGeom>
        </p:spPr>
        <p:txBody>
          <a:bodyPr wrap="square" lIns="0" tIns="0" rIns="0" bIns="0" rtlCol="0" anchor="t">
            <a:spAutoFit/>
          </a:bodyPr>
          <a:lstStyle/>
          <a:p>
            <a:pPr marL="711680" lvl="1" indent="-355840" algn="l">
              <a:lnSpc>
                <a:spcPts val="4614"/>
              </a:lnSpc>
              <a:buFont typeface="Arial"/>
              <a:buChar char="•"/>
            </a:pPr>
            <a:r>
              <a:rPr lang="en-US" sz="3296" dirty="0" err="1">
                <a:solidFill>
                  <a:srgbClr val="000000"/>
                </a:solidFill>
                <a:latin typeface="Open Sans"/>
                <a:ea typeface="Open Sans"/>
                <a:cs typeface="Open Sans"/>
                <a:sym typeface="Open Sans"/>
              </a:rPr>
              <a:t>Етапи</a:t>
            </a:r>
            <a:r>
              <a:rPr lang="en-US" sz="3296" dirty="0">
                <a:solidFill>
                  <a:srgbClr val="000000"/>
                </a:solidFill>
                <a:latin typeface="Open Sans"/>
                <a:ea typeface="Open Sans"/>
                <a:cs typeface="Open Sans"/>
                <a:sym typeface="Open Sans"/>
              </a:rPr>
              <a:t> </a:t>
            </a:r>
            <a:r>
              <a:rPr lang="en-US" sz="3296" dirty="0" err="1">
                <a:solidFill>
                  <a:srgbClr val="000000"/>
                </a:solidFill>
                <a:latin typeface="Open Sans"/>
                <a:ea typeface="Open Sans"/>
                <a:cs typeface="Open Sans"/>
                <a:sym typeface="Open Sans"/>
              </a:rPr>
              <a:t>оцінки</a:t>
            </a:r>
            <a:r>
              <a:rPr lang="en-US" sz="3296" dirty="0">
                <a:solidFill>
                  <a:srgbClr val="000000"/>
                </a:solidFill>
                <a:latin typeface="Open Sans"/>
                <a:ea typeface="Open Sans"/>
                <a:cs typeface="Open Sans"/>
                <a:sym typeface="Open Sans"/>
              </a:rPr>
              <a:t> </a:t>
            </a:r>
            <a:r>
              <a:rPr lang="en-US" sz="3296" dirty="0" err="1">
                <a:solidFill>
                  <a:srgbClr val="000000"/>
                </a:solidFill>
                <a:latin typeface="Open Sans"/>
                <a:ea typeface="Open Sans"/>
                <a:cs typeface="Open Sans"/>
                <a:sym typeface="Open Sans"/>
              </a:rPr>
              <a:t>придатності</a:t>
            </a:r>
            <a:r>
              <a:rPr lang="en-US" sz="3296" dirty="0">
                <a:solidFill>
                  <a:srgbClr val="000000"/>
                </a:solidFill>
                <a:latin typeface="Open Sans"/>
                <a:ea typeface="Open Sans"/>
                <a:cs typeface="Open Sans"/>
                <a:sym typeface="Open Sans"/>
              </a:rPr>
              <a:t> </a:t>
            </a:r>
            <a:r>
              <a:rPr lang="en-US" sz="3296" dirty="0" err="1">
                <a:solidFill>
                  <a:srgbClr val="000000"/>
                </a:solidFill>
                <a:latin typeface="Open Sans"/>
                <a:ea typeface="Open Sans"/>
                <a:cs typeface="Open Sans"/>
                <a:sym typeface="Open Sans"/>
              </a:rPr>
              <a:t>та</a:t>
            </a:r>
            <a:r>
              <a:rPr lang="en-US" sz="3296" dirty="0">
                <a:solidFill>
                  <a:srgbClr val="000000"/>
                </a:solidFill>
                <a:latin typeface="Open Sans"/>
                <a:ea typeface="Open Sans"/>
                <a:cs typeface="Open Sans"/>
                <a:sym typeface="Open Sans"/>
              </a:rPr>
              <a:t> </a:t>
            </a:r>
            <a:r>
              <a:rPr lang="en-US" sz="3296" dirty="0" err="1">
                <a:solidFill>
                  <a:srgbClr val="000000"/>
                </a:solidFill>
                <a:latin typeface="Open Sans"/>
                <a:ea typeface="Open Sans"/>
                <a:cs typeface="Open Sans"/>
                <a:sym typeface="Open Sans"/>
              </a:rPr>
              <a:t>клінічне</a:t>
            </a:r>
            <a:r>
              <a:rPr lang="en-US" sz="3296" dirty="0">
                <a:solidFill>
                  <a:srgbClr val="000000"/>
                </a:solidFill>
                <a:latin typeface="Open Sans"/>
                <a:ea typeface="Open Sans"/>
                <a:cs typeface="Open Sans"/>
                <a:sym typeface="Open Sans"/>
              </a:rPr>
              <a:t> </a:t>
            </a:r>
            <a:r>
              <a:rPr lang="en-US" sz="3296" dirty="0" err="1">
                <a:solidFill>
                  <a:srgbClr val="000000"/>
                </a:solidFill>
                <a:latin typeface="Open Sans"/>
                <a:ea typeface="Open Sans"/>
                <a:cs typeface="Open Sans"/>
                <a:sym typeface="Open Sans"/>
              </a:rPr>
              <a:t>управління</a:t>
            </a:r>
            <a:r>
              <a:rPr lang="en-US" sz="3296" dirty="0">
                <a:solidFill>
                  <a:srgbClr val="000000"/>
                </a:solidFill>
                <a:latin typeface="Open Sans"/>
                <a:ea typeface="Open Sans"/>
                <a:cs typeface="Open Sans"/>
                <a:sym typeface="Open Sans"/>
              </a:rPr>
              <a:t> </a:t>
            </a:r>
            <a:r>
              <a:rPr lang="en-US" sz="3296" dirty="0" err="1">
                <a:solidFill>
                  <a:srgbClr val="000000"/>
                </a:solidFill>
                <a:latin typeface="Open Sans"/>
                <a:ea typeface="Open Sans"/>
                <a:cs typeface="Open Sans"/>
                <a:sym typeface="Open Sans"/>
              </a:rPr>
              <a:t>під</a:t>
            </a:r>
            <a:r>
              <a:rPr lang="en-US" sz="3296" dirty="0">
                <a:solidFill>
                  <a:srgbClr val="000000"/>
                </a:solidFill>
                <a:latin typeface="Open Sans"/>
                <a:ea typeface="Open Sans"/>
                <a:cs typeface="Open Sans"/>
                <a:sym typeface="Open Sans"/>
              </a:rPr>
              <a:t> </a:t>
            </a:r>
            <a:r>
              <a:rPr lang="en-US" sz="3296" dirty="0" err="1">
                <a:solidFill>
                  <a:srgbClr val="000000"/>
                </a:solidFill>
                <a:latin typeface="Open Sans"/>
                <a:ea typeface="Open Sans"/>
                <a:cs typeface="Open Sans"/>
                <a:sym typeface="Open Sans"/>
              </a:rPr>
              <a:t>час</a:t>
            </a:r>
            <a:r>
              <a:rPr lang="en-US" sz="3296" dirty="0">
                <a:solidFill>
                  <a:srgbClr val="000000"/>
                </a:solidFill>
                <a:latin typeface="Open Sans"/>
                <a:ea typeface="Open Sans"/>
                <a:cs typeface="Open Sans"/>
                <a:sym typeface="Open Sans"/>
              </a:rPr>
              <a:t> </a:t>
            </a:r>
            <a:r>
              <a:rPr lang="en-US" sz="3296" dirty="0" err="1">
                <a:solidFill>
                  <a:srgbClr val="000000"/>
                </a:solidFill>
                <a:latin typeface="Open Sans"/>
                <a:ea typeface="Open Sans"/>
                <a:cs typeface="Open Sans"/>
                <a:sym typeface="Open Sans"/>
              </a:rPr>
              <a:t>контрольних</a:t>
            </a:r>
            <a:r>
              <a:rPr lang="en-US" sz="3296" dirty="0">
                <a:solidFill>
                  <a:srgbClr val="000000"/>
                </a:solidFill>
                <a:latin typeface="Open Sans"/>
                <a:ea typeface="Open Sans"/>
                <a:cs typeface="Open Sans"/>
                <a:sym typeface="Open Sans"/>
              </a:rPr>
              <a:t> </a:t>
            </a:r>
            <a:r>
              <a:rPr lang="en-US" sz="3296" dirty="0" err="1">
                <a:solidFill>
                  <a:srgbClr val="000000"/>
                </a:solidFill>
                <a:latin typeface="Open Sans"/>
                <a:ea typeface="Open Sans"/>
                <a:cs typeface="Open Sans"/>
                <a:sym typeface="Open Sans"/>
              </a:rPr>
              <a:t>візитів</a:t>
            </a:r>
            <a:r>
              <a:rPr lang="en-US" sz="3296" dirty="0">
                <a:solidFill>
                  <a:srgbClr val="000000"/>
                </a:solidFill>
                <a:latin typeface="Open Sans"/>
                <a:ea typeface="Open Sans"/>
                <a:cs typeface="Open Sans"/>
                <a:sym typeface="Open Sans"/>
              </a:rPr>
              <a:t> </a:t>
            </a:r>
            <a:r>
              <a:rPr lang="en-US" sz="3296" dirty="0" err="1">
                <a:solidFill>
                  <a:srgbClr val="000000"/>
                </a:solidFill>
                <a:latin typeface="Open Sans"/>
                <a:ea typeface="Open Sans"/>
                <a:cs typeface="Open Sans"/>
                <a:sym typeface="Open Sans"/>
              </a:rPr>
              <a:t>будуть</a:t>
            </a:r>
            <a:r>
              <a:rPr lang="en-US" sz="3296" dirty="0">
                <a:solidFill>
                  <a:srgbClr val="000000"/>
                </a:solidFill>
                <a:latin typeface="Open Sans"/>
                <a:ea typeface="Open Sans"/>
                <a:cs typeface="Open Sans"/>
                <a:sym typeface="Open Sans"/>
              </a:rPr>
              <a:t> </a:t>
            </a:r>
            <a:r>
              <a:rPr lang="en-US" sz="3296" dirty="0" err="1">
                <a:solidFill>
                  <a:srgbClr val="000000"/>
                </a:solidFill>
                <a:latin typeface="Open Sans"/>
                <a:ea typeface="Open Sans"/>
                <a:cs typeface="Open Sans"/>
                <a:sym typeface="Open Sans"/>
              </a:rPr>
              <a:t>відрізнятися</a:t>
            </a:r>
            <a:r>
              <a:rPr lang="en-US" sz="3296" dirty="0">
                <a:solidFill>
                  <a:srgbClr val="000000"/>
                </a:solidFill>
                <a:latin typeface="Open Sans"/>
                <a:ea typeface="Open Sans"/>
                <a:cs typeface="Open Sans"/>
                <a:sym typeface="Open Sans"/>
              </a:rPr>
              <a:t> </a:t>
            </a:r>
            <a:r>
              <a:rPr lang="en-US" sz="3296" dirty="0" err="1">
                <a:solidFill>
                  <a:srgbClr val="000000"/>
                </a:solidFill>
                <a:latin typeface="Open Sans"/>
                <a:ea typeface="Open Sans"/>
                <a:cs typeface="Open Sans"/>
                <a:sym typeface="Open Sans"/>
              </a:rPr>
              <a:t>залежно</a:t>
            </a:r>
            <a:r>
              <a:rPr lang="en-US" sz="3296" dirty="0">
                <a:solidFill>
                  <a:srgbClr val="000000"/>
                </a:solidFill>
                <a:latin typeface="Open Sans"/>
                <a:ea typeface="Open Sans"/>
                <a:cs typeface="Open Sans"/>
                <a:sym typeface="Open Sans"/>
              </a:rPr>
              <a:t> </a:t>
            </a:r>
            <a:r>
              <a:rPr lang="en-US" sz="3296" dirty="0" err="1">
                <a:solidFill>
                  <a:srgbClr val="000000"/>
                </a:solidFill>
                <a:latin typeface="Open Sans"/>
                <a:ea typeface="Open Sans"/>
                <a:cs typeface="Open Sans"/>
                <a:sym typeface="Open Sans"/>
              </a:rPr>
              <a:t>від</a:t>
            </a:r>
            <a:r>
              <a:rPr lang="en-US" sz="3296" dirty="0">
                <a:solidFill>
                  <a:srgbClr val="000000"/>
                </a:solidFill>
                <a:latin typeface="Open Sans"/>
                <a:ea typeface="Open Sans"/>
                <a:cs typeface="Open Sans"/>
                <a:sym typeface="Open Sans"/>
              </a:rPr>
              <a:t> </a:t>
            </a:r>
            <a:r>
              <a:rPr lang="en-US" sz="3296" dirty="0" err="1">
                <a:solidFill>
                  <a:srgbClr val="000000"/>
                </a:solidFill>
                <a:latin typeface="Open Sans"/>
                <a:ea typeface="Open Sans"/>
                <a:cs typeface="Open Sans"/>
                <a:sym typeface="Open Sans"/>
              </a:rPr>
              <a:t>того</a:t>
            </a:r>
            <a:r>
              <a:rPr lang="en-US" sz="3296" dirty="0">
                <a:solidFill>
                  <a:srgbClr val="000000"/>
                </a:solidFill>
                <a:latin typeface="Open Sans"/>
                <a:ea typeface="Open Sans"/>
                <a:cs typeface="Open Sans"/>
                <a:sym typeface="Open Sans"/>
              </a:rPr>
              <a:t>, </a:t>
            </a:r>
            <a:r>
              <a:rPr lang="en-US" sz="3296" dirty="0" err="1">
                <a:solidFill>
                  <a:srgbClr val="000000"/>
                </a:solidFill>
                <a:latin typeface="Open Sans"/>
                <a:ea typeface="Open Sans"/>
                <a:cs typeface="Open Sans"/>
                <a:sym typeface="Open Sans"/>
              </a:rPr>
              <a:t>чи</a:t>
            </a:r>
            <a:r>
              <a:rPr lang="en-US" sz="3296" dirty="0">
                <a:solidFill>
                  <a:srgbClr val="000000"/>
                </a:solidFill>
                <a:latin typeface="Open Sans"/>
                <a:ea typeface="Open Sans"/>
                <a:cs typeface="Open Sans"/>
                <a:sym typeface="Open Sans"/>
              </a:rPr>
              <a:t> </a:t>
            </a:r>
            <a:r>
              <a:rPr lang="en-US" sz="3296" dirty="0" err="1">
                <a:solidFill>
                  <a:srgbClr val="000000"/>
                </a:solidFill>
                <a:latin typeface="Open Sans"/>
                <a:ea typeface="Open Sans"/>
                <a:cs typeface="Open Sans"/>
                <a:sym typeface="Open Sans"/>
              </a:rPr>
              <a:t>приймався</a:t>
            </a:r>
            <a:r>
              <a:rPr lang="en-US" sz="3296" dirty="0">
                <a:solidFill>
                  <a:srgbClr val="000000"/>
                </a:solidFill>
                <a:latin typeface="Open Sans"/>
                <a:ea typeface="Open Sans"/>
                <a:cs typeface="Open Sans"/>
                <a:sym typeface="Open Sans"/>
              </a:rPr>
              <a:t> </a:t>
            </a:r>
            <a:r>
              <a:rPr lang="uk-UA" sz="3296" dirty="0">
                <a:solidFill>
                  <a:srgbClr val="000000"/>
                </a:solidFill>
                <a:latin typeface="Open Sans"/>
                <a:ea typeface="Open Sans"/>
                <a:cs typeface="Open Sans"/>
                <a:sym typeface="Open Sans"/>
              </a:rPr>
              <a:t>ДКП</a:t>
            </a:r>
            <a:r>
              <a:rPr lang="en-US" sz="3296" dirty="0">
                <a:solidFill>
                  <a:srgbClr val="000000"/>
                </a:solidFill>
                <a:latin typeface="Open Sans"/>
                <a:ea typeface="Open Sans"/>
                <a:cs typeface="Open Sans"/>
                <a:sym typeface="Open Sans"/>
              </a:rPr>
              <a:t> </a:t>
            </a:r>
            <a:r>
              <a:rPr lang="en-US" sz="3296" dirty="0" err="1">
                <a:solidFill>
                  <a:srgbClr val="000000"/>
                </a:solidFill>
                <a:latin typeface="Open Sans"/>
                <a:ea typeface="Open Sans"/>
                <a:cs typeface="Open Sans"/>
                <a:sym typeface="Open Sans"/>
              </a:rPr>
              <a:t>відповідно</a:t>
            </a:r>
            <a:r>
              <a:rPr lang="en-US" sz="3296" dirty="0">
                <a:solidFill>
                  <a:srgbClr val="000000"/>
                </a:solidFill>
                <a:latin typeface="Open Sans"/>
                <a:ea typeface="Open Sans"/>
                <a:cs typeface="Open Sans"/>
                <a:sym typeface="Open Sans"/>
              </a:rPr>
              <a:t> </a:t>
            </a:r>
            <a:r>
              <a:rPr lang="en-US" sz="3296" dirty="0" err="1">
                <a:solidFill>
                  <a:srgbClr val="000000"/>
                </a:solidFill>
                <a:latin typeface="Open Sans"/>
                <a:ea typeface="Open Sans"/>
                <a:cs typeface="Open Sans"/>
                <a:sym typeface="Open Sans"/>
              </a:rPr>
              <a:t>до</a:t>
            </a:r>
            <a:r>
              <a:rPr lang="en-US" sz="3296" dirty="0">
                <a:solidFill>
                  <a:srgbClr val="000000"/>
                </a:solidFill>
                <a:latin typeface="Open Sans"/>
                <a:ea typeface="Open Sans"/>
                <a:cs typeface="Open Sans"/>
                <a:sym typeface="Open Sans"/>
              </a:rPr>
              <a:t> </a:t>
            </a:r>
            <a:r>
              <a:rPr lang="en-US" sz="3296" dirty="0" err="1">
                <a:solidFill>
                  <a:srgbClr val="000000"/>
                </a:solidFill>
                <a:latin typeface="Open Sans"/>
                <a:ea typeface="Open Sans"/>
                <a:cs typeface="Open Sans"/>
                <a:sym typeface="Open Sans"/>
              </a:rPr>
              <a:t>інструкцій</a:t>
            </a:r>
            <a:endParaRPr lang="en-US" sz="3296" dirty="0">
              <a:solidFill>
                <a:srgbClr val="000000"/>
              </a:solidFill>
              <a:latin typeface="Open Sans"/>
              <a:ea typeface="Open Sans"/>
              <a:cs typeface="Open Sans"/>
              <a:sym typeface="Open Sans"/>
            </a:endParaRPr>
          </a:p>
          <a:p>
            <a:pPr marL="711680" lvl="1" indent="-355840" algn="l">
              <a:lnSpc>
                <a:spcPts val="4614"/>
              </a:lnSpc>
              <a:buFont typeface="Arial"/>
              <a:buChar char="•"/>
            </a:pPr>
            <a:r>
              <a:rPr lang="en-US" sz="3296" dirty="0" err="1">
                <a:solidFill>
                  <a:srgbClr val="000000"/>
                </a:solidFill>
                <a:latin typeface="Open Sans"/>
                <a:ea typeface="Open Sans"/>
                <a:cs typeface="Open Sans"/>
                <a:sym typeface="Open Sans"/>
              </a:rPr>
              <a:t>Постачальники</a:t>
            </a:r>
            <a:r>
              <a:rPr lang="en-US" sz="3296" dirty="0">
                <a:solidFill>
                  <a:srgbClr val="000000"/>
                </a:solidFill>
                <a:latin typeface="Open Sans"/>
                <a:ea typeface="Open Sans"/>
                <a:cs typeface="Open Sans"/>
                <a:sym typeface="Open Sans"/>
              </a:rPr>
              <a:t> </a:t>
            </a:r>
            <a:r>
              <a:rPr lang="en-US" sz="3296" dirty="0" err="1">
                <a:solidFill>
                  <a:srgbClr val="000000"/>
                </a:solidFill>
                <a:latin typeface="Open Sans"/>
                <a:ea typeface="Open Sans"/>
                <a:cs typeface="Open Sans"/>
                <a:sym typeface="Open Sans"/>
              </a:rPr>
              <a:t>послуг</a:t>
            </a:r>
            <a:r>
              <a:rPr lang="en-US" sz="3296" dirty="0">
                <a:solidFill>
                  <a:srgbClr val="000000"/>
                </a:solidFill>
                <a:latin typeface="Open Sans"/>
                <a:ea typeface="Open Sans"/>
                <a:cs typeface="Open Sans"/>
                <a:sym typeface="Open Sans"/>
              </a:rPr>
              <a:t> </a:t>
            </a:r>
            <a:r>
              <a:rPr lang="en-US" sz="3296" dirty="0" err="1">
                <a:solidFill>
                  <a:srgbClr val="000000"/>
                </a:solidFill>
                <a:latin typeface="Open Sans"/>
                <a:ea typeface="Open Sans"/>
                <a:cs typeface="Open Sans"/>
                <a:sym typeface="Open Sans"/>
              </a:rPr>
              <a:t>повинні</a:t>
            </a:r>
            <a:r>
              <a:rPr lang="en-US" sz="3296" dirty="0">
                <a:solidFill>
                  <a:srgbClr val="000000"/>
                </a:solidFill>
                <a:latin typeface="Open Sans"/>
                <a:ea typeface="Open Sans"/>
                <a:cs typeface="Open Sans"/>
                <a:sym typeface="Open Sans"/>
              </a:rPr>
              <a:t> </a:t>
            </a:r>
            <a:r>
              <a:rPr lang="en-US" sz="3296" dirty="0" err="1">
                <a:solidFill>
                  <a:srgbClr val="000000"/>
                </a:solidFill>
                <a:latin typeface="Open Sans"/>
                <a:ea typeface="Open Sans"/>
                <a:cs typeface="Open Sans"/>
                <a:sym typeface="Open Sans"/>
              </a:rPr>
              <a:t>регулярно</a:t>
            </a:r>
            <a:r>
              <a:rPr lang="en-US" sz="3296" dirty="0">
                <a:solidFill>
                  <a:srgbClr val="000000"/>
                </a:solidFill>
                <a:latin typeface="Open Sans"/>
                <a:ea typeface="Open Sans"/>
                <a:cs typeface="Open Sans"/>
                <a:sym typeface="Open Sans"/>
              </a:rPr>
              <a:t> </a:t>
            </a:r>
            <a:r>
              <a:rPr lang="en-US" sz="3296" dirty="0" err="1">
                <a:solidFill>
                  <a:srgbClr val="000000"/>
                </a:solidFill>
                <a:latin typeface="Open Sans"/>
                <a:ea typeface="Open Sans"/>
                <a:cs typeface="Open Sans"/>
                <a:sym typeface="Open Sans"/>
              </a:rPr>
              <a:t>оцінювати</a:t>
            </a:r>
            <a:r>
              <a:rPr lang="en-US" sz="3296" dirty="0">
                <a:solidFill>
                  <a:srgbClr val="000000"/>
                </a:solidFill>
                <a:latin typeface="Open Sans"/>
                <a:ea typeface="Open Sans"/>
                <a:cs typeface="Open Sans"/>
                <a:sym typeface="Open Sans"/>
              </a:rPr>
              <a:t> </a:t>
            </a:r>
            <a:r>
              <a:rPr lang="en-US" sz="3296" dirty="0" err="1">
                <a:solidFill>
                  <a:srgbClr val="000000"/>
                </a:solidFill>
                <a:latin typeface="Open Sans"/>
                <a:ea typeface="Open Sans"/>
                <a:cs typeface="Open Sans"/>
                <a:sym typeface="Open Sans"/>
              </a:rPr>
              <a:t>відхилення</a:t>
            </a:r>
            <a:r>
              <a:rPr lang="en-US" sz="3296" dirty="0">
                <a:solidFill>
                  <a:srgbClr val="000000"/>
                </a:solidFill>
                <a:latin typeface="Open Sans"/>
                <a:ea typeface="Open Sans"/>
                <a:cs typeface="Open Sans"/>
                <a:sym typeface="Open Sans"/>
              </a:rPr>
              <a:t> </a:t>
            </a:r>
            <a:r>
              <a:rPr lang="en-US" sz="3296" dirty="0" err="1">
                <a:solidFill>
                  <a:srgbClr val="000000"/>
                </a:solidFill>
                <a:latin typeface="Open Sans"/>
                <a:ea typeface="Open Sans"/>
                <a:cs typeface="Open Sans"/>
                <a:sym typeface="Open Sans"/>
              </a:rPr>
              <a:t>від</a:t>
            </a:r>
            <a:r>
              <a:rPr lang="en-US" sz="3296" dirty="0">
                <a:solidFill>
                  <a:srgbClr val="000000"/>
                </a:solidFill>
                <a:latin typeface="Open Sans"/>
                <a:ea typeface="Open Sans"/>
                <a:cs typeface="Open Sans"/>
                <a:sym typeface="Open Sans"/>
              </a:rPr>
              <a:t> </a:t>
            </a:r>
            <a:r>
              <a:rPr lang="en-US" sz="3296" dirty="0" err="1">
                <a:solidFill>
                  <a:srgbClr val="000000"/>
                </a:solidFill>
                <a:latin typeface="Open Sans"/>
                <a:ea typeface="Open Sans"/>
                <a:cs typeface="Open Sans"/>
                <a:sym typeface="Open Sans"/>
              </a:rPr>
              <a:t>дозування</a:t>
            </a:r>
            <a:r>
              <a:rPr lang="en-US" sz="3296" dirty="0">
                <a:solidFill>
                  <a:srgbClr val="000000"/>
                </a:solidFill>
                <a:latin typeface="Open Sans"/>
                <a:ea typeface="Open Sans"/>
                <a:cs typeface="Open Sans"/>
                <a:sym typeface="Open Sans"/>
              </a:rPr>
              <a:t> </a:t>
            </a:r>
            <a:r>
              <a:rPr lang="uk-UA" sz="3296" dirty="0">
                <a:solidFill>
                  <a:srgbClr val="000000"/>
                </a:solidFill>
                <a:latin typeface="Open Sans"/>
                <a:ea typeface="Open Sans"/>
                <a:cs typeface="Open Sans"/>
                <a:sym typeface="Open Sans"/>
              </a:rPr>
              <a:t>ДКП</a:t>
            </a:r>
            <a:r>
              <a:rPr lang="en-US" sz="3296" dirty="0">
                <a:solidFill>
                  <a:srgbClr val="000000"/>
                </a:solidFill>
                <a:latin typeface="Open Sans"/>
                <a:ea typeface="Open Sans"/>
                <a:cs typeface="Open Sans"/>
                <a:sym typeface="Open Sans"/>
              </a:rPr>
              <a:t> </a:t>
            </a:r>
            <a:r>
              <a:rPr lang="en-US" sz="3296" dirty="0" err="1">
                <a:solidFill>
                  <a:srgbClr val="000000"/>
                </a:solidFill>
                <a:latin typeface="Open Sans"/>
                <a:ea typeface="Open Sans"/>
                <a:cs typeface="Open Sans"/>
                <a:sym typeface="Open Sans"/>
              </a:rPr>
              <a:t>під</a:t>
            </a:r>
            <a:r>
              <a:rPr lang="en-US" sz="3296" dirty="0">
                <a:solidFill>
                  <a:srgbClr val="000000"/>
                </a:solidFill>
                <a:latin typeface="Open Sans"/>
                <a:ea typeface="Open Sans"/>
                <a:cs typeface="Open Sans"/>
                <a:sym typeface="Open Sans"/>
              </a:rPr>
              <a:t> </a:t>
            </a:r>
            <a:r>
              <a:rPr lang="en-US" sz="3296" dirty="0" err="1">
                <a:solidFill>
                  <a:srgbClr val="000000"/>
                </a:solidFill>
                <a:latin typeface="Open Sans"/>
                <a:ea typeface="Open Sans"/>
                <a:cs typeface="Open Sans"/>
                <a:sym typeface="Open Sans"/>
              </a:rPr>
              <a:t>час</a:t>
            </a:r>
            <a:r>
              <a:rPr lang="en-US" sz="3296" dirty="0">
                <a:solidFill>
                  <a:srgbClr val="000000"/>
                </a:solidFill>
                <a:latin typeface="Open Sans"/>
                <a:ea typeface="Open Sans"/>
                <a:cs typeface="Open Sans"/>
                <a:sym typeface="Open Sans"/>
              </a:rPr>
              <a:t> </a:t>
            </a:r>
            <a:r>
              <a:rPr lang="en-US" sz="3296" dirty="0" err="1">
                <a:solidFill>
                  <a:srgbClr val="000000"/>
                </a:solidFill>
                <a:latin typeface="Open Sans"/>
                <a:ea typeface="Open Sans"/>
                <a:cs typeface="Open Sans"/>
                <a:sym typeface="Open Sans"/>
              </a:rPr>
              <a:t>контрольних</a:t>
            </a:r>
            <a:r>
              <a:rPr lang="en-US" sz="3296" dirty="0">
                <a:solidFill>
                  <a:srgbClr val="000000"/>
                </a:solidFill>
                <a:latin typeface="Open Sans"/>
                <a:ea typeface="Open Sans"/>
                <a:cs typeface="Open Sans"/>
                <a:sym typeface="Open Sans"/>
              </a:rPr>
              <a:t> </a:t>
            </a:r>
            <a:r>
              <a:rPr lang="en-US" sz="3296" dirty="0" err="1">
                <a:solidFill>
                  <a:srgbClr val="000000"/>
                </a:solidFill>
                <a:latin typeface="Open Sans"/>
                <a:ea typeface="Open Sans"/>
                <a:cs typeface="Open Sans"/>
                <a:sym typeface="Open Sans"/>
              </a:rPr>
              <a:t>візитів</a:t>
            </a:r>
            <a:r>
              <a:rPr lang="en-US" sz="3296" dirty="0">
                <a:solidFill>
                  <a:srgbClr val="000000"/>
                </a:solidFill>
                <a:latin typeface="Open Sans"/>
                <a:ea typeface="Open Sans"/>
                <a:cs typeface="Open Sans"/>
                <a:sym typeface="Open Sans"/>
              </a:rPr>
              <a:t>, </a:t>
            </a:r>
            <a:r>
              <a:rPr lang="en-US" sz="3296" dirty="0" err="1">
                <a:solidFill>
                  <a:srgbClr val="000000"/>
                </a:solidFill>
                <a:latin typeface="Open Sans"/>
                <a:ea typeface="Open Sans"/>
                <a:cs typeface="Open Sans"/>
                <a:sym typeface="Open Sans"/>
              </a:rPr>
              <a:t>що</a:t>
            </a:r>
            <a:r>
              <a:rPr lang="en-US" sz="3296" dirty="0">
                <a:solidFill>
                  <a:srgbClr val="000000"/>
                </a:solidFill>
                <a:latin typeface="Open Sans"/>
                <a:ea typeface="Open Sans"/>
                <a:cs typeface="Open Sans"/>
                <a:sym typeface="Open Sans"/>
              </a:rPr>
              <a:t> є </a:t>
            </a:r>
            <a:r>
              <a:rPr lang="en-US" sz="3296" dirty="0" err="1">
                <a:solidFill>
                  <a:srgbClr val="000000"/>
                </a:solidFill>
                <a:latin typeface="Open Sans"/>
                <a:ea typeface="Open Sans"/>
                <a:cs typeface="Open Sans"/>
                <a:sym typeface="Open Sans"/>
              </a:rPr>
              <a:t>особливо</a:t>
            </a:r>
            <a:r>
              <a:rPr lang="en-US" sz="3296" dirty="0">
                <a:solidFill>
                  <a:srgbClr val="000000"/>
                </a:solidFill>
                <a:latin typeface="Open Sans"/>
                <a:ea typeface="Open Sans"/>
                <a:cs typeface="Open Sans"/>
                <a:sym typeface="Open Sans"/>
              </a:rPr>
              <a:t> </a:t>
            </a:r>
            <a:r>
              <a:rPr lang="en-US" sz="3296" dirty="0" err="1">
                <a:solidFill>
                  <a:srgbClr val="000000"/>
                </a:solidFill>
                <a:latin typeface="Open Sans"/>
                <a:ea typeface="Open Sans"/>
                <a:cs typeface="Open Sans"/>
                <a:sym typeface="Open Sans"/>
              </a:rPr>
              <a:t>важливим</a:t>
            </a:r>
            <a:r>
              <a:rPr lang="en-US" sz="3296" dirty="0">
                <a:solidFill>
                  <a:srgbClr val="000000"/>
                </a:solidFill>
                <a:latin typeface="Open Sans"/>
                <a:ea typeface="Open Sans"/>
                <a:cs typeface="Open Sans"/>
                <a:sym typeface="Open Sans"/>
              </a:rPr>
              <a:t> </a:t>
            </a:r>
            <a:r>
              <a:rPr lang="en-US" sz="3296" dirty="0" err="1">
                <a:solidFill>
                  <a:srgbClr val="000000"/>
                </a:solidFill>
                <a:latin typeface="Open Sans"/>
                <a:ea typeface="Open Sans"/>
                <a:cs typeface="Open Sans"/>
                <a:sym typeface="Open Sans"/>
              </a:rPr>
              <a:t>для</a:t>
            </a:r>
            <a:r>
              <a:rPr lang="en-US" sz="3296" dirty="0">
                <a:solidFill>
                  <a:srgbClr val="000000"/>
                </a:solidFill>
                <a:latin typeface="Open Sans"/>
                <a:ea typeface="Open Sans"/>
                <a:cs typeface="Open Sans"/>
                <a:sym typeface="Open Sans"/>
              </a:rPr>
              <a:t> </a:t>
            </a:r>
            <a:r>
              <a:rPr lang="en-US" sz="3296" dirty="0" err="1">
                <a:solidFill>
                  <a:srgbClr val="000000"/>
                </a:solidFill>
                <a:latin typeface="Open Sans"/>
                <a:ea typeface="Open Sans"/>
                <a:cs typeface="Open Sans"/>
                <a:sym typeface="Open Sans"/>
              </a:rPr>
              <a:t>визначення</a:t>
            </a:r>
            <a:r>
              <a:rPr lang="en-US" sz="3296" dirty="0">
                <a:solidFill>
                  <a:srgbClr val="000000"/>
                </a:solidFill>
                <a:latin typeface="Open Sans"/>
                <a:ea typeface="Open Sans"/>
                <a:cs typeface="Open Sans"/>
                <a:sym typeface="Open Sans"/>
              </a:rPr>
              <a:t>, </a:t>
            </a:r>
            <a:r>
              <a:rPr lang="en-US" sz="3296" dirty="0" err="1">
                <a:solidFill>
                  <a:srgbClr val="000000"/>
                </a:solidFill>
                <a:latin typeface="Open Sans"/>
                <a:ea typeface="Open Sans"/>
                <a:cs typeface="Open Sans"/>
                <a:sym typeface="Open Sans"/>
              </a:rPr>
              <a:t>чи</a:t>
            </a:r>
            <a:r>
              <a:rPr lang="en-US" sz="3296" dirty="0">
                <a:solidFill>
                  <a:srgbClr val="000000"/>
                </a:solidFill>
                <a:latin typeface="Open Sans"/>
                <a:ea typeface="Open Sans"/>
                <a:cs typeface="Open Sans"/>
                <a:sym typeface="Open Sans"/>
              </a:rPr>
              <a:t> </a:t>
            </a:r>
            <a:r>
              <a:rPr lang="en-US" sz="3296" dirty="0" err="1">
                <a:solidFill>
                  <a:srgbClr val="000000"/>
                </a:solidFill>
                <a:latin typeface="Open Sans"/>
                <a:ea typeface="Open Sans"/>
                <a:cs typeface="Open Sans"/>
                <a:sym typeface="Open Sans"/>
              </a:rPr>
              <a:t>може</a:t>
            </a:r>
            <a:r>
              <a:rPr lang="en-US" sz="3296" dirty="0">
                <a:solidFill>
                  <a:srgbClr val="000000"/>
                </a:solidFill>
                <a:latin typeface="Open Sans"/>
                <a:ea typeface="Open Sans"/>
                <a:cs typeface="Open Sans"/>
                <a:sym typeface="Open Sans"/>
              </a:rPr>
              <a:t> </a:t>
            </a:r>
            <a:r>
              <a:rPr lang="en-US" sz="3296" dirty="0" err="1">
                <a:solidFill>
                  <a:srgbClr val="000000"/>
                </a:solidFill>
                <a:latin typeface="Open Sans"/>
                <a:ea typeface="Open Sans"/>
                <a:cs typeface="Open Sans"/>
                <a:sym typeface="Open Sans"/>
              </a:rPr>
              <a:t>бути</a:t>
            </a:r>
            <a:r>
              <a:rPr lang="en-US" sz="3296" dirty="0">
                <a:solidFill>
                  <a:srgbClr val="000000"/>
                </a:solidFill>
                <a:latin typeface="Open Sans"/>
                <a:ea typeface="Open Sans"/>
                <a:cs typeface="Open Sans"/>
                <a:sym typeface="Open Sans"/>
              </a:rPr>
              <a:t> </a:t>
            </a:r>
            <a:r>
              <a:rPr lang="en-US" sz="3296" dirty="0" err="1">
                <a:solidFill>
                  <a:srgbClr val="000000"/>
                </a:solidFill>
                <a:latin typeface="Open Sans"/>
                <a:ea typeface="Open Sans"/>
                <a:cs typeface="Open Sans"/>
                <a:sym typeface="Open Sans"/>
              </a:rPr>
              <a:t>показана</a:t>
            </a:r>
            <a:r>
              <a:rPr lang="en-US" sz="3296" dirty="0">
                <a:solidFill>
                  <a:srgbClr val="000000"/>
                </a:solidFill>
                <a:latin typeface="Open Sans"/>
                <a:ea typeface="Open Sans"/>
                <a:cs typeface="Open Sans"/>
                <a:sym typeface="Open Sans"/>
              </a:rPr>
              <a:t> </a:t>
            </a:r>
            <a:r>
              <a:rPr lang="uk-UA" sz="3296" dirty="0">
                <a:solidFill>
                  <a:srgbClr val="000000"/>
                </a:solidFill>
                <a:latin typeface="Open Sans"/>
                <a:ea typeface="Open Sans"/>
                <a:cs typeface="Open Sans"/>
                <a:sym typeface="Open Sans"/>
              </a:rPr>
              <a:t>ПКП</a:t>
            </a:r>
            <a:r>
              <a:rPr lang="en-US" sz="3296" dirty="0">
                <a:solidFill>
                  <a:srgbClr val="000000"/>
                </a:solidFill>
                <a:latin typeface="Open Sans"/>
                <a:ea typeface="Open Sans"/>
                <a:cs typeface="Open Sans"/>
                <a:sym typeface="Open Sans"/>
              </a:rPr>
              <a:t> </a:t>
            </a:r>
            <a:r>
              <a:rPr lang="en-US" sz="3296" dirty="0" err="1">
                <a:solidFill>
                  <a:srgbClr val="000000"/>
                </a:solidFill>
                <a:latin typeface="Open Sans"/>
                <a:ea typeface="Open Sans"/>
                <a:cs typeface="Open Sans"/>
                <a:sym typeface="Open Sans"/>
              </a:rPr>
              <a:t>або</a:t>
            </a:r>
            <a:r>
              <a:rPr lang="en-US" sz="3296" dirty="0">
                <a:solidFill>
                  <a:srgbClr val="000000"/>
                </a:solidFill>
                <a:latin typeface="Open Sans"/>
                <a:ea typeface="Open Sans"/>
                <a:cs typeface="Open Sans"/>
                <a:sym typeface="Open Sans"/>
              </a:rPr>
              <a:t> </a:t>
            </a:r>
            <a:r>
              <a:rPr lang="en-US" sz="3296" dirty="0" err="1">
                <a:solidFill>
                  <a:srgbClr val="000000"/>
                </a:solidFill>
                <a:latin typeface="Open Sans"/>
                <a:ea typeface="Open Sans"/>
                <a:cs typeface="Open Sans"/>
                <a:sym typeface="Open Sans"/>
              </a:rPr>
              <a:t>чи</a:t>
            </a:r>
            <a:r>
              <a:rPr lang="en-US" sz="3296" dirty="0">
                <a:solidFill>
                  <a:srgbClr val="000000"/>
                </a:solidFill>
                <a:latin typeface="Open Sans"/>
                <a:ea typeface="Open Sans"/>
                <a:cs typeface="Open Sans"/>
                <a:sym typeface="Open Sans"/>
              </a:rPr>
              <a:t> </a:t>
            </a:r>
            <a:r>
              <a:rPr lang="en-US" sz="3296" dirty="0" err="1">
                <a:solidFill>
                  <a:srgbClr val="000000"/>
                </a:solidFill>
                <a:latin typeface="Open Sans"/>
                <a:ea typeface="Open Sans"/>
                <a:cs typeface="Open Sans"/>
                <a:sym typeface="Open Sans"/>
              </a:rPr>
              <a:t>слід</a:t>
            </a:r>
            <a:r>
              <a:rPr lang="en-US" sz="3296" dirty="0">
                <a:solidFill>
                  <a:srgbClr val="000000"/>
                </a:solidFill>
                <a:latin typeface="Open Sans"/>
                <a:ea typeface="Open Sans"/>
                <a:cs typeface="Open Sans"/>
                <a:sym typeface="Open Sans"/>
              </a:rPr>
              <a:t> </a:t>
            </a:r>
            <a:r>
              <a:rPr lang="en-US" sz="3296" dirty="0" err="1">
                <a:solidFill>
                  <a:srgbClr val="000000"/>
                </a:solidFill>
                <a:latin typeface="Open Sans"/>
                <a:ea typeface="Open Sans"/>
                <a:cs typeface="Open Sans"/>
                <a:sym typeface="Open Sans"/>
              </a:rPr>
              <a:t>підозрювати</a:t>
            </a:r>
            <a:r>
              <a:rPr lang="en-US" sz="3296" dirty="0">
                <a:solidFill>
                  <a:srgbClr val="000000"/>
                </a:solidFill>
                <a:latin typeface="Open Sans"/>
                <a:ea typeface="Open Sans"/>
                <a:cs typeface="Open Sans"/>
                <a:sym typeface="Open Sans"/>
              </a:rPr>
              <a:t> </a:t>
            </a:r>
            <a:r>
              <a:rPr lang="uk-UA" sz="3296" dirty="0">
                <a:solidFill>
                  <a:srgbClr val="000000"/>
                </a:solidFill>
                <a:latin typeface="Open Sans"/>
                <a:ea typeface="Open Sans"/>
                <a:cs typeface="Open Sans"/>
                <a:sym typeface="Open Sans"/>
              </a:rPr>
              <a:t>ГВІ</a:t>
            </a:r>
            <a:r>
              <a:rPr lang="en-US" sz="3296" dirty="0">
                <a:solidFill>
                  <a:srgbClr val="000000"/>
                </a:solidFill>
                <a:latin typeface="Open Sans"/>
                <a:ea typeface="Open Sans"/>
                <a:cs typeface="Open Sans"/>
                <a:sym typeface="Open Sans"/>
              </a:rPr>
              <a:t>. </a:t>
            </a: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FE6C39"/>
        </a:solidFill>
        <a:effectLst/>
      </p:bgPr>
    </p:bg>
    <p:spTree>
      <p:nvGrpSpPr>
        <p:cNvPr id="1" name=""/>
        <p:cNvGrpSpPr/>
        <p:nvPr/>
      </p:nvGrpSpPr>
      <p:grpSpPr>
        <a:xfrm>
          <a:off x="0" y="0"/>
          <a:ext cx="0" cy="0"/>
          <a:chOff x="0" y="0"/>
          <a:chExt cx="0" cy="0"/>
        </a:xfrm>
      </p:grpSpPr>
      <p:sp>
        <p:nvSpPr>
          <p:cNvPr id="2" name="TextBox 2"/>
          <p:cNvSpPr txBox="1"/>
          <p:nvPr/>
        </p:nvSpPr>
        <p:spPr>
          <a:xfrm>
            <a:off x="5688367" y="4388109"/>
            <a:ext cx="9515089" cy="2268474"/>
          </a:xfrm>
          <a:prstGeom prst="rect">
            <a:avLst/>
          </a:prstGeom>
        </p:spPr>
        <p:txBody>
          <a:bodyPr lIns="0" tIns="0" rIns="0" bIns="0" rtlCol="0" anchor="t">
            <a:spAutoFit/>
          </a:bodyPr>
          <a:lstStyle/>
          <a:p>
            <a:pPr>
              <a:lnSpc>
                <a:spcPts val="8928"/>
              </a:lnSpc>
            </a:pPr>
            <a:r>
              <a:rPr lang="en-US" sz="7200" b="1" dirty="0">
                <a:solidFill>
                  <a:srgbClr val="FFFFFF"/>
                </a:solidFill>
                <a:latin typeface="Roboto Condensed Bold"/>
                <a:ea typeface="Roboto Condensed Bold"/>
                <a:cs typeface="Roboto Condensed Bold"/>
                <a:sym typeface="Roboto Condensed Bold"/>
              </a:rPr>
              <a:t>LEN: </a:t>
            </a:r>
            <a:r>
              <a:rPr lang="en-US" sz="7200" b="1" dirty="0" err="1">
                <a:solidFill>
                  <a:srgbClr val="FFFFFF"/>
                </a:solidFill>
                <a:latin typeface="Roboto Condensed Bold"/>
                <a:ea typeface="Roboto Condensed Bold"/>
                <a:cs typeface="Roboto Condensed Bold"/>
                <a:sym typeface="Roboto Condensed Bold"/>
              </a:rPr>
              <a:t>Затримки</a:t>
            </a:r>
            <a:r>
              <a:rPr lang="en-US" sz="7200" b="1" dirty="0">
                <a:solidFill>
                  <a:srgbClr val="FFFFFF"/>
                </a:solidFill>
                <a:latin typeface="Roboto Condensed Bold"/>
                <a:ea typeface="Roboto Condensed Bold"/>
                <a:cs typeface="Roboto Condensed Bold"/>
                <a:sym typeface="Roboto Condensed Bold"/>
              </a:rPr>
              <a:t> </a:t>
            </a:r>
            <a:r>
              <a:rPr lang="en-US" sz="7200" b="1" dirty="0" err="1">
                <a:solidFill>
                  <a:srgbClr val="FFFFFF"/>
                </a:solidFill>
                <a:latin typeface="Roboto Condensed Bold"/>
                <a:ea typeface="Roboto Condensed Bold"/>
                <a:cs typeface="Roboto Condensed Bold"/>
                <a:sym typeface="Roboto Condensed Bold"/>
              </a:rPr>
              <a:t>ін'єкцій</a:t>
            </a:r>
            <a:r>
              <a:rPr lang="en-US" sz="7200" b="1" dirty="0">
                <a:solidFill>
                  <a:srgbClr val="FFFFFF"/>
                </a:solidFill>
                <a:latin typeface="Roboto Condensed Bold"/>
                <a:ea typeface="Roboto Condensed Bold"/>
                <a:cs typeface="Roboto Condensed Bold"/>
                <a:sym typeface="Roboto Condensed Bold"/>
              </a:rPr>
              <a:t> </a:t>
            </a:r>
            <a:r>
              <a:rPr lang="en-US" sz="7200" b="1" dirty="0" err="1">
                <a:solidFill>
                  <a:srgbClr val="FFFFFF"/>
                </a:solidFill>
                <a:latin typeface="Roboto Condensed Bold"/>
                <a:ea typeface="Roboto Condensed Bold"/>
                <a:cs typeface="Roboto Condensed Bold"/>
                <a:sym typeface="Roboto Condensed Bold"/>
              </a:rPr>
              <a:t>та</a:t>
            </a:r>
            <a:r>
              <a:rPr lang="en-US" sz="7200" b="1" dirty="0">
                <a:solidFill>
                  <a:srgbClr val="FFFFFF"/>
                </a:solidFill>
                <a:latin typeface="Roboto Condensed Bold"/>
                <a:ea typeface="Roboto Condensed Bold"/>
                <a:cs typeface="Roboto Condensed Bold"/>
                <a:sym typeface="Roboto Condensed Bold"/>
              </a:rPr>
              <a:t> </a:t>
            </a:r>
            <a:r>
              <a:rPr lang="en-US" sz="7200" b="1" dirty="0" err="1">
                <a:solidFill>
                  <a:srgbClr val="FFFFFF"/>
                </a:solidFill>
                <a:latin typeface="Roboto Condensed Bold"/>
                <a:ea typeface="Roboto Condensed Bold"/>
                <a:cs typeface="Roboto Condensed Bold"/>
                <a:sym typeface="Roboto Condensed Bold"/>
              </a:rPr>
              <a:t>оцінка</a:t>
            </a:r>
            <a:r>
              <a:rPr lang="en-US" sz="7200" b="1" dirty="0">
                <a:solidFill>
                  <a:srgbClr val="FFFFFF"/>
                </a:solidFill>
                <a:latin typeface="Roboto Condensed Bold"/>
                <a:ea typeface="Roboto Condensed Bold"/>
                <a:cs typeface="Roboto Condensed Bold"/>
                <a:sym typeface="Roboto Condensed Bold"/>
              </a:rPr>
              <a:t> ГВІ</a:t>
            </a:r>
            <a:r>
              <a:rPr lang="uk-UA" sz="7200" b="1" dirty="0">
                <a:solidFill>
                  <a:srgbClr val="FFFFFF"/>
                </a:solidFill>
                <a:latin typeface="Roboto Condensed Bold"/>
                <a:ea typeface="Roboto Condensed Bold"/>
                <a:cs typeface="Roboto Condensed Bold"/>
                <a:sym typeface="Roboto Condensed Bold"/>
              </a:rPr>
              <a:t> </a:t>
            </a:r>
            <a:endParaRPr lang="en-US" sz="7200" b="1" dirty="0">
              <a:solidFill>
                <a:srgbClr val="FFFFFF"/>
              </a:solidFill>
              <a:latin typeface="Roboto Condensed Bold"/>
              <a:ea typeface="Roboto Condensed Bold"/>
              <a:cs typeface="Roboto Condensed Bold"/>
            </a:endParaRPr>
          </a:p>
        </p:txBody>
      </p:sp>
      <p:grpSp>
        <p:nvGrpSpPr>
          <p:cNvPr id="3" name="Group 3"/>
          <p:cNvGrpSpPr/>
          <p:nvPr/>
        </p:nvGrpSpPr>
        <p:grpSpPr>
          <a:xfrm>
            <a:off x="1028700" y="2605747"/>
            <a:ext cx="4659667" cy="5214761"/>
            <a:chOff x="0" y="0"/>
            <a:chExt cx="6212889" cy="6953014"/>
          </a:xfrm>
        </p:grpSpPr>
        <p:sp>
          <p:nvSpPr>
            <p:cNvPr id="4" name="Freeform 4"/>
            <p:cNvSpPr/>
            <p:nvPr/>
          </p:nvSpPr>
          <p:spPr>
            <a:xfrm rot="-10800000" flipH="1">
              <a:off x="0" y="1875872"/>
              <a:ext cx="5039064" cy="5077143"/>
            </a:xfrm>
            <a:custGeom>
              <a:avLst/>
              <a:gdLst/>
              <a:ahLst/>
              <a:cxnLst/>
              <a:rect l="l" t="t" r="r" b="b"/>
              <a:pathLst>
                <a:path w="5039064" h="5077143">
                  <a:moveTo>
                    <a:pt x="5039064" y="0"/>
                  </a:moveTo>
                  <a:lnTo>
                    <a:pt x="0" y="0"/>
                  </a:lnTo>
                  <a:lnTo>
                    <a:pt x="0" y="5077142"/>
                  </a:lnTo>
                  <a:lnTo>
                    <a:pt x="5039064" y="5077142"/>
                  </a:lnTo>
                  <a:lnTo>
                    <a:pt x="5039064"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TextBox 5"/>
            <p:cNvSpPr txBox="1"/>
            <p:nvPr/>
          </p:nvSpPr>
          <p:spPr>
            <a:xfrm>
              <a:off x="1399351" y="3509160"/>
              <a:ext cx="1598647" cy="905283"/>
            </a:xfrm>
            <a:prstGeom prst="rect">
              <a:avLst/>
            </a:prstGeom>
          </p:spPr>
          <p:txBody>
            <a:bodyPr lIns="0" tIns="0" rIns="0" bIns="0" rtlCol="0" anchor="t">
              <a:spAutoFit/>
            </a:bodyPr>
            <a:lstStyle/>
            <a:p>
              <a:pPr algn="ctr">
                <a:lnSpc>
                  <a:spcPts val="5683"/>
                </a:lnSpc>
              </a:pPr>
              <a:r>
                <a:rPr lang="en-US" sz="4059">
                  <a:solidFill>
                    <a:srgbClr val="F36B2B"/>
                  </a:solidFill>
                  <a:latin typeface="Bobby Jones Condensed Soft"/>
                  <a:ea typeface="Bobby Jones Condensed Soft"/>
                  <a:cs typeface="Bobby Jones Condensed Soft"/>
                  <a:sym typeface="Bobby Jones Condensed Soft"/>
                </a:rPr>
                <a:t>L</a:t>
              </a:r>
            </a:p>
          </p:txBody>
        </p:sp>
        <p:sp>
          <p:nvSpPr>
            <p:cNvPr id="6" name="Freeform 6"/>
            <p:cNvSpPr/>
            <p:nvPr/>
          </p:nvSpPr>
          <p:spPr>
            <a:xfrm rot="9001455">
              <a:off x="2668818" y="620952"/>
              <a:ext cx="2885293" cy="3409504"/>
            </a:xfrm>
            <a:custGeom>
              <a:avLst/>
              <a:gdLst/>
              <a:ahLst/>
              <a:cxnLst/>
              <a:rect l="l" t="t" r="r" b="b"/>
              <a:pathLst>
                <a:path w="2885293" h="3409504">
                  <a:moveTo>
                    <a:pt x="0" y="0"/>
                  </a:moveTo>
                  <a:lnTo>
                    <a:pt x="2885293" y="0"/>
                  </a:lnTo>
                  <a:lnTo>
                    <a:pt x="2885293" y="3409504"/>
                  </a:lnTo>
                  <a:lnTo>
                    <a:pt x="0" y="340950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7" name="Freeform 7"/>
            <p:cNvSpPr/>
            <p:nvPr/>
          </p:nvSpPr>
          <p:spPr>
            <a:xfrm rot="-8500143">
              <a:off x="3254405" y="209331"/>
              <a:ext cx="1275927" cy="1728863"/>
            </a:xfrm>
            <a:custGeom>
              <a:avLst/>
              <a:gdLst/>
              <a:ahLst/>
              <a:cxnLst/>
              <a:rect l="l" t="t" r="r" b="b"/>
              <a:pathLst>
                <a:path w="1275927" h="1728863">
                  <a:moveTo>
                    <a:pt x="0" y="0"/>
                  </a:moveTo>
                  <a:lnTo>
                    <a:pt x="1275927" y="0"/>
                  </a:lnTo>
                  <a:lnTo>
                    <a:pt x="1275927" y="1728864"/>
                  </a:lnTo>
                  <a:lnTo>
                    <a:pt x="0" y="1728864"/>
                  </a:lnTo>
                  <a:lnTo>
                    <a:pt x="0" y="0"/>
                  </a:lnTo>
                  <a:close/>
                </a:path>
              </a:pathLst>
            </a:custGeom>
            <a:blipFill>
              <a:blip r:embed="rId4">
                <a:extLst>
                  <a:ext uri="{96DAC541-7B7A-43D3-8B79-37D633B846F1}">
                    <asvg:svgBlip xmlns:asvg="http://schemas.microsoft.com/office/drawing/2016/SVG/main" r:embed="rId5"/>
                  </a:ext>
                </a:extLst>
              </a:blip>
              <a:stretch>
                <a:fillRect l="-117708" t="-89863"/>
              </a:stretch>
            </a:blipFill>
          </p:spPr>
        </p:sp>
      </p:gr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338785" y="763343"/>
            <a:ext cx="16447559" cy="679673"/>
          </a:xfrm>
          <a:prstGeom prst="rect">
            <a:avLst/>
          </a:prstGeom>
        </p:spPr>
        <p:txBody>
          <a:bodyPr lIns="0" tIns="0" rIns="0" bIns="0" rtlCol="0" anchor="t">
            <a:spAutoFit/>
          </a:bodyPr>
          <a:lstStyle/>
          <a:p>
            <a:pPr algn="l">
              <a:lnSpc>
                <a:spcPts val="5152"/>
              </a:lnSpc>
            </a:pPr>
            <a:r>
              <a:rPr lang="en-US" sz="5600" b="1" dirty="0">
                <a:solidFill>
                  <a:srgbClr val="FE6C39"/>
                </a:solidFill>
                <a:latin typeface="Roboto Condensed Bold"/>
                <a:ea typeface="Roboto Condensed Bold"/>
                <a:cs typeface="Roboto Condensed Bold"/>
                <a:sym typeface="Roboto Condensed Bold"/>
              </a:rPr>
              <a:t>LEN: </a:t>
            </a:r>
            <a:r>
              <a:rPr lang="en-US" sz="5600" b="1" dirty="0" err="1">
                <a:solidFill>
                  <a:srgbClr val="FE6C39"/>
                </a:solidFill>
                <a:latin typeface="Roboto Condensed Bold"/>
                <a:ea typeface="Roboto Condensed Bold"/>
                <a:cs typeface="Roboto Condensed Bold"/>
                <a:sym typeface="Roboto Condensed Bold"/>
              </a:rPr>
              <a:t>Затримки</a:t>
            </a:r>
            <a:r>
              <a:rPr lang="en-US" sz="5600" b="1" dirty="0">
                <a:solidFill>
                  <a:srgbClr val="FE6C39"/>
                </a:solidFill>
                <a:latin typeface="Roboto Condensed Bold"/>
                <a:ea typeface="Roboto Condensed Bold"/>
                <a:cs typeface="Roboto Condensed Bold"/>
                <a:sym typeface="Roboto Condensed Bold"/>
              </a:rPr>
              <a:t> </a:t>
            </a:r>
            <a:r>
              <a:rPr lang="en-US" sz="5600" b="1" dirty="0" err="1">
                <a:solidFill>
                  <a:srgbClr val="FE6C39"/>
                </a:solidFill>
                <a:latin typeface="Roboto Condensed Bold"/>
                <a:ea typeface="Roboto Condensed Bold"/>
                <a:cs typeface="Roboto Condensed Bold"/>
                <a:sym typeface="Roboto Condensed Bold"/>
              </a:rPr>
              <a:t>ін'єкцій</a:t>
            </a:r>
            <a:r>
              <a:rPr lang="en-US" sz="5600" b="1" dirty="0">
                <a:solidFill>
                  <a:srgbClr val="FE6C39"/>
                </a:solidFill>
                <a:latin typeface="Roboto Condensed Bold"/>
                <a:ea typeface="Roboto Condensed Bold"/>
                <a:cs typeface="Roboto Condensed Bold"/>
                <a:sym typeface="Roboto Condensed Bold"/>
              </a:rPr>
              <a:t> </a:t>
            </a:r>
            <a:r>
              <a:rPr lang="en-US" sz="5600" b="1" dirty="0" err="1">
                <a:solidFill>
                  <a:srgbClr val="FE6C39"/>
                </a:solidFill>
                <a:latin typeface="Roboto Condensed Bold"/>
                <a:ea typeface="Roboto Condensed Bold"/>
                <a:cs typeface="Roboto Condensed Bold"/>
                <a:sym typeface="Roboto Condensed Bold"/>
              </a:rPr>
              <a:t>та</a:t>
            </a:r>
            <a:r>
              <a:rPr lang="en-US" sz="5600" b="1" dirty="0">
                <a:solidFill>
                  <a:srgbClr val="FE6C39"/>
                </a:solidFill>
                <a:latin typeface="Roboto Condensed Bold"/>
                <a:ea typeface="Roboto Condensed Bold"/>
                <a:cs typeface="Roboto Condensed Bold"/>
                <a:sym typeface="Roboto Condensed Bold"/>
              </a:rPr>
              <a:t> </a:t>
            </a:r>
            <a:r>
              <a:rPr lang="en-US" sz="5600" b="1" dirty="0" err="1">
                <a:solidFill>
                  <a:srgbClr val="FE6C39"/>
                </a:solidFill>
                <a:latin typeface="Roboto Condensed Bold"/>
                <a:ea typeface="Roboto Condensed Bold"/>
                <a:cs typeface="Roboto Condensed Bold"/>
                <a:sym typeface="Roboto Condensed Bold"/>
              </a:rPr>
              <a:t>оцінка</a:t>
            </a:r>
            <a:r>
              <a:rPr lang="en-US" sz="5600" b="1" dirty="0">
                <a:solidFill>
                  <a:srgbClr val="FE6C39"/>
                </a:solidFill>
                <a:latin typeface="Roboto Condensed Bold"/>
                <a:ea typeface="Roboto Condensed Bold"/>
                <a:cs typeface="Roboto Condensed Bold"/>
                <a:sym typeface="Roboto Condensed Bold"/>
              </a:rPr>
              <a:t> </a:t>
            </a:r>
            <a:r>
              <a:rPr lang="uk-UA" sz="5600" b="1" dirty="0">
                <a:solidFill>
                  <a:srgbClr val="FE6C39"/>
                </a:solidFill>
                <a:latin typeface="Roboto Condensed Bold"/>
                <a:ea typeface="Roboto Condensed Bold"/>
                <a:cs typeface="Roboto Condensed Bold"/>
                <a:sym typeface="Roboto Condensed Bold"/>
              </a:rPr>
              <a:t>ГВІ</a:t>
            </a:r>
            <a:r>
              <a:rPr lang="en-US" sz="5600" b="1" dirty="0">
                <a:solidFill>
                  <a:srgbClr val="FE6C39"/>
                </a:solidFill>
                <a:latin typeface="Roboto Condensed Bold"/>
                <a:ea typeface="Roboto Condensed Bold"/>
                <a:cs typeface="Roboto Condensed Bold"/>
                <a:sym typeface="Roboto Condensed Bold"/>
              </a:rPr>
              <a:t> </a:t>
            </a:r>
          </a:p>
        </p:txBody>
      </p:sp>
      <p:sp>
        <p:nvSpPr>
          <p:cNvPr id="3" name="Freeform 3"/>
          <p:cNvSpPr/>
          <p:nvPr/>
        </p:nvSpPr>
        <p:spPr>
          <a:xfrm rot="-8984890">
            <a:off x="272916" y="297055"/>
            <a:ext cx="1588149" cy="1512712"/>
          </a:xfrm>
          <a:custGeom>
            <a:avLst/>
            <a:gdLst/>
            <a:ahLst/>
            <a:cxnLst/>
            <a:rect l="l" t="t" r="r" b="b"/>
            <a:pathLst>
              <a:path w="1588149" h="1512712">
                <a:moveTo>
                  <a:pt x="0" y="0"/>
                </a:moveTo>
                <a:lnTo>
                  <a:pt x="1588149" y="0"/>
                </a:lnTo>
                <a:lnTo>
                  <a:pt x="1588149" y="1512712"/>
                </a:lnTo>
                <a:lnTo>
                  <a:pt x="0" y="151271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4" name="Group 4"/>
          <p:cNvGrpSpPr/>
          <p:nvPr/>
        </p:nvGrpSpPr>
        <p:grpSpPr>
          <a:xfrm>
            <a:off x="471625" y="371965"/>
            <a:ext cx="1205672" cy="1349301"/>
            <a:chOff x="0" y="0"/>
            <a:chExt cx="1607563" cy="1799068"/>
          </a:xfrm>
        </p:grpSpPr>
        <p:sp>
          <p:nvSpPr>
            <p:cNvPr id="5" name="Freeform 5"/>
            <p:cNvSpPr/>
            <p:nvPr/>
          </p:nvSpPr>
          <p:spPr>
            <a:xfrm rot="-10800000" flipH="1">
              <a:off x="0" y="485375"/>
              <a:ext cx="1303840" cy="1313692"/>
            </a:xfrm>
            <a:custGeom>
              <a:avLst/>
              <a:gdLst/>
              <a:ahLst/>
              <a:cxnLst/>
              <a:rect l="l" t="t" r="r" b="b"/>
              <a:pathLst>
                <a:path w="1303840" h="1313692">
                  <a:moveTo>
                    <a:pt x="1303840" y="0"/>
                  </a:moveTo>
                  <a:lnTo>
                    <a:pt x="0" y="0"/>
                  </a:lnTo>
                  <a:lnTo>
                    <a:pt x="0" y="1313693"/>
                  </a:lnTo>
                  <a:lnTo>
                    <a:pt x="1303840" y="1313693"/>
                  </a:lnTo>
                  <a:lnTo>
                    <a:pt x="130384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6" name="TextBox 6"/>
            <p:cNvSpPr txBox="1"/>
            <p:nvPr/>
          </p:nvSpPr>
          <p:spPr>
            <a:xfrm>
              <a:off x="362077" y="911114"/>
              <a:ext cx="413644" cy="231108"/>
            </a:xfrm>
            <a:prstGeom prst="rect">
              <a:avLst/>
            </a:prstGeom>
          </p:spPr>
          <p:txBody>
            <a:bodyPr lIns="0" tIns="0" rIns="0" bIns="0" rtlCol="0" anchor="t">
              <a:spAutoFit/>
            </a:bodyPr>
            <a:lstStyle/>
            <a:p>
              <a:pPr algn="ctr">
                <a:lnSpc>
                  <a:spcPts val="1470"/>
                </a:lnSpc>
              </a:pPr>
              <a:r>
                <a:rPr lang="en-US" sz="1050">
                  <a:solidFill>
                    <a:srgbClr val="F36B2B"/>
                  </a:solidFill>
                  <a:latin typeface="Bobby Jones Condensed Soft"/>
                  <a:ea typeface="Bobby Jones Condensed Soft"/>
                  <a:cs typeface="Bobby Jones Condensed Soft"/>
                  <a:sym typeface="Bobby Jones Condensed Soft"/>
                </a:rPr>
                <a:t>L</a:t>
              </a:r>
            </a:p>
          </p:txBody>
        </p:sp>
        <p:sp>
          <p:nvSpPr>
            <p:cNvPr id="7" name="Freeform 7"/>
            <p:cNvSpPr/>
            <p:nvPr/>
          </p:nvSpPr>
          <p:spPr>
            <a:xfrm rot="9001455">
              <a:off x="690547" y="160669"/>
              <a:ext cx="746559" cy="882197"/>
            </a:xfrm>
            <a:custGeom>
              <a:avLst/>
              <a:gdLst/>
              <a:ahLst/>
              <a:cxnLst/>
              <a:rect l="l" t="t" r="r" b="b"/>
              <a:pathLst>
                <a:path w="746559" h="882197">
                  <a:moveTo>
                    <a:pt x="0" y="0"/>
                  </a:moveTo>
                  <a:lnTo>
                    <a:pt x="746559" y="0"/>
                  </a:lnTo>
                  <a:lnTo>
                    <a:pt x="746559" y="882197"/>
                  </a:lnTo>
                  <a:lnTo>
                    <a:pt x="0" y="882197"/>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8" name="Freeform 8"/>
            <p:cNvSpPr/>
            <p:nvPr/>
          </p:nvSpPr>
          <p:spPr>
            <a:xfrm rot="-8500143">
              <a:off x="842066" y="54164"/>
              <a:ext cx="330142" cy="447337"/>
            </a:xfrm>
            <a:custGeom>
              <a:avLst/>
              <a:gdLst/>
              <a:ahLst/>
              <a:cxnLst/>
              <a:rect l="l" t="t" r="r" b="b"/>
              <a:pathLst>
                <a:path w="330142" h="447337">
                  <a:moveTo>
                    <a:pt x="0" y="0"/>
                  </a:moveTo>
                  <a:lnTo>
                    <a:pt x="330141" y="0"/>
                  </a:lnTo>
                  <a:lnTo>
                    <a:pt x="330141" y="447337"/>
                  </a:lnTo>
                  <a:lnTo>
                    <a:pt x="0" y="447337"/>
                  </a:lnTo>
                  <a:lnTo>
                    <a:pt x="0" y="0"/>
                  </a:lnTo>
                  <a:close/>
                </a:path>
              </a:pathLst>
            </a:custGeom>
            <a:blipFill>
              <a:blip r:embed="rId6">
                <a:extLst>
                  <a:ext uri="{96DAC541-7B7A-43D3-8B79-37D633B846F1}">
                    <asvg:svgBlip xmlns:asvg="http://schemas.microsoft.com/office/drawing/2016/SVG/main" r:embed="rId7"/>
                  </a:ext>
                </a:extLst>
              </a:blip>
              <a:stretch>
                <a:fillRect l="-117708" t="-89863"/>
              </a:stretch>
            </a:blipFill>
          </p:spPr>
        </p:sp>
      </p:grpSp>
      <p:sp>
        <p:nvSpPr>
          <p:cNvPr id="9" name="TextBox 9"/>
          <p:cNvSpPr txBox="1"/>
          <p:nvPr/>
        </p:nvSpPr>
        <p:spPr>
          <a:xfrm>
            <a:off x="2319223" y="1525668"/>
            <a:ext cx="14590426" cy="863742"/>
          </a:xfrm>
          <a:prstGeom prst="rect">
            <a:avLst/>
          </a:prstGeom>
        </p:spPr>
        <p:txBody>
          <a:bodyPr lIns="0" tIns="0" rIns="0" bIns="0" rtlCol="0" anchor="t">
            <a:spAutoFit/>
          </a:bodyPr>
          <a:lstStyle/>
          <a:p>
            <a:pPr algn="l">
              <a:lnSpc>
                <a:spcPts val="3479"/>
              </a:lnSpc>
              <a:spcBef>
                <a:spcPct val="0"/>
              </a:spcBef>
            </a:pPr>
            <a:r>
              <a:rPr lang="en-US" sz="2485" b="1" dirty="0">
                <a:solidFill>
                  <a:srgbClr val="000000"/>
                </a:solidFill>
                <a:latin typeface="Open Sans Bold"/>
                <a:ea typeface="Open Sans Bold"/>
                <a:cs typeface="Open Sans Bold"/>
                <a:sym typeface="Open Sans Bold"/>
              </a:rPr>
              <a:t>НАГАДУВАННЯ: </a:t>
            </a:r>
            <a:r>
              <a:rPr lang="en-US" sz="2485" b="1" dirty="0" err="1">
                <a:solidFill>
                  <a:srgbClr val="000000"/>
                </a:solidFill>
                <a:latin typeface="Open Sans Bold"/>
                <a:ea typeface="Open Sans Bold"/>
                <a:cs typeface="Open Sans Bold"/>
                <a:sym typeface="Open Sans Bold"/>
              </a:rPr>
              <a:t>якщо</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клієнт</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не</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запізнюється</a:t>
            </a:r>
            <a:r>
              <a:rPr lang="en-US" sz="2485" b="1" dirty="0">
                <a:solidFill>
                  <a:srgbClr val="000000"/>
                </a:solidFill>
                <a:latin typeface="Open Sans Bold"/>
                <a:ea typeface="Open Sans Bold"/>
                <a:cs typeface="Open Sans Bold"/>
                <a:sym typeface="Open Sans Bold"/>
              </a:rPr>
              <a:t> з </a:t>
            </a:r>
            <a:r>
              <a:rPr lang="en-US" sz="2485" b="1" dirty="0" err="1">
                <a:solidFill>
                  <a:srgbClr val="000000"/>
                </a:solidFill>
                <a:latin typeface="Open Sans Bold"/>
                <a:ea typeface="Open Sans Bold"/>
                <a:cs typeface="Open Sans Bold"/>
                <a:sym typeface="Open Sans Bold"/>
              </a:rPr>
              <a:t>поверненням</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для</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повторної</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ін'єкції</a:t>
            </a:r>
            <a:r>
              <a:rPr lang="en-US" sz="2485" b="1" dirty="0">
                <a:solidFill>
                  <a:srgbClr val="000000"/>
                </a:solidFill>
                <a:latin typeface="Open Sans Bold"/>
                <a:ea typeface="Open Sans Bold"/>
                <a:cs typeface="Open Sans Bold"/>
                <a:sym typeface="Open Sans Bold"/>
              </a:rPr>
              <a:t> LEN (</a:t>
            </a:r>
            <a:r>
              <a:rPr lang="en-US" sz="2485" b="1" dirty="0" err="1">
                <a:solidFill>
                  <a:srgbClr val="000000"/>
                </a:solidFill>
                <a:latin typeface="Open Sans Bold"/>
                <a:ea typeface="Open Sans Bold"/>
                <a:cs typeface="Open Sans Bold"/>
                <a:sym typeface="Open Sans Bold"/>
              </a:rPr>
              <a:t>тобто</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повертається</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за</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розкладом</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оцінка</a:t>
            </a:r>
            <a:r>
              <a:rPr lang="en-US" sz="2485" b="1" dirty="0">
                <a:solidFill>
                  <a:srgbClr val="000000"/>
                </a:solidFill>
                <a:latin typeface="Open Sans Bold"/>
                <a:ea typeface="Open Sans Bold"/>
                <a:cs typeface="Open Sans Bold"/>
                <a:sym typeface="Open Sans Bold"/>
              </a:rPr>
              <a:t> </a:t>
            </a:r>
            <a:r>
              <a:rPr lang="uk-UA" sz="2485" b="1" dirty="0">
                <a:solidFill>
                  <a:srgbClr val="000000"/>
                </a:solidFill>
                <a:latin typeface="Open Sans Bold"/>
                <a:ea typeface="Open Sans Bold"/>
                <a:cs typeface="Open Sans Bold"/>
                <a:sym typeface="Open Sans Bold"/>
              </a:rPr>
              <a:t>ГВІ</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не</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потрібна</a:t>
            </a:r>
            <a:r>
              <a:rPr lang="en-US" sz="2485" b="1" dirty="0">
                <a:solidFill>
                  <a:srgbClr val="000000"/>
                </a:solidFill>
                <a:latin typeface="Open Sans Bold"/>
                <a:ea typeface="Open Sans Bold"/>
                <a:cs typeface="Open Sans Bold"/>
                <a:sym typeface="Open Sans Bold"/>
              </a:rPr>
              <a:t>.</a:t>
            </a:r>
          </a:p>
        </p:txBody>
      </p:sp>
      <p:sp>
        <p:nvSpPr>
          <p:cNvPr id="10" name="TextBox 10"/>
          <p:cNvSpPr txBox="1"/>
          <p:nvPr/>
        </p:nvSpPr>
        <p:spPr>
          <a:xfrm>
            <a:off x="1053416" y="2830738"/>
            <a:ext cx="15656351" cy="7040774"/>
          </a:xfrm>
          <a:prstGeom prst="rect">
            <a:avLst/>
          </a:prstGeom>
        </p:spPr>
        <p:txBody>
          <a:bodyPr lIns="0" tIns="0" rIns="0" bIns="0" rtlCol="0" anchor="t">
            <a:spAutoFit/>
          </a:bodyPr>
          <a:lstStyle/>
          <a:p>
            <a:pPr marL="687232" lvl="1" indent="-343616" algn="just">
              <a:lnSpc>
                <a:spcPct val="150000"/>
              </a:lnSpc>
              <a:buFont typeface="Arial"/>
              <a:buChar char="•"/>
            </a:pPr>
            <a:r>
              <a:rPr lang="en-US" sz="2800" dirty="0">
                <a:solidFill>
                  <a:srgbClr val="000000"/>
                </a:solidFill>
                <a:latin typeface="Open Sans"/>
                <a:ea typeface="Open Sans"/>
                <a:cs typeface="Open Sans"/>
                <a:sym typeface="Open Sans"/>
              </a:rPr>
              <a:t>У </a:t>
            </a:r>
            <a:r>
              <a:rPr lang="en-US" sz="2800" dirty="0" err="1">
                <a:solidFill>
                  <a:srgbClr val="000000"/>
                </a:solidFill>
                <a:latin typeface="Open Sans"/>
                <a:ea typeface="Open Sans"/>
                <a:cs typeface="Open Sans"/>
                <a:sym typeface="Open Sans"/>
              </a:rPr>
              <a:t>клієнта</a:t>
            </a:r>
            <a:r>
              <a:rPr lang="en-US" sz="2800" dirty="0">
                <a:solidFill>
                  <a:srgbClr val="000000"/>
                </a:solidFill>
                <a:latin typeface="Open Sans"/>
                <a:ea typeface="Open Sans"/>
                <a:cs typeface="Open Sans"/>
                <a:sym typeface="Open Sans"/>
              </a:rPr>
              <a:t> LEN, </a:t>
            </a:r>
            <a:r>
              <a:rPr lang="en-US" sz="2800" dirty="0" err="1">
                <a:solidFill>
                  <a:srgbClr val="000000"/>
                </a:solidFill>
                <a:latin typeface="Open Sans"/>
                <a:ea typeface="Open Sans"/>
                <a:cs typeface="Open Sans"/>
                <a:sym typeface="Open Sans"/>
              </a:rPr>
              <a:t>який</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повернувся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із</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запізненням</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якщо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виявили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ознаки</a:t>
            </a:r>
            <a:r>
              <a:rPr lang="en-US" sz="2800" dirty="0">
                <a:solidFill>
                  <a:srgbClr val="000000"/>
                </a:solidFill>
                <a:latin typeface="Open Sans"/>
                <a:ea typeface="Open Sans"/>
                <a:cs typeface="Open Sans"/>
                <a:sym typeface="Open Sans"/>
              </a:rPr>
              <a:t>/</a:t>
            </a:r>
            <a:r>
              <a:rPr lang="en-US" sz="2800" dirty="0" err="1">
                <a:solidFill>
                  <a:srgbClr val="000000"/>
                </a:solidFill>
                <a:latin typeface="Open Sans"/>
                <a:ea typeface="Open Sans"/>
                <a:cs typeface="Open Sans"/>
                <a:sym typeface="Open Sans"/>
              </a:rPr>
              <a:t>симптоми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схожі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на</a:t>
            </a:r>
            <a:r>
              <a:rPr lang="en-US" sz="2800" dirty="0">
                <a:solidFill>
                  <a:srgbClr val="000000"/>
                </a:solidFill>
                <a:latin typeface="Open Sans"/>
                <a:ea typeface="Open Sans"/>
                <a:cs typeface="Open Sans"/>
                <a:sym typeface="Open Sans"/>
              </a:rPr>
              <a:t> </a:t>
            </a:r>
            <a:r>
              <a:rPr lang="uk-UA" sz="2800" dirty="0">
                <a:solidFill>
                  <a:srgbClr val="000000"/>
                </a:solidFill>
                <a:latin typeface="Open Sans"/>
                <a:ea typeface="Open Sans"/>
                <a:cs typeface="Open Sans"/>
                <a:sym typeface="Open Sans"/>
              </a:rPr>
              <a:t>ГВІ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протягом</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останніх</a:t>
            </a:r>
            <a:r>
              <a:rPr lang="en-US" sz="2800" dirty="0">
                <a:solidFill>
                  <a:srgbClr val="000000"/>
                </a:solidFill>
                <a:latin typeface="Open Sans"/>
                <a:ea typeface="Open Sans"/>
                <a:cs typeface="Open Sans"/>
                <a:sym typeface="Open Sans"/>
              </a:rPr>
              <a:t> 2 </a:t>
            </a:r>
            <a:r>
              <a:rPr lang="en-US" sz="2800" dirty="0" err="1">
                <a:solidFill>
                  <a:srgbClr val="000000"/>
                </a:solidFill>
                <a:latin typeface="Open Sans"/>
                <a:ea typeface="Open Sans"/>
                <a:cs typeface="Open Sans"/>
                <a:sym typeface="Open Sans"/>
              </a:rPr>
              <a:t>тижнів</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можливі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випадки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високого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ризику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протягом</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останнього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місяця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наступним</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кроком</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оцініть</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значущість</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затримки</a:t>
            </a:r>
            <a:r>
              <a:rPr lang="en-US" sz="2800" dirty="0">
                <a:solidFill>
                  <a:srgbClr val="000000"/>
                </a:solidFill>
                <a:latin typeface="Open Sans"/>
                <a:ea typeface="Open Sans"/>
                <a:cs typeface="Open Sans"/>
                <a:sym typeface="Open Sans"/>
              </a:rPr>
              <a:t>/</a:t>
            </a:r>
            <a:r>
              <a:rPr lang="en-US" sz="2800" dirty="0" err="1">
                <a:solidFill>
                  <a:srgbClr val="000000"/>
                </a:solidFill>
                <a:latin typeface="Open Sans"/>
                <a:ea typeface="Open Sans"/>
                <a:cs typeface="Open Sans"/>
                <a:sym typeface="Open Sans"/>
              </a:rPr>
              <a:t>відхилення</a:t>
            </a:r>
            <a:r>
              <a:rPr lang="en-US" sz="2800" dirty="0">
                <a:solidFill>
                  <a:srgbClr val="000000"/>
                </a:solidFill>
                <a:latin typeface="Open Sans"/>
                <a:ea typeface="Open Sans"/>
                <a:cs typeface="Open Sans"/>
                <a:sym typeface="Open Sans"/>
              </a:rPr>
              <a:t> у </a:t>
            </a:r>
            <a:r>
              <a:rPr lang="en-US" sz="2800" dirty="0" err="1">
                <a:solidFill>
                  <a:srgbClr val="000000"/>
                </a:solidFill>
                <a:latin typeface="Open Sans"/>
                <a:ea typeface="Open Sans"/>
                <a:cs typeface="Open Sans"/>
                <a:sym typeface="Open Sans"/>
              </a:rPr>
              <a:t>застосуванні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що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залежить</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від</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тривалості</a:t>
            </a:r>
            <a:r>
              <a:rPr lang="en-US" sz="2800" dirty="0">
                <a:solidFill>
                  <a:srgbClr val="000000"/>
                </a:solidFill>
                <a:latin typeface="Open Sans"/>
                <a:ea typeface="Open Sans"/>
                <a:cs typeface="Open Sans"/>
                <a:sym typeface="Open Sans"/>
              </a:rPr>
              <a:t> з </a:t>
            </a:r>
            <a:r>
              <a:rPr lang="en-US" sz="2800" dirty="0" err="1">
                <a:solidFill>
                  <a:srgbClr val="000000"/>
                </a:solidFill>
                <a:latin typeface="Open Sans"/>
                <a:ea typeface="Open Sans"/>
                <a:cs typeface="Open Sans"/>
                <a:sym typeface="Open Sans"/>
              </a:rPr>
              <a:t>моменту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останньої</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ін'єкції</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як</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зазначено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нижче</a:t>
            </a:r>
            <a:r>
              <a:rPr lang="en-US" sz="2800" dirty="0">
                <a:solidFill>
                  <a:srgbClr val="000000"/>
                </a:solidFill>
                <a:latin typeface="Open Sans"/>
                <a:ea typeface="Open Sans"/>
                <a:cs typeface="Open Sans"/>
                <a:sym typeface="Open Sans"/>
              </a:rPr>
              <a:t>:</a:t>
            </a:r>
          </a:p>
          <a:p>
            <a:pPr marL="1374464" lvl="2" indent="-458155" algn="just">
              <a:lnSpc>
                <a:spcPct val="150000"/>
              </a:lnSpc>
              <a:buFont typeface="Arial"/>
              <a:buChar char="⚬"/>
            </a:pPr>
            <a:r>
              <a:rPr lang="en-US" sz="2800" dirty="0" err="1">
                <a:solidFill>
                  <a:srgbClr val="000000"/>
                </a:solidFill>
                <a:latin typeface="Open Sans"/>
                <a:ea typeface="Open Sans"/>
                <a:cs typeface="Open Sans"/>
                <a:sym typeface="Open Sans"/>
              </a:rPr>
              <a:t>Для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клієнтів</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які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запізнилися</a:t>
            </a:r>
            <a:r>
              <a:rPr lang="en-US" sz="2800" dirty="0">
                <a:solidFill>
                  <a:srgbClr val="000000"/>
                </a:solidFill>
                <a:latin typeface="Open Sans"/>
                <a:ea typeface="Open Sans"/>
                <a:cs typeface="Open Sans"/>
                <a:sym typeface="Open Sans"/>
              </a:rPr>
              <a:t> з </a:t>
            </a:r>
            <a:r>
              <a:rPr lang="en-US" sz="2800" dirty="0" err="1">
                <a:solidFill>
                  <a:srgbClr val="000000"/>
                </a:solidFill>
                <a:latin typeface="Open Sans"/>
                <a:ea typeface="Open Sans"/>
                <a:cs typeface="Open Sans"/>
                <a:sym typeface="Open Sans"/>
              </a:rPr>
              <a:t>поверненням</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для</a:t>
            </a:r>
            <a:r>
              <a:rPr lang="en-US" sz="2800" dirty="0">
                <a:solidFill>
                  <a:srgbClr val="000000"/>
                </a:solidFill>
                <a:latin typeface="Open Sans"/>
                <a:ea typeface="Open Sans"/>
                <a:cs typeface="Open Sans"/>
                <a:sym typeface="Open Sans"/>
              </a:rPr>
              <a:t> ПОВТОРНОЇ ІН'ЄКЦІЇ, </a:t>
            </a:r>
            <a:r>
              <a:rPr lang="en-US" sz="2800" b="1" dirty="0" err="1">
                <a:solidFill>
                  <a:srgbClr val="000000"/>
                </a:solidFill>
                <a:latin typeface="Open Sans Bold"/>
                <a:ea typeface="Open Sans Bold"/>
                <a:cs typeface="Open Sans Bold"/>
                <a:sym typeface="Open Sans Bold"/>
              </a:rPr>
              <a:t>якщо</a:t>
            </a:r>
            <a:r>
              <a:rPr lang="en-US" sz="2800" b="1" dirty="0">
                <a:solidFill>
                  <a:srgbClr val="000000"/>
                </a:solidFill>
                <a:latin typeface="Open Sans Bold"/>
                <a:ea typeface="Open Sans Bold"/>
                <a:cs typeface="Open Sans Bold"/>
                <a:sym typeface="Open Sans Bold"/>
              </a:rPr>
              <a:t> з </a:t>
            </a:r>
            <a:r>
              <a:rPr lang="en-US" sz="2800" b="1" dirty="0" err="1">
                <a:solidFill>
                  <a:srgbClr val="000000"/>
                </a:solidFill>
                <a:latin typeface="Open Sans Bold"/>
                <a:ea typeface="Open Sans Bold"/>
                <a:cs typeface="Open Sans Bold"/>
                <a:sym typeface="Open Sans Bold"/>
              </a:rPr>
              <a:t>моменту</a:t>
            </a:r>
            <a:r>
              <a:rPr lang="en-US" sz="2800" b="1" dirty="0">
                <a:solidFill>
                  <a:srgbClr val="000000"/>
                </a:solidFill>
                <a:latin typeface="Open Sans Bold"/>
                <a:ea typeface="Open Sans Bold"/>
                <a:cs typeface="Open Sans Bold"/>
                <a:sym typeface="Open Sans Bold"/>
              </a:rPr>
              <a:t> </a:t>
            </a:r>
            <a:r>
              <a:rPr lang="en-US" sz="2800" b="1" dirty="0" err="1">
                <a:solidFill>
                  <a:srgbClr val="000000"/>
                </a:solidFill>
                <a:latin typeface="Open Sans Bold"/>
                <a:ea typeface="Open Sans Bold"/>
                <a:cs typeface="Open Sans Bold"/>
                <a:sym typeface="Open Sans Bold"/>
              </a:rPr>
              <a:t>попередньої</a:t>
            </a:r>
            <a:r>
              <a:rPr lang="en-US" sz="2800" b="1" dirty="0">
                <a:solidFill>
                  <a:srgbClr val="000000"/>
                </a:solidFill>
                <a:latin typeface="Open Sans Bold"/>
                <a:ea typeface="Open Sans Bold"/>
                <a:cs typeface="Open Sans Bold"/>
                <a:sym typeface="Open Sans Bold"/>
              </a:rPr>
              <a:t> </a:t>
            </a:r>
            <a:r>
              <a:rPr lang="en-US" sz="2800" b="1" dirty="0" err="1">
                <a:solidFill>
                  <a:srgbClr val="000000"/>
                </a:solidFill>
                <a:latin typeface="Open Sans Bold"/>
                <a:ea typeface="Open Sans Bold"/>
                <a:cs typeface="Open Sans Bold"/>
                <a:sym typeface="Open Sans Bold"/>
              </a:rPr>
              <a:t>ін'єкції</a:t>
            </a:r>
            <a:r>
              <a:rPr lang="en-US" sz="2800" b="1" dirty="0">
                <a:solidFill>
                  <a:srgbClr val="000000"/>
                </a:solidFill>
                <a:latin typeface="Open Sans Bold"/>
                <a:ea typeface="Open Sans Bold"/>
                <a:cs typeface="Open Sans Bold"/>
                <a:sym typeface="Open Sans Bold"/>
              </a:rPr>
              <a:t> </a:t>
            </a:r>
            <a:r>
              <a:rPr lang="en-US" sz="2800" b="1" dirty="0" err="1">
                <a:solidFill>
                  <a:srgbClr val="000000"/>
                </a:solidFill>
                <a:latin typeface="Open Sans Bold"/>
                <a:ea typeface="Open Sans Bold"/>
                <a:cs typeface="Open Sans Bold"/>
                <a:sym typeface="Open Sans Bold"/>
              </a:rPr>
              <a:t>минуло</a:t>
            </a:r>
            <a:r>
              <a:rPr lang="en-US" sz="2800" b="1" dirty="0">
                <a:solidFill>
                  <a:srgbClr val="000000"/>
                </a:solidFill>
                <a:latin typeface="Open Sans Bold"/>
                <a:ea typeface="Open Sans Bold"/>
                <a:cs typeface="Open Sans Bold"/>
                <a:sym typeface="Open Sans Bold"/>
              </a:rPr>
              <a:t> &gt; 28 </a:t>
            </a:r>
            <a:r>
              <a:rPr lang="en-US" sz="2800" b="1" dirty="0" err="1">
                <a:solidFill>
                  <a:srgbClr val="000000"/>
                </a:solidFill>
                <a:latin typeface="Open Sans Bold"/>
                <a:ea typeface="Open Sans Bold"/>
                <a:cs typeface="Open Sans Bold"/>
                <a:sym typeface="Open Sans Bold"/>
              </a:rPr>
              <a:t>тижнів</a:t>
            </a:r>
            <a:r>
              <a:rPr lang="en-US" sz="2800" b="1" dirty="0">
                <a:solidFill>
                  <a:srgbClr val="000000"/>
                </a:solidFill>
                <a:latin typeface="Open Sans Bold"/>
                <a:ea typeface="Open Sans Bold"/>
                <a:cs typeface="Open Sans Bold"/>
                <a:sym typeface="Open Sans Bold"/>
              </a:rPr>
              <a:t> (6 </a:t>
            </a:r>
            <a:r>
              <a:rPr lang="en-US" sz="2800" b="1" dirty="0" err="1">
                <a:solidFill>
                  <a:srgbClr val="000000"/>
                </a:solidFill>
                <a:latin typeface="Open Sans Bold"/>
                <a:ea typeface="Open Sans Bold"/>
                <a:cs typeface="Open Sans Bold"/>
                <a:sym typeface="Open Sans Bold"/>
              </a:rPr>
              <a:t>місяців</a:t>
            </a:r>
            <a:r>
              <a:rPr lang="en-US" sz="2800" b="1" dirty="0">
                <a:solidFill>
                  <a:srgbClr val="000000"/>
                </a:solidFill>
                <a:latin typeface="Open Sans Bold"/>
                <a:ea typeface="Open Sans Bold"/>
                <a:cs typeface="Open Sans Bold"/>
                <a:sym typeface="Open Sans Bold"/>
              </a:rPr>
              <a:t> + 2 </a:t>
            </a:r>
            <a:r>
              <a:rPr lang="en-US" sz="2800" b="1" dirty="0" err="1">
                <a:solidFill>
                  <a:srgbClr val="000000"/>
                </a:solidFill>
                <a:latin typeface="Open Sans Bold"/>
                <a:ea typeface="Open Sans Bold"/>
                <a:cs typeface="Open Sans Bold"/>
                <a:sym typeface="Open Sans Bold"/>
              </a:rPr>
              <a:t>тижні</a:t>
            </a:r>
            <a:r>
              <a:rPr lang="en-US" sz="2800" b="1" dirty="0">
                <a:solidFill>
                  <a:srgbClr val="000000"/>
                </a:solidFill>
                <a:latin typeface="Open Sans Bold"/>
                <a:ea typeface="Open Sans Bold"/>
                <a:cs typeface="Open Sans Bold"/>
                <a:sym typeface="Open Sans Bold"/>
              </a:rPr>
              <a:t>), </a:t>
            </a:r>
            <a:r>
              <a:rPr lang="en-US" sz="2800" b="1" dirty="0" err="1">
                <a:solidFill>
                  <a:srgbClr val="000000"/>
                </a:solidFill>
                <a:latin typeface="Open Sans Bold"/>
                <a:ea typeface="Open Sans Bold"/>
                <a:cs typeface="Open Sans Bold"/>
                <a:sym typeface="Open Sans Bold"/>
              </a:rPr>
              <a:t>відхилення</a:t>
            </a:r>
            <a:r>
              <a:rPr lang="en-US" sz="2800" b="1" dirty="0">
                <a:solidFill>
                  <a:srgbClr val="000000"/>
                </a:solidFill>
                <a:latin typeface="Open Sans Bold"/>
                <a:ea typeface="Open Sans Bold"/>
                <a:cs typeface="Open Sans Bold"/>
                <a:sym typeface="Open Sans Bold"/>
              </a:rPr>
              <a:t> </a:t>
            </a:r>
            <a:r>
              <a:rPr lang="en-US" sz="2800" b="1" dirty="0" err="1">
                <a:solidFill>
                  <a:srgbClr val="000000"/>
                </a:solidFill>
                <a:latin typeface="Open Sans Bold"/>
                <a:ea typeface="Open Sans Bold"/>
                <a:cs typeface="Open Sans Bold"/>
                <a:sym typeface="Open Sans Bold"/>
              </a:rPr>
              <a:t>може</a:t>
            </a:r>
            <a:r>
              <a:rPr lang="en-US" sz="2800" b="1" dirty="0">
                <a:solidFill>
                  <a:srgbClr val="000000"/>
                </a:solidFill>
                <a:latin typeface="Open Sans Bold"/>
                <a:ea typeface="Open Sans Bold"/>
                <a:cs typeface="Open Sans Bold"/>
                <a:sym typeface="Open Sans Bold"/>
              </a:rPr>
              <a:t> </a:t>
            </a:r>
            <a:r>
              <a:rPr lang="en-US" sz="2800" b="1" dirty="0" err="1">
                <a:solidFill>
                  <a:srgbClr val="000000"/>
                </a:solidFill>
                <a:latin typeface="Open Sans Bold"/>
                <a:ea typeface="Open Sans Bold"/>
                <a:cs typeface="Open Sans Bold"/>
                <a:sym typeface="Open Sans Bold"/>
              </a:rPr>
              <a:t>бути</a:t>
            </a:r>
            <a:r>
              <a:rPr lang="en-US" sz="2800" b="1" dirty="0">
                <a:solidFill>
                  <a:srgbClr val="000000"/>
                </a:solidFill>
                <a:latin typeface="Open Sans Bold"/>
                <a:ea typeface="Open Sans Bold"/>
                <a:cs typeface="Open Sans Bold"/>
                <a:sym typeface="Open Sans Bold"/>
              </a:rPr>
              <a:t> </a:t>
            </a:r>
            <a:r>
              <a:rPr lang="en-US" sz="2800" dirty="0" err="1">
                <a:solidFill>
                  <a:srgbClr val="000000"/>
                </a:solidFill>
                <a:latin typeface="Open Sans"/>
                <a:ea typeface="Open Sans"/>
                <a:cs typeface="Open Sans"/>
                <a:sym typeface="Open Sans"/>
              </a:rPr>
              <a:t>достатньо</a:t>
            </a:r>
            <a:r>
              <a:rPr lang="en-US" sz="2800" dirty="0">
                <a:solidFill>
                  <a:srgbClr val="000000"/>
                </a:solidFill>
                <a:latin typeface="Open Sans"/>
                <a:ea typeface="Open Sans"/>
                <a:cs typeface="Open Sans"/>
                <a:sym typeface="Open Sans"/>
              </a:rPr>
              <a:t> </a:t>
            </a:r>
            <a:r>
              <a:rPr lang="en-US" sz="2800" b="1" dirty="0" err="1">
                <a:solidFill>
                  <a:srgbClr val="000000"/>
                </a:solidFill>
                <a:latin typeface="Open Sans Bold"/>
                <a:ea typeface="Open Sans Bold"/>
                <a:cs typeface="Open Sans Bold"/>
                <a:sym typeface="Open Sans Bold"/>
              </a:rPr>
              <a:t>значним</a:t>
            </a:r>
            <a:r>
              <a:rPr lang="en-US" sz="2800" b="1" dirty="0">
                <a:solidFill>
                  <a:srgbClr val="000000"/>
                </a:solidFill>
                <a:latin typeface="Open Sans Bold"/>
                <a:ea typeface="Open Sans Bold"/>
                <a:cs typeface="Open Sans Bold"/>
                <a:sym typeface="Open Sans Bold"/>
              </a:rPr>
              <a:t>, </a:t>
            </a:r>
            <a:r>
              <a:rPr lang="en-US" sz="2800" dirty="0" err="1">
                <a:solidFill>
                  <a:srgbClr val="000000"/>
                </a:solidFill>
                <a:latin typeface="Open Sans"/>
                <a:ea typeface="Open Sans"/>
                <a:cs typeface="Open Sans"/>
                <a:sym typeface="Open Sans"/>
              </a:rPr>
              <a:t>щоб</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виправдати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призупинення</a:t>
            </a:r>
            <a:r>
              <a:rPr lang="en-US" sz="2800" dirty="0">
                <a:solidFill>
                  <a:srgbClr val="000000"/>
                </a:solidFill>
                <a:latin typeface="Open Sans"/>
                <a:ea typeface="Open Sans"/>
                <a:cs typeface="Open Sans"/>
                <a:sym typeface="Open Sans"/>
              </a:rPr>
              <a:t> LEN </a:t>
            </a:r>
            <a:r>
              <a:rPr lang="en-US" sz="2800" dirty="0" err="1">
                <a:solidFill>
                  <a:srgbClr val="000000"/>
                </a:solidFill>
                <a:latin typeface="Open Sans"/>
                <a:ea typeface="Open Sans"/>
                <a:cs typeface="Open Sans"/>
                <a:sym typeface="Open Sans"/>
              </a:rPr>
              <a:t>до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повторного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тестування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на</a:t>
            </a:r>
            <a:r>
              <a:rPr lang="en-US" sz="2800" dirty="0">
                <a:solidFill>
                  <a:srgbClr val="000000"/>
                </a:solidFill>
                <a:latin typeface="Open Sans"/>
                <a:ea typeface="Open Sans"/>
                <a:cs typeface="Open Sans"/>
                <a:sym typeface="Open Sans"/>
              </a:rPr>
              <a:t> ВІЛ. </a:t>
            </a:r>
            <a:r>
              <a:rPr lang="en-US" sz="2800" dirty="0" err="1">
                <a:solidFill>
                  <a:srgbClr val="000000"/>
                </a:solidFill>
                <a:latin typeface="Open Sans"/>
                <a:ea typeface="Open Sans"/>
                <a:cs typeface="Open Sans"/>
                <a:sym typeface="Open Sans"/>
              </a:rPr>
              <a:t>Чим</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довше</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запізнення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тим</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значніше</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відхилення</a:t>
            </a:r>
            <a:r>
              <a:rPr lang="en-US" sz="2800" dirty="0">
                <a:solidFill>
                  <a:srgbClr val="000000"/>
                </a:solidFill>
                <a:latin typeface="Open Sans"/>
                <a:ea typeface="Open Sans"/>
                <a:cs typeface="Open Sans"/>
                <a:sym typeface="Open Sans"/>
              </a:rPr>
              <a:t> у </a:t>
            </a:r>
            <a:r>
              <a:rPr lang="en-US" sz="2800" dirty="0" err="1">
                <a:solidFill>
                  <a:srgbClr val="000000"/>
                </a:solidFill>
                <a:latin typeface="Open Sans"/>
                <a:ea typeface="Open Sans"/>
                <a:cs typeface="Open Sans"/>
                <a:sym typeface="Open Sans"/>
              </a:rPr>
              <a:t>використанні</a:t>
            </a:r>
            <a:r>
              <a:rPr lang="en-US" sz="2800" dirty="0">
                <a:solidFill>
                  <a:srgbClr val="000000"/>
                </a:solidFill>
                <a:latin typeface="Open Sans"/>
                <a:ea typeface="Open Sans"/>
                <a:cs typeface="Open Sans"/>
                <a:sym typeface="Open Sans"/>
              </a:rPr>
              <a:t>.</a:t>
            </a:r>
          </a:p>
          <a:p>
            <a:pPr algn="just">
              <a:lnSpc>
                <a:spcPct val="150000"/>
              </a:lnSpc>
            </a:pPr>
            <a:endParaRPr lang="en-US" sz="2800" dirty="0">
              <a:solidFill>
                <a:srgbClr val="000000"/>
              </a:solidFill>
              <a:latin typeface="Open Sans"/>
              <a:ea typeface="Open Sans"/>
              <a:cs typeface="Open Sans"/>
              <a:sym typeface="Open Sans"/>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338785" y="763343"/>
            <a:ext cx="16447559" cy="679673"/>
          </a:xfrm>
          <a:prstGeom prst="rect">
            <a:avLst/>
          </a:prstGeom>
        </p:spPr>
        <p:txBody>
          <a:bodyPr lIns="0" tIns="0" rIns="0" bIns="0" rtlCol="0" anchor="t">
            <a:spAutoFit/>
          </a:bodyPr>
          <a:lstStyle/>
          <a:p>
            <a:pPr algn="l">
              <a:lnSpc>
                <a:spcPts val="5152"/>
              </a:lnSpc>
            </a:pPr>
            <a:r>
              <a:rPr lang="en-US" sz="5600" b="1" dirty="0">
                <a:solidFill>
                  <a:srgbClr val="FE6C39"/>
                </a:solidFill>
                <a:latin typeface="Roboto Condensed Bold"/>
                <a:ea typeface="Roboto Condensed Bold"/>
                <a:cs typeface="Roboto Condensed Bold"/>
                <a:sym typeface="Roboto Condensed Bold"/>
              </a:rPr>
              <a:t>LEN: </a:t>
            </a:r>
            <a:r>
              <a:rPr lang="en-US" sz="5600" b="1" dirty="0" err="1">
                <a:solidFill>
                  <a:srgbClr val="FE6C39"/>
                </a:solidFill>
                <a:latin typeface="Roboto Condensed Bold"/>
                <a:ea typeface="Roboto Condensed Bold"/>
                <a:cs typeface="Roboto Condensed Bold"/>
                <a:sym typeface="Roboto Condensed Bold"/>
              </a:rPr>
              <a:t>Затримки</a:t>
            </a:r>
            <a:r>
              <a:rPr lang="en-US" sz="5600" b="1" dirty="0">
                <a:solidFill>
                  <a:srgbClr val="FE6C39"/>
                </a:solidFill>
                <a:latin typeface="Roboto Condensed Bold"/>
                <a:ea typeface="Roboto Condensed Bold"/>
                <a:cs typeface="Roboto Condensed Bold"/>
                <a:sym typeface="Roboto Condensed Bold"/>
              </a:rPr>
              <a:t> </a:t>
            </a:r>
            <a:r>
              <a:rPr lang="en-US" sz="5600" b="1" dirty="0" err="1">
                <a:solidFill>
                  <a:srgbClr val="FE6C39"/>
                </a:solidFill>
                <a:latin typeface="Roboto Condensed Bold"/>
                <a:ea typeface="Roboto Condensed Bold"/>
                <a:cs typeface="Roboto Condensed Bold"/>
                <a:sym typeface="Roboto Condensed Bold"/>
              </a:rPr>
              <a:t>ін'єкцій</a:t>
            </a:r>
            <a:r>
              <a:rPr lang="en-US" sz="5600" b="1" dirty="0">
                <a:solidFill>
                  <a:srgbClr val="FE6C39"/>
                </a:solidFill>
                <a:latin typeface="Roboto Condensed Bold"/>
                <a:ea typeface="Roboto Condensed Bold"/>
                <a:cs typeface="Roboto Condensed Bold"/>
                <a:sym typeface="Roboto Condensed Bold"/>
              </a:rPr>
              <a:t> </a:t>
            </a:r>
            <a:r>
              <a:rPr lang="en-US" sz="5600" b="1" dirty="0" err="1">
                <a:solidFill>
                  <a:srgbClr val="FE6C39"/>
                </a:solidFill>
                <a:latin typeface="Roboto Condensed Bold"/>
                <a:ea typeface="Roboto Condensed Bold"/>
                <a:cs typeface="Roboto Condensed Bold"/>
                <a:sym typeface="Roboto Condensed Bold"/>
              </a:rPr>
              <a:t>та</a:t>
            </a:r>
            <a:r>
              <a:rPr lang="en-US" sz="5600" b="1" dirty="0">
                <a:solidFill>
                  <a:srgbClr val="FE6C39"/>
                </a:solidFill>
                <a:latin typeface="Roboto Condensed Bold"/>
                <a:ea typeface="Roboto Condensed Bold"/>
                <a:cs typeface="Roboto Condensed Bold"/>
                <a:sym typeface="Roboto Condensed Bold"/>
              </a:rPr>
              <a:t> </a:t>
            </a:r>
            <a:r>
              <a:rPr lang="en-US" sz="5600" b="1" dirty="0" err="1">
                <a:solidFill>
                  <a:srgbClr val="FE6C39"/>
                </a:solidFill>
                <a:latin typeface="Roboto Condensed Bold"/>
                <a:ea typeface="Roboto Condensed Bold"/>
                <a:cs typeface="Roboto Condensed Bold"/>
                <a:sym typeface="Roboto Condensed Bold"/>
              </a:rPr>
              <a:t>оцінка</a:t>
            </a:r>
            <a:r>
              <a:rPr lang="en-US" sz="5600" b="1" dirty="0">
                <a:solidFill>
                  <a:srgbClr val="FE6C39"/>
                </a:solidFill>
                <a:latin typeface="Roboto Condensed Bold"/>
                <a:ea typeface="Roboto Condensed Bold"/>
                <a:cs typeface="Roboto Condensed Bold"/>
                <a:sym typeface="Roboto Condensed Bold"/>
              </a:rPr>
              <a:t> </a:t>
            </a:r>
            <a:r>
              <a:rPr lang="uk-UA" sz="5600" b="1" dirty="0">
                <a:solidFill>
                  <a:srgbClr val="FE6C39"/>
                </a:solidFill>
                <a:latin typeface="Roboto Condensed Bold"/>
                <a:ea typeface="Roboto Condensed Bold"/>
                <a:cs typeface="Roboto Condensed Bold"/>
                <a:sym typeface="Roboto Condensed Bold"/>
              </a:rPr>
              <a:t>ГВІ</a:t>
            </a:r>
            <a:r>
              <a:rPr lang="en-US" sz="5600" b="1" dirty="0">
                <a:solidFill>
                  <a:srgbClr val="FE6C39"/>
                </a:solidFill>
                <a:latin typeface="Roboto Condensed Bold"/>
                <a:ea typeface="Roboto Condensed Bold"/>
                <a:cs typeface="Roboto Condensed Bold"/>
                <a:sym typeface="Roboto Condensed Bold"/>
              </a:rPr>
              <a:t> </a:t>
            </a:r>
          </a:p>
        </p:txBody>
      </p:sp>
      <p:sp>
        <p:nvSpPr>
          <p:cNvPr id="3" name="Freeform 3"/>
          <p:cNvSpPr/>
          <p:nvPr/>
        </p:nvSpPr>
        <p:spPr>
          <a:xfrm rot="-8984890">
            <a:off x="272916" y="297055"/>
            <a:ext cx="1588149" cy="1512712"/>
          </a:xfrm>
          <a:custGeom>
            <a:avLst/>
            <a:gdLst/>
            <a:ahLst/>
            <a:cxnLst/>
            <a:rect l="l" t="t" r="r" b="b"/>
            <a:pathLst>
              <a:path w="1588149" h="1512712">
                <a:moveTo>
                  <a:pt x="0" y="0"/>
                </a:moveTo>
                <a:lnTo>
                  <a:pt x="1588149" y="0"/>
                </a:lnTo>
                <a:lnTo>
                  <a:pt x="1588149" y="1512712"/>
                </a:lnTo>
                <a:lnTo>
                  <a:pt x="0" y="151271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4" name="Group 4"/>
          <p:cNvGrpSpPr/>
          <p:nvPr/>
        </p:nvGrpSpPr>
        <p:grpSpPr>
          <a:xfrm>
            <a:off x="471625" y="371965"/>
            <a:ext cx="1205672" cy="1349301"/>
            <a:chOff x="0" y="0"/>
            <a:chExt cx="1607563" cy="1799068"/>
          </a:xfrm>
        </p:grpSpPr>
        <p:sp>
          <p:nvSpPr>
            <p:cNvPr id="5" name="Freeform 5"/>
            <p:cNvSpPr/>
            <p:nvPr/>
          </p:nvSpPr>
          <p:spPr>
            <a:xfrm rot="-10800000" flipH="1">
              <a:off x="0" y="485375"/>
              <a:ext cx="1303840" cy="1313692"/>
            </a:xfrm>
            <a:custGeom>
              <a:avLst/>
              <a:gdLst/>
              <a:ahLst/>
              <a:cxnLst/>
              <a:rect l="l" t="t" r="r" b="b"/>
              <a:pathLst>
                <a:path w="1303840" h="1313692">
                  <a:moveTo>
                    <a:pt x="1303840" y="0"/>
                  </a:moveTo>
                  <a:lnTo>
                    <a:pt x="0" y="0"/>
                  </a:lnTo>
                  <a:lnTo>
                    <a:pt x="0" y="1313693"/>
                  </a:lnTo>
                  <a:lnTo>
                    <a:pt x="1303840" y="1313693"/>
                  </a:lnTo>
                  <a:lnTo>
                    <a:pt x="130384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6" name="TextBox 6"/>
            <p:cNvSpPr txBox="1"/>
            <p:nvPr/>
          </p:nvSpPr>
          <p:spPr>
            <a:xfrm>
              <a:off x="362077" y="911114"/>
              <a:ext cx="413644" cy="231108"/>
            </a:xfrm>
            <a:prstGeom prst="rect">
              <a:avLst/>
            </a:prstGeom>
          </p:spPr>
          <p:txBody>
            <a:bodyPr lIns="0" tIns="0" rIns="0" bIns="0" rtlCol="0" anchor="t">
              <a:spAutoFit/>
            </a:bodyPr>
            <a:lstStyle/>
            <a:p>
              <a:pPr algn="ctr">
                <a:lnSpc>
                  <a:spcPts val="1470"/>
                </a:lnSpc>
              </a:pPr>
              <a:r>
                <a:rPr lang="en-US" sz="1050">
                  <a:solidFill>
                    <a:srgbClr val="F36B2B"/>
                  </a:solidFill>
                  <a:latin typeface="Bobby Jones Condensed Soft"/>
                  <a:ea typeface="Bobby Jones Condensed Soft"/>
                  <a:cs typeface="Bobby Jones Condensed Soft"/>
                  <a:sym typeface="Bobby Jones Condensed Soft"/>
                </a:rPr>
                <a:t>L</a:t>
              </a:r>
            </a:p>
          </p:txBody>
        </p:sp>
        <p:sp>
          <p:nvSpPr>
            <p:cNvPr id="7" name="Freeform 7"/>
            <p:cNvSpPr/>
            <p:nvPr/>
          </p:nvSpPr>
          <p:spPr>
            <a:xfrm rot="9001455">
              <a:off x="690547" y="160669"/>
              <a:ext cx="746559" cy="882197"/>
            </a:xfrm>
            <a:custGeom>
              <a:avLst/>
              <a:gdLst/>
              <a:ahLst/>
              <a:cxnLst/>
              <a:rect l="l" t="t" r="r" b="b"/>
              <a:pathLst>
                <a:path w="746559" h="882197">
                  <a:moveTo>
                    <a:pt x="0" y="0"/>
                  </a:moveTo>
                  <a:lnTo>
                    <a:pt x="746559" y="0"/>
                  </a:lnTo>
                  <a:lnTo>
                    <a:pt x="746559" y="882197"/>
                  </a:lnTo>
                  <a:lnTo>
                    <a:pt x="0" y="882197"/>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8" name="Freeform 8"/>
            <p:cNvSpPr/>
            <p:nvPr/>
          </p:nvSpPr>
          <p:spPr>
            <a:xfrm rot="-8500143">
              <a:off x="842066" y="54164"/>
              <a:ext cx="330142" cy="447337"/>
            </a:xfrm>
            <a:custGeom>
              <a:avLst/>
              <a:gdLst/>
              <a:ahLst/>
              <a:cxnLst/>
              <a:rect l="l" t="t" r="r" b="b"/>
              <a:pathLst>
                <a:path w="330142" h="447337">
                  <a:moveTo>
                    <a:pt x="0" y="0"/>
                  </a:moveTo>
                  <a:lnTo>
                    <a:pt x="330141" y="0"/>
                  </a:lnTo>
                  <a:lnTo>
                    <a:pt x="330141" y="447337"/>
                  </a:lnTo>
                  <a:lnTo>
                    <a:pt x="0" y="447337"/>
                  </a:lnTo>
                  <a:lnTo>
                    <a:pt x="0" y="0"/>
                  </a:lnTo>
                  <a:close/>
                </a:path>
              </a:pathLst>
            </a:custGeom>
            <a:blipFill>
              <a:blip r:embed="rId6">
                <a:extLst>
                  <a:ext uri="{96DAC541-7B7A-43D3-8B79-37D633B846F1}">
                    <asvg:svgBlip xmlns:asvg="http://schemas.microsoft.com/office/drawing/2016/SVG/main" r:embed="rId7"/>
                  </a:ext>
                </a:extLst>
              </a:blip>
              <a:stretch>
                <a:fillRect l="-117708" t="-89863"/>
              </a:stretch>
            </a:blipFill>
          </p:spPr>
        </p:sp>
      </p:grpSp>
      <p:sp>
        <p:nvSpPr>
          <p:cNvPr id="9" name="TextBox 9"/>
          <p:cNvSpPr txBox="1"/>
          <p:nvPr/>
        </p:nvSpPr>
        <p:spPr>
          <a:xfrm>
            <a:off x="2323545" y="1721266"/>
            <a:ext cx="14590426" cy="863742"/>
          </a:xfrm>
          <a:prstGeom prst="rect">
            <a:avLst/>
          </a:prstGeom>
        </p:spPr>
        <p:txBody>
          <a:bodyPr lIns="0" tIns="0" rIns="0" bIns="0" rtlCol="0" anchor="t">
            <a:spAutoFit/>
          </a:bodyPr>
          <a:lstStyle/>
          <a:p>
            <a:pPr algn="l">
              <a:lnSpc>
                <a:spcPts val="3479"/>
              </a:lnSpc>
              <a:spcBef>
                <a:spcPct val="0"/>
              </a:spcBef>
            </a:pPr>
            <a:r>
              <a:rPr lang="en-US" sz="2485" b="1" dirty="0">
                <a:solidFill>
                  <a:srgbClr val="000000"/>
                </a:solidFill>
                <a:latin typeface="Open Sans Bold"/>
                <a:ea typeface="Open Sans Bold"/>
                <a:cs typeface="Open Sans Bold"/>
                <a:sym typeface="Open Sans Bold"/>
              </a:rPr>
              <a:t>НАГАДУВАННЯ: </a:t>
            </a:r>
            <a:r>
              <a:rPr lang="en-US" sz="2485" b="1" dirty="0" err="1">
                <a:solidFill>
                  <a:srgbClr val="000000"/>
                </a:solidFill>
                <a:latin typeface="Open Sans Bold"/>
                <a:ea typeface="Open Sans Bold"/>
                <a:cs typeface="Open Sans Bold"/>
                <a:sym typeface="Open Sans Bold"/>
              </a:rPr>
              <a:t>якщо</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клієнт</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не</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запізнюється</a:t>
            </a:r>
            <a:r>
              <a:rPr lang="en-US" sz="2485" b="1" dirty="0">
                <a:solidFill>
                  <a:srgbClr val="000000"/>
                </a:solidFill>
                <a:latin typeface="Open Sans Bold"/>
                <a:ea typeface="Open Sans Bold"/>
                <a:cs typeface="Open Sans Bold"/>
                <a:sym typeface="Open Sans Bold"/>
              </a:rPr>
              <a:t> з </a:t>
            </a:r>
            <a:r>
              <a:rPr lang="en-US" sz="2485" b="1" dirty="0" err="1">
                <a:solidFill>
                  <a:srgbClr val="000000"/>
                </a:solidFill>
                <a:latin typeface="Open Sans Bold"/>
                <a:ea typeface="Open Sans Bold"/>
                <a:cs typeface="Open Sans Bold"/>
                <a:sym typeface="Open Sans Bold"/>
              </a:rPr>
              <a:t>поверненням</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для</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повторної</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ін'єкції</a:t>
            </a:r>
            <a:r>
              <a:rPr lang="en-US" sz="2485" b="1" dirty="0">
                <a:solidFill>
                  <a:srgbClr val="000000"/>
                </a:solidFill>
                <a:latin typeface="Open Sans Bold"/>
                <a:ea typeface="Open Sans Bold"/>
                <a:cs typeface="Open Sans Bold"/>
                <a:sym typeface="Open Sans Bold"/>
              </a:rPr>
              <a:t> LEN (</a:t>
            </a:r>
            <a:r>
              <a:rPr lang="en-US" sz="2485" b="1" dirty="0" err="1">
                <a:solidFill>
                  <a:srgbClr val="000000"/>
                </a:solidFill>
                <a:latin typeface="Open Sans Bold"/>
                <a:ea typeface="Open Sans Bold"/>
                <a:cs typeface="Open Sans Bold"/>
                <a:sym typeface="Open Sans Bold"/>
              </a:rPr>
              <a:t>тобто</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повертається</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за</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розкладом</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оцінка</a:t>
            </a:r>
            <a:r>
              <a:rPr lang="en-US" sz="2485" b="1" dirty="0">
                <a:solidFill>
                  <a:srgbClr val="000000"/>
                </a:solidFill>
                <a:latin typeface="Open Sans Bold"/>
                <a:ea typeface="Open Sans Bold"/>
                <a:cs typeface="Open Sans Bold"/>
                <a:sym typeface="Open Sans Bold"/>
              </a:rPr>
              <a:t> </a:t>
            </a:r>
            <a:r>
              <a:rPr lang="uk-UA" sz="2485" b="1" dirty="0">
                <a:solidFill>
                  <a:srgbClr val="000000"/>
                </a:solidFill>
                <a:latin typeface="Open Sans Bold"/>
                <a:ea typeface="Open Sans Bold"/>
                <a:cs typeface="Open Sans Bold"/>
                <a:sym typeface="Open Sans Bold"/>
              </a:rPr>
              <a:t>ГВІ</a:t>
            </a:r>
            <a:r>
              <a:rPr lang="en-US" sz="2485" b="1" dirty="0">
                <a:solidFill>
                  <a:srgbClr val="000000"/>
                </a:solidFill>
                <a:latin typeface="Open Sans Bold"/>
                <a:ea typeface="Open Sans Bold"/>
                <a:cs typeface="Open Sans Bold"/>
                <a:sym typeface="Open Sans Bold"/>
              </a:rPr>
              <a:t> </a:t>
            </a:r>
            <a:r>
              <a:rPr lang="en-US" sz="2485" b="1" dirty="0" err="1">
                <a:solidFill>
                  <a:srgbClr val="000000"/>
                </a:solidFill>
                <a:latin typeface="Open Sans Bold"/>
                <a:ea typeface="Open Sans Bold"/>
                <a:cs typeface="Open Sans Bold"/>
                <a:sym typeface="Open Sans Bold"/>
              </a:rPr>
              <a:t>не</a:t>
            </a:r>
            <a:r>
              <a:rPr lang="en-US" sz="2485" b="1" dirty="0">
                <a:solidFill>
                  <a:srgbClr val="000000"/>
                </a:solidFill>
                <a:latin typeface="Open Sans Bold"/>
                <a:ea typeface="Open Sans Bold"/>
                <a:cs typeface="Open Sans Bold"/>
                <a:sym typeface="Open Sans Bold"/>
              </a:rPr>
              <a:t> є </a:t>
            </a:r>
            <a:r>
              <a:rPr lang="en-US" sz="2485" b="1" dirty="0" err="1">
                <a:solidFill>
                  <a:srgbClr val="000000"/>
                </a:solidFill>
                <a:latin typeface="Open Sans Bold"/>
                <a:ea typeface="Open Sans Bold"/>
                <a:cs typeface="Open Sans Bold"/>
                <a:sym typeface="Open Sans Bold"/>
              </a:rPr>
              <a:t>необхідною</a:t>
            </a:r>
            <a:r>
              <a:rPr lang="en-US" sz="2485" b="1" dirty="0">
                <a:solidFill>
                  <a:srgbClr val="000000"/>
                </a:solidFill>
                <a:latin typeface="Open Sans Bold"/>
                <a:ea typeface="Open Sans Bold"/>
                <a:cs typeface="Open Sans Bold"/>
                <a:sym typeface="Open Sans Bold"/>
              </a:rPr>
              <a:t>.</a:t>
            </a:r>
          </a:p>
        </p:txBody>
      </p:sp>
      <p:sp>
        <p:nvSpPr>
          <p:cNvPr id="10" name="TextBox 10"/>
          <p:cNvSpPr txBox="1"/>
          <p:nvPr/>
        </p:nvSpPr>
        <p:spPr>
          <a:xfrm>
            <a:off x="743183" y="2974280"/>
            <a:ext cx="16645178" cy="6872972"/>
          </a:xfrm>
          <a:prstGeom prst="rect">
            <a:avLst/>
          </a:prstGeom>
        </p:spPr>
        <p:txBody>
          <a:bodyPr lIns="0" tIns="0" rIns="0" bIns="0" rtlCol="0" anchor="t">
            <a:spAutoFit/>
          </a:bodyPr>
          <a:lstStyle/>
          <a:p>
            <a:pPr marL="687070" lvl="1" indent="-343535" algn="l">
              <a:lnSpc>
                <a:spcPts val="4106"/>
              </a:lnSpc>
              <a:spcAft>
                <a:spcPts val="1200"/>
              </a:spcAft>
              <a:buFont typeface="Arial"/>
              <a:buChar char="•"/>
            </a:pPr>
            <a:r>
              <a:rPr lang="en-US" sz="2400" dirty="0" err="1">
                <a:solidFill>
                  <a:srgbClr val="000000"/>
                </a:solidFill>
                <a:latin typeface="Open Sans"/>
                <a:ea typeface="Open Sans"/>
                <a:cs typeface="Open Sans"/>
                <a:sym typeface="Open Sans"/>
              </a:rPr>
              <a:t>Постачальники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послуг</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повинні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приймати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рішення</a:t>
            </a:r>
            <a:r>
              <a:rPr lang="en-US" sz="2400" dirty="0">
                <a:solidFill>
                  <a:srgbClr val="000000"/>
                </a:solidFill>
                <a:latin typeface="Open Sans"/>
                <a:ea typeface="Open Sans"/>
                <a:cs typeface="Open Sans"/>
                <a:sym typeface="Open Sans"/>
              </a:rPr>
              <a:t> в </a:t>
            </a:r>
            <a:r>
              <a:rPr lang="en-US" sz="2400" dirty="0" err="1">
                <a:solidFill>
                  <a:srgbClr val="000000"/>
                </a:solidFill>
                <a:latin typeface="Open Sans"/>
                <a:ea typeface="Open Sans"/>
                <a:cs typeface="Open Sans"/>
                <a:sym typeface="Open Sans"/>
              </a:rPr>
              <a:t>кожному</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конкретному</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випадку</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беручи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уваги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всі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відповідні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деталі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щоб</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визначити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чи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затримка</a:t>
            </a:r>
            <a:r>
              <a:rPr lang="en-US" sz="2400" dirty="0">
                <a:solidFill>
                  <a:srgbClr val="000000"/>
                </a:solidFill>
                <a:latin typeface="Open Sans"/>
                <a:ea typeface="Open Sans"/>
                <a:cs typeface="Open Sans"/>
                <a:sym typeface="Open Sans"/>
              </a:rPr>
              <a:t> з </a:t>
            </a:r>
            <a:r>
              <a:rPr lang="en-US" sz="2400" dirty="0" err="1">
                <a:solidFill>
                  <a:srgbClr val="000000"/>
                </a:solidFill>
                <a:latin typeface="Open Sans"/>
                <a:ea typeface="Open Sans"/>
                <a:cs typeface="Open Sans"/>
                <a:sym typeface="Open Sans"/>
              </a:rPr>
              <a:t>поверненням</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для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повторної</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ін'єкції</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була</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достатньо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значною</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щоб</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виправдати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призупинення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використання</a:t>
            </a:r>
            <a:r>
              <a:rPr lang="en-US" sz="2400" dirty="0">
                <a:solidFill>
                  <a:srgbClr val="000000"/>
                </a:solidFill>
                <a:latin typeface="Open Sans"/>
                <a:ea typeface="Open Sans"/>
                <a:cs typeface="Open Sans"/>
                <a:sym typeface="Open Sans"/>
              </a:rPr>
              <a:t> LEN </a:t>
            </a:r>
            <a:r>
              <a:rPr lang="en-US" sz="2400" dirty="0" err="1">
                <a:solidFill>
                  <a:srgbClr val="000000"/>
                </a:solidFill>
                <a:latin typeface="Open Sans"/>
                <a:ea typeface="Open Sans"/>
                <a:cs typeface="Open Sans"/>
                <a:sym typeface="Open Sans"/>
              </a:rPr>
              <a:t>до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повторного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тестування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на</a:t>
            </a:r>
            <a:r>
              <a:rPr lang="en-US" sz="2400" dirty="0">
                <a:solidFill>
                  <a:srgbClr val="000000"/>
                </a:solidFill>
                <a:latin typeface="Open Sans"/>
                <a:ea typeface="Open Sans"/>
                <a:cs typeface="Open Sans"/>
                <a:sym typeface="Open Sans"/>
              </a:rPr>
              <a:t> ВІЛ. </a:t>
            </a:r>
            <a:endParaRPr lang="ru-RU"/>
          </a:p>
          <a:p>
            <a:pPr marL="687070" lvl="1" indent="-343535" algn="l">
              <a:lnSpc>
                <a:spcPts val="4106"/>
              </a:lnSpc>
              <a:spcAft>
                <a:spcPts val="1200"/>
              </a:spcAft>
              <a:buFont typeface="Arial"/>
              <a:buChar char="•"/>
            </a:pPr>
            <a:r>
              <a:rPr lang="en-US" sz="2400" dirty="0" err="1">
                <a:solidFill>
                  <a:srgbClr val="000000"/>
                </a:solidFill>
                <a:latin typeface="Open Sans"/>
                <a:ea typeface="Open Sans"/>
                <a:cs typeface="Open Sans"/>
                <a:sym typeface="Open Sans"/>
              </a:rPr>
              <a:t>Пам'ятайте</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що</a:t>
            </a:r>
            <a:r>
              <a:rPr lang="en-US" sz="2400" dirty="0">
                <a:solidFill>
                  <a:srgbClr val="000000"/>
                </a:solidFill>
                <a:latin typeface="Open Sans"/>
                <a:ea typeface="Open Sans"/>
                <a:cs typeface="Open Sans"/>
                <a:sym typeface="Open Sans"/>
              </a:rPr>
              <a:t> у </a:t>
            </a:r>
            <a:r>
              <a:rPr lang="en-US" sz="2400" dirty="0" err="1">
                <a:solidFill>
                  <a:srgbClr val="000000"/>
                </a:solidFill>
                <a:latin typeface="Open Sans"/>
                <a:ea typeface="Open Sans"/>
                <a:cs typeface="Open Sans"/>
                <a:sym typeface="Open Sans"/>
              </a:rPr>
              <a:t>осіб</a:t>
            </a:r>
            <a:r>
              <a:rPr lang="en-US" sz="2400" dirty="0">
                <a:solidFill>
                  <a:srgbClr val="000000"/>
                </a:solidFill>
                <a:latin typeface="Open Sans"/>
                <a:ea typeface="Open Sans"/>
                <a:cs typeface="Open Sans"/>
                <a:sym typeface="Open Sans"/>
              </a:rPr>
              <a:t> з </a:t>
            </a:r>
            <a:r>
              <a:rPr lang="en-US" sz="2400" dirty="0" err="1">
                <a:solidFill>
                  <a:srgbClr val="000000"/>
                </a:solidFill>
                <a:latin typeface="Open Sans"/>
                <a:ea typeface="Open Sans"/>
                <a:cs typeface="Open Sans"/>
                <a:sym typeface="Open Sans"/>
              </a:rPr>
              <a:t>ознаками</a:t>
            </a:r>
            <a:r>
              <a:rPr lang="en-US" sz="2400" dirty="0">
                <a:solidFill>
                  <a:srgbClr val="000000"/>
                </a:solidFill>
                <a:latin typeface="Open Sans"/>
                <a:ea typeface="Open Sans"/>
                <a:cs typeface="Open Sans"/>
                <a:sym typeface="Open Sans"/>
              </a:rPr>
              <a:t>/</a:t>
            </a:r>
            <a:r>
              <a:rPr lang="en-US" sz="2400" dirty="0" err="1">
                <a:solidFill>
                  <a:srgbClr val="000000"/>
                </a:solidFill>
                <a:latin typeface="Open Sans"/>
                <a:ea typeface="Open Sans"/>
                <a:cs typeface="Open Sans"/>
                <a:sym typeface="Open Sans"/>
              </a:rPr>
              <a:t>симптомами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схожими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на</a:t>
            </a:r>
            <a:r>
              <a:rPr lang="en-US" sz="2400" dirty="0">
                <a:solidFill>
                  <a:srgbClr val="000000"/>
                </a:solidFill>
                <a:latin typeface="Open Sans"/>
                <a:ea typeface="Open Sans"/>
                <a:cs typeface="Open Sans"/>
                <a:sym typeface="Open Sans"/>
              </a:rPr>
              <a:t> </a:t>
            </a:r>
            <a:r>
              <a:rPr lang="uk-UA" sz="2400" dirty="0">
                <a:solidFill>
                  <a:srgbClr val="000000"/>
                </a:solidFill>
                <a:latin typeface="Open Sans"/>
                <a:ea typeface="Open Sans"/>
                <a:cs typeface="Open Sans"/>
                <a:sym typeface="Open Sans"/>
              </a:rPr>
              <a:t>ГВІ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які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мали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більш</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ризиковані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контакти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та</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більш</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значні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відхилення</a:t>
            </a:r>
            <a:r>
              <a:rPr lang="en-US" sz="2400" dirty="0">
                <a:solidFill>
                  <a:srgbClr val="000000"/>
                </a:solidFill>
                <a:latin typeface="Open Sans"/>
                <a:ea typeface="Open Sans"/>
                <a:cs typeface="Open Sans"/>
                <a:sym typeface="Open Sans"/>
              </a:rPr>
              <a:t> у </a:t>
            </a:r>
            <a:r>
              <a:rPr lang="en-US" sz="2400" dirty="0" err="1">
                <a:solidFill>
                  <a:srgbClr val="000000"/>
                </a:solidFill>
                <a:latin typeface="Open Sans"/>
                <a:ea typeface="Open Sans"/>
                <a:cs typeface="Open Sans"/>
                <a:sym typeface="Open Sans"/>
              </a:rPr>
              <a:t>використанні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ймовірність</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клінічного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підозри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на</a:t>
            </a:r>
            <a:r>
              <a:rPr lang="en-US" sz="2400" dirty="0">
                <a:solidFill>
                  <a:srgbClr val="000000"/>
                </a:solidFill>
                <a:latin typeface="Open Sans"/>
                <a:ea typeface="Open Sans"/>
                <a:cs typeface="Open Sans"/>
                <a:sym typeface="Open Sans"/>
              </a:rPr>
              <a:t> </a:t>
            </a:r>
            <a:r>
              <a:rPr lang="uk-UA" sz="2400" dirty="0">
                <a:solidFill>
                  <a:srgbClr val="000000"/>
                </a:solidFill>
                <a:latin typeface="Open Sans"/>
                <a:ea typeface="Open Sans"/>
                <a:cs typeface="Open Sans"/>
                <a:sym typeface="Open Sans"/>
              </a:rPr>
              <a:t>ГВІ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буде</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вищою</a:t>
            </a:r>
            <a:r>
              <a:rPr lang="en-US" sz="2400" dirty="0">
                <a:solidFill>
                  <a:srgbClr val="000000"/>
                </a:solidFill>
                <a:latin typeface="Open Sans"/>
                <a:ea typeface="Open Sans"/>
                <a:cs typeface="Open Sans"/>
                <a:sym typeface="Open Sans"/>
              </a:rPr>
              <a:t>. </a:t>
            </a:r>
            <a:endParaRPr lang="en-US" sz="2400" dirty="0">
              <a:solidFill>
                <a:srgbClr val="000000"/>
              </a:solidFill>
              <a:latin typeface="Open Sans"/>
              <a:ea typeface="Open Sans"/>
              <a:cs typeface="Open Sans"/>
            </a:endParaRPr>
          </a:p>
          <a:p>
            <a:pPr marL="687070" lvl="1" indent="-343535" algn="l">
              <a:lnSpc>
                <a:spcPts val="4106"/>
              </a:lnSpc>
              <a:spcAft>
                <a:spcPts val="1200"/>
              </a:spcAft>
              <a:buFont typeface="Arial"/>
              <a:buChar char="•"/>
            </a:pPr>
            <a:r>
              <a:rPr lang="en-US" sz="2400" dirty="0">
                <a:solidFill>
                  <a:srgbClr val="000000"/>
                </a:solidFill>
                <a:latin typeface="Open Sans"/>
                <a:ea typeface="Open Sans"/>
                <a:cs typeface="Open Sans"/>
                <a:sym typeface="Open Sans"/>
              </a:rPr>
              <a:t>У </a:t>
            </a:r>
            <a:r>
              <a:rPr lang="en-US" sz="2400" dirty="0" err="1">
                <a:solidFill>
                  <a:srgbClr val="000000"/>
                </a:solidFill>
                <a:latin typeface="Open Sans"/>
                <a:ea typeface="Open Sans"/>
                <a:cs typeface="Open Sans"/>
                <a:sym typeface="Open Sans"/>
              </a:rPr>
              <a:t>складних</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випадках</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може</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бути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корисно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використовувати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друкований</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календар</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щоб</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відзначити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дати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можливих</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випадків</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експозиції</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протягом</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попереднього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місяця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та</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час</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що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минув</a:t>
            </a:r>
            <a:r>
              <a:rPr lang="en-US" sz="2400" dirty="0">
                <a:solidFill>
                  <a:srgbClr val="000000"/>
                </a:solidFill>
                <a:latin typeface="Open Sans"/>
                <a:ea typeface="Open Sans"/>
                <a:cs typeface="Open Sans"/>
                <a:sym typeface="Open Sans"/>
              </a:rPr>
              <a:t> з </a:t>
            </a:r>
            <a:r>
              <a:rPr lang="en-US" sz="2400" dirty="0" err="1">
                <a:solidFill>
                  <a:srgbClr val="000000"/>
                </a:solidFill>
                <a:latin typeface="Open Sans"/>
                <a:ea typeface="Open Sans"/>
                <a:cs typeface="Open Sans"/>
                <a:sym typeface="Open Sans"/>
              </a:rPr>
              <a:t>моменту</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попередньої</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ін'єкції</a:t>
            </a:r>
            <a:r>
              <a:rPr lang="en-US" sz="2400" dirty="0">
                <a:solidFill>
                  <a:srgbClr val="000000"/>
                </a:solidFill>
                <a:latin typeface="Open Sans"/>
                <a:ea typeface="Open Sans"/>
                <a:cs typeface="Open Sans"/>
                <a:sym typeface="Open Sans"/>
              </a:rPr>
              <a:t>.</a:t>
            </a:r>
            <a:endParaRPr lang="en-US" sz="2400" dirty="0">
              <a:solidFill>
                <a:srgbClr val="000000"/>
              </a:solidFill>
              <a:latin typeface="Open Sans"/>
              <a:ea typeface="Open Sans"/>
              <a:cs typeface="Open Sans"/>
            </a:endParaRPr>
          </a:p>
          <a:p>
            <a:pPr algn="l">
              <a:lnSpc>
                <a:spcPts val="4106"/>
              </a:lnSpc>
              <a:spcAft>
                <a:spcPts val="1200"/>
              </a:spcAft>
            </a:pPr>
            <a:endParaRPr lang="en-US" sz="2400" dirty="0">
              <a:solidFill>
                <a:srgbClr val="000000"/>
              </a:solidFill>
              <a:latin typeface="Open Sans"/>
              <a:ea typeface="Open Sans"/>
              <a:cs typeface="Open Sans"/>
              <a:sym typeface="Open Sans"/>
            </a:endParaRPr>
          </a:p>
          <a:p>
            <a:pPr algn="l">
              <a:lnSpc>
                <a:spcPts val="4106"/>
              </a:lnSpc>
              <a:spcAft>
                <a:spcPts val="1200"/>
              </a:spcAft>
            </a:pPr>
            <a:r>
              <a:rPr lang="en-US" sz="2400" i="1" dirty="0" err="1">
                <a:solidFill>
                  <a:srgbClr val="000000"/>
                </a:solidFill>
                <a:latin typeface="Open Sans Italics"/>
                <a:ea typeface="Open Sans Italics"/>
                <a:cs typeface="Open Sans Italics"/>
                <a:sym typeface="Open Sans Italics"/>
              </a:rPr>
              <a:t>Примітка</a:t>
            </a:r>
            <a:r>
              <a:rPr lang="en-US" sz="2400" i="1" dirty="0">
                <a:solidFill>
                  <a:srgbClr val="000000"/>
                </a:solidFill>
                <a:latin typeface="Open Sans Italics"/>
                <a:ea typeface="Open Sans Italics"/>
                <a:cs typeface="Open Sans Italics"/>
                <a:sym typeface="Open Sans Italics"/>
              </a:rPr>
              <a:t>: </a:t>
            </a:r>
            <a:r>
              <a:rPr lang="en-US" sz="2400" i="1" dirty="0" err="1">
                <a:solidFill>
                  <a:srgbClr val="000000"/>
                </a:solidFill>
                <a:latin typeface="Open Sans Italics"/>
                <a:ea typeface="Open Sans Italics"/>
                <a:cs typeface="Open Sans Italics"/>
                <a:sym typeface="Open Sans Italics"/>
              </a:rPr>
              <a:t>якщо</a:t>
            </a:r>
            <a:r>
              <a:rPr lang="en-US" sz="2400" i="1" dirty="0">
                <a:solidFill>
                  <a:srgbClr val="000000"/>
                </a:solidFill>
                <a:latin typeface="Open Sans Italics"/>
                <a:ea typeface="Open Sans Italics"/>
                <a:cs typeface="Open Sans Italics"/>
                <a:sym typeface="Open Sans Italics"/>
              </a:rPr>
              <a:t> </a:t>
            </a:r>
            <a:r>
              <a:rPr lang="uk-UA" sz="2400" i="1" dirty="0">
                <a:solidFill>
                  <a:srgbClr val="000000"/>
                </a:solidFill>
                <a:latin typeface="Open Sans Italics"/>
                <a:ea typeface="Open Sans Italics"/>
                <a:cs typeface="Open Sans Italics"/>
                <a:sym typeface="Open Sans Italics"/>
              </a:rPr>
              <a:t>ГВІ</a:t>
            </a:r>
            <a:r>
              <a:rPr lang="en-US" sz="2400" i="1" dirty="0">
                <a:solidFill>
                  <a:srgbClr val="000000"/>
                </a:solidFill>
                <a:latin typeface="Open Sans Italics"/>
                <a:ea typeface="Open Sans Italics"/>
                <a:cs typeface="Open Sans Italics"/>
                <a:sym typeface="Open Sans Italics"/>
              </a:rPr>
              <a:t> </a:t>
            </a:r>
            <a:r>
              <a:rPr lang="en-US" sz="2400" i="1" dirty="0" err="1">
                <a:solidFill>
                  <a:srgbClr val="000000"/>
                </a:solidFill>
                <a:latin typeface="Open Sans Italics"/>
                <a:ea typeface="Open Sans Italics"/>
                <a:cs typeface="Open Sans Italics"/>
                <a:sym typeface="Open Sans Italics"/>
              </a:rPr>
              <a:t>не</a:t>
            </a:r>
            <a:r>
              <a:rPr lang="en-US" sz="2400" i="1" dirty="0">
                <a:solidFill>
                  <a:srgbClr val="000000"/>
                </a:solidFill>
                <a:latin typeface="Open Sans Italics"/>
                <a:ea typeface="Open Sans Italics"/>
                <a:cs typeface="Open Sans Italics"/>
                <a:sym typeface="Open Sans Italics"/>
              </a:rPr>
              <a:t> </a:t>
            </a:r>
            <a:r>
              <a:rPr lang="en-US" sz="2400" i="1" dirty="0" err="1">
                <a:solidFill>
                  <a:srgbClr val="000000"/>
                </a:solidFill>
                <a:latin typeface="Open Sans Italics"/>
                <a:ea typeface="Open Sans Italics"/>
                <a:cs typeface="Open Sans Italics"/>
                <a:sym typeface="Open Sans Italics"/>
              </a:rPr>
              <a:t>підозрюється</a:t>
            </a:r>
            <a:r>
              <a:rPr lang="en-US" sz="2400" i="1" dirty="0">
                <a:solidFill>
                  <a:srgbClr val="000000"/>
                </a:solidFill>
                <a:latin typeface="Open Sans Italics"/>
                <a:ea typeface="Open Sans Italics"/>
                <a:cs typeface="Open Sans Italics"/>
                <a:sym typeface="Open Sans Italics"/>
              </a:rPr>
              <a:t> і </a:t>
            </a:r>
            <a:r>
              <a:rPr lang="en-US" sz="2400" i="1" dirty="0" err="1">
                <a:solidFill>
                  <a:srgbClr val="000000"/>
                </a:solidFill>
                <a:latin typeface="Open Sans Italics"/>
                <a:ea typeface="Open Sans Italics"/>
                <a:cs typeface="Open Sans Italics"/>
                <a:sym typeface="Open Sans Italics"/>
              </a:rPr>
              <a:t>клієнт</a:t>
            </a:r>
            <a:r>
              <a:rPr lang="en-US" sz="2400" i="1" dirty="0">
                <a:solidFill>
                  <a:srgbClr val="000000"/>
                </a:solidFill>
                <a:latin typeface="Open Sans Italics"/>
                <a:ea typeface="Open Sans Italics"/>
                <a:cs typeface="Open Sans Italics"/>
                <a:sym typeface="Open Sans Italics"/>
              </a:rPr>
              <a:t> </a:t>
            </a:r>
            <a:r>
              <a:rPr lang="en-US" sz="2400" i="1" dirty="0" err="1">
                <a:solidFill>
                  <a:srgbClr val="000000"/>
                </a:solidFill>
                <a:latin typeface="Open Sans Italics"/>
                <a:ea typeface="Open Sans Italics"/>
                <a:cs typeface="Open Sans Italics"/>
                <a:sym typeface="Open Sans Italics"/>
              </a:rPr>
              <a:t>бажає</a:t>
            </a:r>
            <a:r>
              <a:rPr lang="en-US" sz="2400" i="1" dirty="0">
                <a:solidFill>
                  <a:srgbClr val="000000"/>
                </a:solidFill>
                <a:latin typeface="Open Sans Italics"/>
                <a:ea typeface="Open Sans Italics"/>
                <a:cs typeface="Open Sans Italics"/>
                <a:sym typeface="Open Sans Italics"/>
              </a:rPr>
              <a:t> </a:t>
            </a:r>
            <a:r>
              <a:rPr lang="en-US" sz="2400" i="1" dirty="0" err="1">
                <a:solidFill>
                  <a:srgbClr val="000000"/>
                </a:solidFill>
                <a:latin typeface="Open Sans Italics"/>
                <a:ea typeface="Open Sans Italics"/>
                <a:cs typeface="Open Sans Italics"/>
                <a:sym typeface="Open Sans Italics"/>
              </a:rPr>
              <a:t>продовжувати</a:t>
            </a:r>
            <a:r>
              <a:rPr lang="en-US" sz="2400" i="1" dirty="0">
                <a:solidFill>
                  <a:srgbClr val="000000"/>
                </a:solidFill>
                <a:latin typeface="Open Sans Italics"/>
                <a:ea typeface="Open Sans Italics"/>
                <a:cs typeface="Open Sans Italics"/>
                <a:sym typeface="Open Sans Italics"/>
              </a:rPr>
              <a:t> </a:t>
            </a:r>
            <a:r>
              <a:rPr lang="en-US" sz="2400" i="1" dirty="0" err="1">
                <a:solidFill>
                  <a:srgbClr val="000000"/>
                </a:solidFill>
                <a:latin typeface="Open Sans Italics"/>
                <a:ea typeface="Open Sans Italics"/>
                <a:cs typeface="Open Sans Italics"/>
                <a:sym typeface="Open Sans Italics"/>
              </a:rPr>
              <a:t>використовувати</a:t>
            </a:r>
            <a:r>
              <a:rPr lang="en-US" sz="2400" i="1" dirty="0">
                <a:solidFill>
                  <a:srgbClr val="000000"/>
                </a:solidFill>
                <a:latin typeface="Open Sans Italics"/>
                <a:ea typeface="Open Sans Italics"/>
                <a:cs typeface="Open Sans Italics"/>
                <a:sym typeface="Open Sans Italics"/>
              </a:rPr>
              <a:t> LEN, </a:t>
            </a:r>
            <a:r>
              <a:rPr lang="en-US" sz="2400" i="1" dirty="0" err="1">
                <a:solidFill>
                  <a:srgbClr val="000000"/>
                </a:solidFill>
                <a:latin typeface="Open Sans Italics"/>
                <a:ea typeface="Open Sans Italics"/>
                <a:cs typeface="Open Sans Italics"/>
                <a:sym typeface="Open Sans Italics"/>
              </a:rPr>
              <a:t>якщо</a:t>
            </a:r>
            <a:r>
              <a:rPr lang="en-US" sz="2400" i="1" dirty="0">
                <a:solidFill>
                  <a:srgbClr val="000000"/>
                </a:solidFill>
                <a:latin typeface="Open Sans Italics"/>
                <a:ea typeface="Open Sans Italics"/>
                <a:cs typeface="Open Sans Italics"/>
                <a:sym typeface="Open Sans Italics"/>
              </a:rPr>
              <a:t> з </a:t>
            </a:r>
            <a:r>
              <a:rPr lang="en-US" sz="2400" i="1" dirty="0" err="1">
                <a:solidFill>
                  <a:srgbClr val="000000"/>
                </a:solidFill>
                <a:latin typeface="Open Sans Italics"/>
                <a:ea typeface="Open Sans Italics"/>
                <a:cs typeface="Open Sans Italics"/>
                <a:sym typeface="Open Sans Italics"/>
              </a:rPr>
              <a:t>моменту</a:t>
            </a:r>
            <a:r>
              <a:rPr lang="en-US" sz="2400" i="1" dirty="0">
                <a:solidFill>
                  <a:srgbClr val="000000"/>
                </a:solidFill>
                <a:latin typeface="Open Sans Italics"/>
                <a:ea typeface="Open Sans Italics"/>
                <a:cs typeface="Open Sans Italics"/>
                <a:sym typeface="Open Sans Italics"/>
              </a:rPr>
              <a:t> </a:t>
            </a:r>
            <a:r>
              <a:rPr lang="en-US" sz="2400" i="1" dirty="0" err="1">
                <a:solidFill>
                  <a:srgbClr val="000000"/>
                </a:solidFill>
                <a:latin typeface="Open Sans Italics"/>
                <a:ea typeface="Open Sans Italics"/>
                <a:cs typeface="Open Sans Italics"/>
                <a:sym typeface="Open Sans Italics"/>
              </a:rPr>
              <a:t>попередньої</a:t>
            </a:r>
            <a:r>
              <a:rPr lang="en-US" sz="2400" i="1" dirty="0">
                <a:solidFill>
                  <a:srgbClr val="000000"/>
                </a:solidFill>
                <a:latin typeface="Open Sans Italics"/>
                <a:ea typeface="Open Sans Italics"/>
                <a:cs typeface="Open Sans Italics"/>
                <a:sym typeface="Open Sans Italics"/>
              </a:rPr>
              <a:t> </a:t>
            </a:r>
            <a:r>
              <a:rPr lang="en-US" sz="2400" i="1" dirty="0" err="1">
                <a:solidFill>
                  <a:srgbClr val="000000"/>
                </a:solidFill>
                <a:latin typeface="Open Sans Italics"/>
                <a:ea typeface="Open Sans Italics"/>
                <a:cs typeface="Open Sans Italics"/>
                <a:sym typeface="Open Sans Italics"/>
              </a:rPr>
              <a:t>ін'єкції</a:t>
            </a:r>
            <a:r>
              <a:rPr lang="en-US" sz="2400" i="1" dirty="0">
                <a:solidFill>
                  <a:srgbClr val="000000"/>
                </a:solidFill>
                <a:latin typeface="Open Sans Italics"/>
                <a:ea typeface="Open Sans Italics"/>
                <a:cs typeface="Open Sans Italics"/>
                <a:sym typeface="Open Sans Italics"/>
              </a:rPr>
              <a:t> LEN </a:t>
            </a:r>
            <a:r>
              <a:rPr lang="en-US" sz="2400" i="1" dirty="0" err="1">
                <a:solidFill>
                  <a:srgbClr val="000000"/>
                </a:solidFill>
                <a:latin typeface="Open Sans Italics"/>
                <a:ea typeface="Open Sans Italics"/>
                <a:cs typeface="Open Sans Italics"/>
                <a:sym typeface="Open Sans Italics"/>
              </a:rPr>
              <a:t>минуло</a:t>
            </a:r>
            <a:r>
              <a:rPr lang="en-US" sz="2400" i="1" dirty="0">
                <a:solidFill>
                  <a:srgbClr val="000000"/>
                </a:solidFill>
                <a:latin typeface="Open Sans Italics"/>
                <a:ea typeface="Open Sans Italics"/>
                <a:cs typeface="Open Sans Italics"/>
                <a:sym typeface="Open Sans Italics"/>
              </a:rPr>
              <a:t> </a:t>
            </a:r>
            <a:r>
              <a:rPr lang="en-US" sz="2400" i="1" dirty="0" err="1">
                <a:solidFill>
                  <a:srgbClr val="000000"/>
                </a:solidFill>
                <a:latin typeface="Open Sans Italics"/>
                <a:ea typeface="Open Sans Italics"/>
                <a:cs typeface="Open Sans Italics"/>
                <a:sym typeface="Open Sans Italics"/>
              </a:rPr>
              <a:t>більше</a:t>
            </a:r>
            <a:r>
              <a:rPr lang="en-US" sz="2400" i="1" dirty="0">
                <a:solidFill>
                  <a:srgbClr val="000000"/>
                </a:solidFill>
                <a:latin typeface="Open Sans Italics"/>
                <a:ea typeface="Open Sans Italics"/>
                <a:cs typeface="Open Sans Italics"/>
                <a:sym typeface="Open Sans Italics"/>
              </a:rPr>
              <a:t> 28 </a:t>
            </a:r>
            <a:r>
              <a:rPr lang="en-US" sz="2400" i="1" dirty="0" err="1">
                <a:solidFill>
                  <a:srgbClr val="000000"/>
                </a:solidFill>
                <a:latin typeface="Open Sans Italics"/>
                <a:ea typeface="Open Sans Italics"/>
                <a:cs typeface="Open Sans Italics"/>
                <a:sym typeface="Open Sans Italics"/>
              </a:rPr>
              <a:t>тижнів</a:t>
            </a:r>
            <a:r>
              <a:rPr lang="en-US" sz="2400" i="1" dirty="0">
                <a:solidFill>
                  <a:srgbClr val="000000"/>
                </a:solidFill>
                <a:latin typeface="Open Sans Italics"/>
                <a:ea typeface="Open Sans Italics"/>
                <a:cs typeface="Open Sans Italics"/>
                <a:sym typeface="Open Sans Italics"/>
              </a:rPr>
              <a:t>, LEN </a:t>
            </a:r>
            <a:r>
              <a:rPr lang="en-US" sz="2400" i="1" dirty="0" err="1">
                <a:solidFill>
                  <a:srgbClr val="000000"/>
                </a:solidFill>
                <a:latin typeface="Open Sans Italics"/>
                <a:ea typeface="Open Sans Italics"/>
                <a:cs typeface="Open Sans Italics"/>
                <a:sym typeface="Open Sans Italics"/>
              </a:rPr>
              <a:t>необхідно</a:t>
            </a:r>
            <a:r>
              <a:rPr lang="en-US" sz="2400" i="1" dirty="0">
                <a:solidFill>
                  <a:srgbClr val="000000"/>
                </a:solidFill>
                <a:latin typeface="Open Sans Italics"/>
                <a:ea typeface="Open Sans Italics"/>
                <a:cs typeface="Open Sans Italics"/>
                <a:sym typeface="Open Sans Italics"/>
              </a:rPr>
              <a:t> </a:t>
            </a:r>
            <a:r>
              <a:rPr lang="en-US" sz="2400" i="1" dirty="0" err="1">
                <a:solidFill>
                  <a:srgbClr val="000000"/>
                </a:solidFill>
                <a:latin typeface="Open Sans Italics"/>
                <a:ea typeface="Open Sans Italics"/>
                <a:cs typeface="Open Sans Italics"/>
                <a:sym typeface="Open Sans Italics"/>
              </a:rPr>
              <a:t>розпочати</a:t>
            </a:r>
            <a:r>
              <a:rPr lang="en-US" sz="2400" i="1" dirty="0">
                <a:solidFill>
                  <a:srgbClr val="000000"/>
                </a:solidFill>
                <a:latin typeface="Open Sans Italics"/>
                <a:ea typeface="Open Sans Italics"/>
                <a:cs typeface="Open Sans Italics"/>
                <a:sym typeface="Open Sans Italics"/>
              </a:rPr>
              <a:t> </a:t>
            </a:r>
            <a:r>
              <a:rPr lang="en-US" sz="2400" i="1" dirty="0" err="1">
                <a:solidFill>
                  <a:srgbClr val="000000"/>
                </a:solidFill>
                <a:latin typeface="Open Sans Italics"/>
                <a:ea typeface="Open Sans Italics"/>
                <a:cs typeface="Open Sans Italics"/>
                <a:sym typeface="Open Sans Italics"/>
              </a:rPr>
              <a:t>заново</a:t>
            </a:r>
            <a:r>
              <a:rPr lang="en-US" sz="2400" i="1" dirty="0">
                <a:solidFill>
                  <a:srgbClr val="000000"/>
                </a:solidFill>
                <a:latin typeface="Open Sans Italics"/>
                <a:ea typeface="Open Sans Italics"/>
                <a:cs typeface="Open Sans Italics"/>
                <a:sym typeface="Open Sans Italics"/>
              </a:rPr>
              <a:t>, </a:t>
            </a:r>
            <a:r>
              <a:rPr lang="en-US" sz="2400" i="1" dirty="0" err="1">
                <a:solidFill>
                  <a:srgbClr val="000000"/>
                </a:solidFill>
                <a:latin typeface="Open Sans Italics"/>
                <a:ea typeface="Open Sans Italics"/>
                <a:cs typeface="Open Sans Italics"/>
                <a:sym typeface="Open Sans Italics"/>
              </a:rPr>
              <a:t>вводячи</a:t>
            </a:r>
            <a:r>
              <a:rPr lang="en-US" sz="2400" i="1" dirty="0">
                <a:solidFill>
                  <a:srgbClr val="000000"/>
                </a:solidFill>
                <a:latin typeface="Open Sans Italics"/>
                <a:ea typeface="Open Sans Italics"/>
                <a:cs typeface="Open Sans Italics"/>
                <a:sym typeface="Open Sans Italics"/>
              </a:rPr>
              <a:t> </a:t>
            </a:r>
            <a:r>
              <a:rPr lang="en-US" sz="2400" i="1" dirty="0" err="1">
                <a:solidFill>
                  <a:srgbClr val="000000"/>
                </a:solidFill>
                <a:latin typeface="Open Sans Italics"/>
                <a:ea typeface="Open Sans Italics"/>
                <a:cs typeface="Open Sans Italics"/>
                <a:sym typeface="Open Sans Italics"/>
              </a:rPr>
              <a:t>всі</a:t>
            </a:r>
            <a:r>
              <a:rPr lang="en-US" sz="2400" i="1" dirty="0">
                <a:solidFill>
                  <a:srgbClr val="000000"/>
                </a:solidFill>
                <a:latin typeface="Open Sans Italics"/>
                <a:ea typeface="Open Sans Italics"/>
                <a:cs typeface="Open Sans Italics"/>
                <a:sym typeface="Open Sans Italics"/>
              </a:rPr>
              <a:t> </a:t>
            </a:r>
            <a:r>
              <a:rPr lang="en-US" sz="2400" i="1" dirty="0" err="1">
                <a:solidFill>
                  <a:srgbClr val="000000"/>
                </a:solidFill>
                <a:latin typeface="Open Sans Italics"/>
                <a:ea typeface="Open Sans Italics"/>
                <a:cs typeface="Open Sans Italics"/>
                <a:sym typeface="Open Sans Italics"/>
              </a:rPr>
              <a:t>пероральні</a:t>
            </a:r>
            <a:r>
              <a:rPr lang="en-US" sz="2400" i="1" dirty="0">
                <a:solidFill>
                  <a:srgbClr val="000000"/>
                </a:solidFill>
                <a:latin typeface="Open Sans Italics"/>
                <a:ea typeface="Open Sans Italics"/>
                <a:cs typeface="Open Sans Italics"/>
                <a:sym typeface="Open Sans Italics"/>
              </a:rPr>
              <a:t> </a:t>
            </a:r>
            <a:r>
              <a:rPr lang="en-US" sz="2400" i="1" dirty="0" err="1">
                <a:solidFill>
                  <a:srgbClr val="000000"/>
                </a:solidFill>
                <a:latin typeface="Open Sans Italics"/>
                <a:ea typeface="Open Sans Italics"/>
                <a:cs typeface="Open Sans Italics"/>
                <a:sym typeface="Open Sans Italics"/>
              </a:rPr>
              <a:t>та</a:t>
            </a:r>
            <a:r>
              <a:rPr lang="en-US" sz="2400" i="1" dirty="0">
                <a:solidFill>
                  <a:srgbClr val="000000"/>
                </a:solidFill>
                <a:latin typeface="Open Sans Italics"/>
                <a:ea typeface="Open Sans Italics"/>
                <a:cs typeface="Open Sans Italics"/>
                <a:sym typeface="Open Sans Italics"/>
              </a:rPr>
              <a:t> </a:t>
            </a:r>
            <a:r>
              <a:rPr lang="en-US" sz="2400" i="1" dirty="0" err="1">
                <a:solidFill>
                  <a:srgbClr val="000000"/>
                </a:solidFill>
                <a:latin typeface="Open Sans Italics"/>
                <a:ea typeface="Open Sans Italics"/>
                <a:cs typeface="Open Sans Italics"/>
                <a:sym typeface="Open Sans Italics"/>
              </a:rPr>
              <a:t>ін'єкційні</a:t>
            </a:r>
            <a:r>
              <a:rPr lang="en-US" sz="2400" i="1" dirty="0">
                <a:solidFill>
                  <a:srgbClr val="000000"/>
                </a:solidFill>
                <a:latin typeface="Open Sans Italics"/>
                <a:ea typeface="Open Sans Italics"/>
                <a:cs typeface="Open Sans Italics"/>
                <a:sym typeface="Open Sans Italics"/>
              </a:rPr>
              <a:t> </a:t>
            </a:r>
            <a:r>
              <a:rPr lang="en-US" sz="2400" i="1" dirty="0" err="1">
                <a:solidFill>
                  <a:srgbClr val="000000"/>
                </a:solidFill>
                <a:latin typeface="Open Sans Italics"/>
                <a:ea typeface="Open Sans Italics"/>
                <a:cs typeface="Open Sans Italics"/>
                <a:sym typeface="Open Sans Italics"/>
              </a:rPr>
              <a:t>дози</a:t>
            </a:r>
            <a:r>
              <a:rPr lang="en-US" sz="2400" i="1" dirty="0">
                <a:solidFill>
                  <a:srgbClr val="000000"/>
                </a:solidFill>
                <a:latin typeface="Open Sans Italics"/>
                <a:ea typeface="Open Sans Italics"/>
                <a:cs typeface="Open Sans Italics"/>
                <a:sym typeface="Open Sans Italics"/>
              </a:rPr>
              <a:t> </a:t>
            </a:r>
            <a:r>
              <a:rPr lang="en-US" sz="2400" i="1" dirty="0" err="1">
                <a:solidFill>
                  <a:srgbClr val="000000"/>
                </a:solidFill>
                <a:latin typeface="Open Sans Italics"/>
                <a:ea typeface="Open Sans Italics"/>
                <a:cs typeface="Open Sans Italics"/>
                <a:sym typeface="Open Sans Italics"/>
              </a:rPr>
              <a:t>протягом</a:t>
            </a:r>
            <a:r>
              <a:rPr lang="en-US" sz="2400" i="1" dirty="0">
                <a:solidFill>
                  <a:srgbClr val="000000"/>
                </a:solidFill>
                <a:latin typeface="Open Sans Italics"/>
                <a:ea typeface="Open Sans Italics"/>
                <a:cs typeface="Open Sans Italics"/>
                <a:sym typeface="Open Sans Italics"/>
              </a:rPr>
              <a:t> </a:t>
            </a:r>
            <a:r>
              <a:rPr lang="en-US" sz="2400" i="1" dirty="0" err="1">
                <a:solidFill>
                  <a:srgbClr val="000000"/>
                </a:solidFill>
                <a:latin typeface="Open Sans Italics"/>
                <a:ea typeface="Open Sans Italics"/>
                <a:cs typeface="Open Sans Italics"/>
                <a:sym typeface="Open Sans Italics"/>
              </a:rPr>
              <a:t>двох</a:t>
            </a:r>
            <a:r>
              <a:rPr lang="en-US" sz="2400" i="1" dirty="0">
                <a:solidFill>
                  <a:srgbClr val="000000"/>
                </a:solidFill>
                <a:latin typeface="Open Sans Italics"/>
                <a:ea typeface="Open Sans Italics"/>
                <a:cs typeface="Open Sans Italics"/>
                <a:sym typeface="Open Sans Italics"/>
              </a:rPr>
              <a:t> </a:t>
            </a:r>
            <a:r>
              <a:rPr lang="en-US" sz="2400" i="1" dirty="0" err="1">
                <a:solidFill>
                  <a:srgbClr val="000000"/>
                </a:solidFill>
                <a:latin typeface="Open Sans Italics"/>
                <a:ea typeface="Open Sans Italics"/>
                <a:cs typeface="Open Sans Italics"/>
                <a:sym typeface="Open Sans Italics"/>
              </a:rPr>
              <a:t>днів</a:t>
            </a:r>
            <a:r>
              <a:rPr lang="en-US" sz="2400" i="1" dirty="0">
                <a:solidFill>
                  <a:srgbClr val="000000"/>
                </a:solidFill>
                <a:latin typeface="Open Sans Italics"/>
                <a:ea typeface="Open Sans Italics"/>
                <a:cs typeface="Open Sans Italics"/>
                <a:sym typeface="Open Sans Italics"/>
              </a:rPr>
              <a:t> </a:t>
            </a:r>
            <a:r>
              <a:rPr lang="en-US" sz="2400" i="1" dirty="0" err="1">
                <a:solidFill>
                  <a:srgbClr val="000000"/>
                </a:solidFill>
                <a:latin typeface="Open Sans Italics"/>
                <a:ea typeface="Open Sans Italics"/>
                <a:cs typeface="Open Sans Italics"/>
                <a:sym typeface="Open Sans Italics"/>
              </a:rPr>
              <a:t>поспіль</a:t>
            </a:r>
            <a:r>
              <a:rPr lang="en-US" sz="2400" i="1" dirty="0">
                <a:solidFill>
                  <a:srgbClr val="000000"/>
                </a:solidFill>
                <a:latin typeface="Open Sans Italics"/>
                <a:ea typeface="Open Sans Italics"/>
                <a:cs typeface="Open Sans Italics"/>
                <a:sym typeface="Open Sans Italics"/>
              </a:rPr>
              <a:t> </a:t>
            </a:r>
            <a:r>
              <a:rPr lang="en-US" sz="2400" i="1" dirty="0" err="1">
                <a:solidFill>
                  <a:srgbClr val="000000"/>
                </a:solidFill>
                <a:latin typeface="Open Sans Italics"/>
                <a:ea typeface="Open Sans Italics"/>
                <a:cs typeface="Open Sans Italics"/>
                <a:sym typeface="Open Sans Italics"/>
              </a:rPr>
              <a:t>відповідно</a:t>
            </a:r>
            <a:r>
              <a:rPr lang="en-US" sz="2400" i="1" dirty="0">
                <a:solidFill>
                  <a:srgbClr val="000000"/>
                </a:solidFill>
                <a:latin typeface="Open Sans Italics"/>
                <a:ea typeface="Open Sans Italics"/>
                <a:cs typeface="Open Sans Italics"/>
                <a:sym typeface="Open Sans Italics"/>
              </a:rPr>
              <a:t> </a:t>
            </a:r>
            <a:r>
              <a:rPr lang="en-US" sz="2400" i="1" dirty="0" err="1">
                <a:solidFill>
                  <a:srgbClr val="000000"/>
                </a:solidFill>
                <a:latin typeface="Open Sans Italics"/>
                <a:ea typeface="Open Sans Italics"/>
                <a:cs typeface="Open Sans Italics"/>
                <a:sym typeface="Open Sans Italics"/>
              </a:rPr>
              <a:t>до</a:t>
            </a:r>
            <a:r>
              <a:rPr lang="en-US" sz="2400" i="1" dirty="0">
                <a:solidFill>
                  <a:srgbClr val="000000"/>
                </a:solidFill>
                <a:latin typeface="Open Sans Italics"/>
                <a:ea typeface="Open Sans Italics"/>
                <a:cs typeface="Open Sans Italics"/>
                <a:sym typeface="Open Sans Italics"/>
              </a:rPr>
              <a:t> СХЕМИ.</a:t>
            </a:r>
            <a:endParaRPr lang="en-US" sz="2400" i="1" dirty="0">
              <a:solidFill>
                <a:srgbClr val="000000"/>
              </a:solidFill>
              <a:latin typeface="Open Sans Italics"/>
              <a:ea typeface="Open Sans Italics"/>
              <a:cs typeface="Open Sans Italics"/>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solidFill>
          <a:srgbClr val="48AEA8"/>
        </a:solidFill>
        <a:effectLst/>
      </p:bgPr>
    </p:bg>
    <p:spTree>
      <p:nvGrpSpPr>
        <p:cNvPr id="1" name=""/>
        <p:cNvGrpSpPr/>
        <p:nvPr/>
      </p:nvGrpSpPr>
      <p:grpSpPr>
        <a:xfrm>
          <a:off x="0" y="0"/>
          <a:ext cx="0" cy="0"/>
          <a:chOff x="0" y="0"/>
          <a:chExt cx="0" cy="0"/>
        </a:xfrm>
      </p:grpSpPr>
      <p:sp>
        <p:nvSpPr>
          <p:cNvPr id="2" name="Freeform 2"/>
          <p:cNvSpPr/>
          <p:nvPr/>
        </p:nvSpPr>
        <p:spPr>
          <a:xfrm>
            <a:off x="11522848" y="0"/>
            <a:ext cx="6765152" cy="6460720"/>
          </a:xfrm>
          <a:custGeom>
            <a:avLst/>
            <a:gdLst/>
            <a:ahLst/>
            <a:cxnLst/>
            <a:rect l="l" t="t" r="r" b="b"/>
            <a:pathLst>
              <a:path w="6765152" h="6460720">
                <a:moveTo>
                  <a:pt x="0" y="0"/>
                </a:moveTo>
                <a:lnTo>
                  <a:pt x="6765152" y="0"/>
                </a:lnTo>
                <a:lnTo>
                  <a:pt x="6765152" y="6460720"/>
                </a:lnTo>
                <a:lnTo>
                  <a:pt x="0" y="646072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1395378" y="3848100"/>
            <a:ext cx="15497243" cy="1087756"/>
          </a:xfrm>
          <a:prstGeom prst="rect">
            <a:avLst/>
          </a:prstGeom>
        </p:spPr>
        <p:txBody>
          <a:bodyPr lIns="0" tIns="0" rIns="0" bIns="0" rtlCol="0" anchor="t">
            <a:spAutoFit/>
          </a:bodyPr>
          <a:lstStyle/>
          <a:p>
            <a:pPr algn="l">
              <a:lnSpc>
                <a:spcPts val="8819"/>
              </a:lnSpc>
            </a:pPr>
            <a:r>
              <a:rPr lang="en-US" sz="6250" b="1" dirty="0" err="1">
                <a:solidFill>
                  <a:srgbClr val="FFFFFF"/>
                </a:solidFill>
                <a:latin typeface="Roboto Condensed Bold"/>
                <a:ea typeface="Roboto Condensed Bold"/>
                <a:cs typeface="Roboto Condensed Bold"/>
                <a:sym typeface="Roboto Condensed Bold"/>
              </a:rPr>
              <a:t>Визначення</a:t>
            </a:r>
            <a:r>
              <a:rPr lang="en-US" sz="6250" b="1" dirty="0">
                <a:solidFill>
                  <a:srgbClr val="FFFFFF"/>
                </a:solidFill>
                <a:latin typeface="Roboto Condensed Bold"/>
                <a:ea typeface="Roboto Condensed Bold"/>
                <a:cs typeface="Roboto Condensed Bold"/>
                <a:sym typeface="Roboto Condensed Bold"/>
              </a:rPr>
              <a:t> </a:t>
            </a:r>
            <a:r>
              <a:rPr lang="en-US" sz="6250" b="1" dirty="0" err="1">
                <a:solidFill>
                  <a:srgbClr val="FFFFFF"/>
                </a:solidFill>
                <a:latin typeface="Roboto Condensed Bold"/>
                <a:ea typeface="Roboto Condensed Bold"/>
                <a:cs typeface="Roboto Condensed Bold"/>
                <a:sym typeface="Roboto Condensed Bold"/>
              </a:rPr>
              <a:t>протипоказань</a:t>
            </a:r>
            <a:endParaRPr lang="en-US" sz="6250" b="1" dirty="0" err="1">
              <a:solidFill>
                <a:srgbClr val="FFFFFF"/>
              </a:solidFill>
              <a:latin typeface="Roboto Condensed Bold"/>
              <a:ea typeface="Roboto Condensed Bold"/>
              <a:cs typeface="Roboto Condensed Bold"/>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8597685" y="2818648"/>
            <a:ext cx="8661615" cy="6127391"/>
          </a:xfrm>
          <a:custGeom>
            <a:avLst/>
            <a:gdLst/>
            <a:ahLst/>
            <a:cxnLst/>
            <a:rect l="l" t="t" r="r" b="b"/>
            <a:pathLst>
              <a:path w="8661615" h="6127391">
                <a:moveTo>
                  <a:pt x="0" y="0"/>
                </a:moveTo>
                <a:lnTo>
                  <a:pt x="8661615" y="0"/>
                </a:lnTo>
                <a:lnTo>
                  <a:pt x="8661615" y="6127391"/>
                </a:lnTo>
                <a:lnTo>
                  <a:pt x="0" y="6127391"/>
                </a:lnTo>
                <a:lnTo>
                  <a:pt x="0" y="0"/>
                </a:lnTo>
                <a:close/>
              </a:path>
            </a:pathLst>
          </a:custGeom>
          <a:blipFill>
            <a:blip r:embed="rId2"/>
            <a:stretch>
              <a:fillRect/>
            </a:stretch>
          </a:blipFill>
        </p:spPr>
      </p:sp>
      <p:sp>
        <p:nvSpPr>
          <p:cNvPr id="3" name="TextBox 3"/>
          <p:cNvSpPr txBox="1"/>
          <p:nvPr/>
        </p:nvSpPr>
        <p:spPr>
          <a:xfrm>
            <a:off x="1028700" y="660368"/>
            <a:ext cx="16031211" cy="1361186"/>
          </a:xfrm>
          <a:prstGeom prst="rect">
            <a:avLst/>
          </a:prstGeom>
        </p:spPr>
        <p:txBody>
          <a:bodyPr lIns="0" tIns="0" rIns="0" bIns="0" rtlCol="0" anchor="t">
            <a:spAutoFit/>
          </a:bodyPr>
          <a:lstStyle/>
          <a:p>
            <a:pPr algn="l">
              <a:lnSpc>
                <a:spcPts val="5152"/>
              </a:lnSpc>
            </a:pPr>
            <a:r>
              <a:rPr lang="en-US" sz="5600" b="1" dirty="0" err="1">
                <a:solidFill>
                  <a:srgbClr val="000000"/>
                </a:solidFill>
                <a:latin typeface="Roboto Condensed Bold"/>
                <a:ea typeface="Roboto Condensed Bold"/>
                <a:cs typeface="Roboto Condensed Bold"/>
                <a:sym typeface="Roboto Condensed Bold"/>
              </a:rPr>
              <a:t>Протипоказання</a:t>
            </a:r>
            <a:r>
              <a:rPr lang="en-US" sz="5600" b="1" dirty="0">
                <a:solidFill>
                  <a:srgbClr val="000000"/>
                </a:solidFill>
                <a:latin typeface="Roboto Condensed Bold"/>
                <a:ea typeface="Roboto Condensed Bold"/>
                <a:cs typeface="Roboto Condensed Bold"/>
                <a:sym typeface="Roboto Condensed Bold"/>
              </a:rPr>
              <a:t>/</a:t>
            </a:r>
            <a:r>
              <a:rPr lang="en-US" sz="5600" b="1" dirty="0" err="1">
                <a:solidFill>
                  <a:srgbClr val="000000"/>
                </a:solidFill>
                <a:latin typeface="Roboto Condensed Bold"/>
                <a:ea typeface="Roboto Condensed Bold"/>
                <a:cs typeface="Roboto Condensed Bold"/>
                <a:sym typeface="Roboto Condensed Bold"/>
              </a:rPr>
              <a:t>рекомендації</a:t>
            </a:r>
            <a:r>
              <a:rPr lang="en-US" sz="5600" b="1" dirty="0">
                <a:solidFill>
                  <a:srgbClr val="000000"/>
                </a:solidFill>
                <a:latin typeface="Roboto Condensed Bold"/>
                <a:ea typeface="Roboto Condensed Bold"/>
                <a:cs typeface="Roboto Condensed Bold"/>
                <a:sym typeface="Roboto Condensed Bold"/>
              </a:rPr>
              <a:t> </a:t>
            </a:r>
            <a:r>
              <a:rPr lang="en-US" sz="5600" b="1" dirty="0" err="1">
                <a:solidFill>
                  <a:srgbClr val="000000"/>
                </a:solidFill>
                <a:latin typeface="Roboto Condensed Bold"/>
                <a:ea typeface="Roboto Condensed Bold"/>
                <a:cs typeface="Roboto Condensed Bold"/>
                <a:sym typeface="Roboto Condensed Bold"/>
              </a:rPr>
              <a:t>щодо</a:t>
            </a:r>
            <a:r>
              <a:rPr lang="en-US" sz="5600" b="1" dirty="0">
                <a:solidFill>
                  <a:srgbClr val="000000"/>
                </a:solidFill>
                <a:latin typeface="Roboto Condensed Bold"/>
                <a:ea typeface="Roboto Condensed Bold"/>
                <a:cs typeface="Roboto Condensed Bold"/>
                <a:sym typeface="Roboto Condensed Bold"/>
              </a:rPr>
              <a:t> </a:t>
            </a:r>
            <a:r>
              <a:rPr lang="en-US" sz="5600" b="1" dirty="0" err="1">
                <a:solidFill>
                  <a:srgbClr val="000000"/>
                </a:solidFill>
                <a:latin typeface="Roboto Condensed Bold"/>
                <a:ea typeface="Roboto Condensed Bold"/>
                <a:cs typeface="Roboto Condensed Bold"/>
                <a:sym typeface="Roboto Condensed Bold"/>
              </a:rPr>
              <a:t>продовження</a:t>
            </a:r>
            <a:r>
              <a:rPr lang="en-US" sz="5600" b="1" dirty="0">
                <a:solidFill>
                  <a:srgbClr val="000000"/>
                </a:solidFill>
                <a:latin typeface="Roboto Condensed Bold"/>
                <a:ea typeface="Roboto Condensed Bold"/>
                <a:cs typeface="Roboto Condensed Bold"/>
                <a:sym typeface="Roboto Condensed Bold"/>
              </a:rPr>
              <a:t> </a:t>
            </a:r>
            <a:r>
              <a:rPr lang="en-US" sz="5600" b="1" dirty="0" err="1">
                <a:solidFill>
                  <a:srgbClr val="000000"/>
                </a:solidFill>
                <a:latin typeface="Roboto Condensed Bold"/>
                <a:ea typeface="Roboto Condensed Bold"/>
                <a:cs typeface="Roboto Condensed Bold"/>
                <a:sym typeface="Roboto Condensed Bold"/>
              </a:rPr>
              <a:t>застосування</a:t>
            </a:r>
            <a:r>
              <a:rPr lang="en-US" sz="5600" b="1" dirty="0">
                <a:solidFill>
                  <a:srgbClr val="000000"/>
                </a:solidFill>
                <a:latin typeface="Roboto Condensed Bold"/>
                <a:ea typeface="Roboto Condensed Bold"/>
                <a:cs typeface="Roboto Condensed Bold"/>
                <a:sym typeface="Roboto Condensed Bold"/>
              </a:rPr>
              <a:t> – </a:t>
            </a:r>
            <a:r>
              <a:rPr lang="en-US" sz="5600" b="1" dirty="0" err="1">
                <a:solidFill>
                  <a:srgbClr val="000000"/>
                </a:solidFill>
                <a:latin typeface="Roboto Condensed Bold"/>
                <a:ea typeface="Roboto Condensed Bold"/>
                <a:cs typeface="Roboto Condensed Bold"/>
                <a:sym typeface="Roboto Condensed Bold"/>
              </a:rPr>
              <a:t>всі</a:t>
            </a:r>
            <a:r>
              <a:rPr lang="en-US" sz="5600" b="1" dirty="0">
                <a:solidFill>
                  <a:srgbClr val="000000"/>
                </a:solidFill>
                <a:latin typeface="Roboto Condensed Bold"/>
                <a:ea typeface="Roboto Condensed Bold"/>
                <a:cs typeface="Roboto Condensed Bold"/>
                <a:sym typeface="Roboto Condensed Bold"/>
              </a:rPr>
              <a:t> </a:t>
            </a:r>
            <a:r>
              <a:rPr lang="en-US" sz="5600" b="1" dirty="0" err="1">
                <a:solidFill>
                  <a:srgbClr val="000000"/>
                </a:solidFill>
                <a:latin typeface="Roboto Condensed Bold"/>
                <a:ea typeface="Roboto Condensed Bold"/>
                <a:cs typeface="Roboto Condensed Bold"/>
                <a:sym typeface="Roboto Condensed Bold"/>
              </a:rPr>
              <a:t>препарати</a:t>
            </a:r>
            <a:r>
              <a:rPr lang="en-US" sz="5600" b="1" dirty="0">
                <a:solidFill>
                  <a:srgbClr val="000000"/>
                </a:solidFill>
                <a:latin typeface="Roboto Condensed Bold"/>
                <a:ea typeface="Roboto Condensed Bold"/>
                <a:cs typeface="Roboto Condensed Bold"/>
                <a:sym typeface="Roboto Condensed Bold"/>
              </a:rPr>
              <a:t> </a:t>
            </a:r>
            <a:r>
              <a:rPr lang="uk-UA" sz="5600" b="1" dirty="0">
                <a:solidFill>
                  <a:srgbClr val="000000"/>
                </a:solidFill>
                <a:latin typeface="Roboto Condensed Bold"/>
                <a:ea typeface="Roboto Condensed Bold"/>
                <a:cs typeface="Roboto Condensed Bold"/>
                <a:sym typeface="Roboto Condensed Bold"/>
              </a:rPr>
              <a:t>ДКП</a:t>
            </a:r>
            <a:endParaRPr lang="en-US" sz="5600" b="1" dirty="0">
              <a:solidFill>
                <a:srgbClr val="000000"/>
              </a:solidFill>
              <a:latin typeface="Roboto Condensed Bold"/>
              <a:ea typeface="Roboto Condensed Bold"/>
              <a:cs typeface="Roboto Condensed Bold"/>
              <a:sym typeface="Roboto Condensed Bold"/>
            </a:endParaRPr>
          </a:p>
        </p:txBody>
      </p:sp>
      <p:sp>
        <p:nvSpPr>
          <p:cNvPr id="4" name="TextBox 4"/>
          <p:cNvSpPr txBox="1"/>
          <p:nvPr/>
        </p:nvSpPr>
        <p:spPr>
          <a:xfrm>
            <a:off x="1028699" y="2840021"/>
            <a:ext cx="7568985" cy="4308872"/>
          </a:xfrm>
          <a:prstGeom prst="rect">
            <a:avLst/>
          </a:prstGeom>
        </p:spPr>
        <p:txBody>
          <a:bodyPr wrap="square" lIns="0" tIns="0" rIns="0" bIns="0" rtlCol="0" anchor="t">
            <a:spAutoFit/>
          </a:bodyPr>
          <a:lstStyle/>
          <a:p>
            <a:pPr algn="l">
              <a:lnSpc>
                <a:spcPts val="4167"/>
              </a:lnSpc>
            </a:pPr>
            <a:r>
              <a:rPr lang="en-US" sz="3600" dirty="0" err="1">
                <a:solidFill>
                  <a:srgbClr val="000000"/>
                </a:solidFill>
                <a:latin typeface="Open Sans"/>
                <a:ea typeface="Open Sans"/>
                <a:cs typeface="Open Sans"/>
                <a:sym typeface="Open Sans"/>
              </a:rPr>
              <a:t>Деякі</a:t>
            </a:r>
            <a:r>
              <a:rPr lang="en-US" sz="3600" dirty="0">
                <a:solidFill>
                  <a:srgbClr val="000000"/>
                </a:solidFill>
                <a:latin typeface="Open Sans"/>
                <a:ea typeface="Open Sans"/>
                <a:cs typeface="Open Sans"/>
                <a:sym typeface="Open Sans"/>
              </a:rPr>
              <a:t> </a:t>
            </a:r>
            <a:r>
              <a:rPr lang="en-US" sz="3600" dirty="0" err="1">
                <a:solidFill>
                  <a:srgbClr val="000000"/>
                </a:solidFill>
                <a:latin typeface="Open Sans"/>
                <a:ea typeface="Open Sans"/>
                <a:cs typeface="Open Sans"/>
                <a:sym typeface="Open Sans"/>
              </a:rPr>
              <a:t>протипоказання</a:t>
            </a:r>
            <a:r>
              <a:rPr lang="en-US" sz="3600" dirty="0">
                <a:solidFill>
                  <a:srgbClr val="000000"/>
                </a:solidFill>
                <a:latin typeface="Open Sans"/>
                <a:ea typeface="Open Sans"/>
                <a:cs typeface="Open Sans"/>
                <a:sym typeface="Open Sans"/>
              </a:rPr>
              <a:t> </a:t>
            </a:r>
            <a:r>
              <a:rPr lang="en-US" sz="3600" dirty="0" err="1">
                <a:solidFill>
                  <a:srgbClr val="000000"/>
                </a:solidFill>
                <a:latin typeface="Open Sans"/>
                <a:ea typeface="Open Sans"/>
                <a:cs typeface="Open Sans"/>
                <a:sym typeface="Open Sans"/>
              </a:rPr>
              <a:t>стосуються</a:t>
            </a:r>
            <a:r>
              <a:rPr lang="en-US" sz="3600" dirty="0">
                <a:solidFill>
                  <a:srgbClr val="000000"/>
                </a:solidFill>
                <a:latin typeface="Open Sans"/>
                <a:ea typeface="Open Sans"/>
                <a:cs typeface="Open Sans"/>
                <a:sym typeface="Open Sans"/>
              </a:rPr>
              <a:t> </a:t>
            </a:r>
            <a:r>
              <a:rPr lang="en-US" sz="3600" dirty="0" err="1">
                <a:solidFill>
                  <a:srgbClr val="000000"/>
                </a:solidFill>
                <a:latin typeface="Open Sans"/>
                <a:ea typeface="Open Sans"/>
                <a:cs typeface="Open Sans"/>
                <a:sym typeface="Open Sans"/>
              </a:rPr>
              <a:t>продовження</a:t>
            </a:r>
            <a:r>
              <a:rPr lang="en-US" sz="3600" dirty="0">
                <a:solidFill>
                  <a:srgbClr val="000000"/>
                </a:solidFill>
                <a:latin typeface="Open Sans"/>
                <a:ea typeface="Open Sans"/>
                <a:cs typeface="Open Sans"/>
                <a:sym typeface="Open Sans"/>
              </a:rPr>
              <a:t> </a:t>
            </a:r>
            <a:r>
              <a:rPr lang="en-US" sz="3600" dirty="0" err="1">
                <a:solidFill>
                  <a:srgbClr val="000000"/>
                </a:solidFill>
                <a:latin typeface="Open Sans"/>
                <a:ea typeface="Open Sans"/>
                <a:cs typeface="Open Sans"/>
                <a:sym typeface="Open Sans"/>
              </a:rPr>
              <a:t>використання</a:t>
            </a:r>
            <a:r>
              <a:rPr lang="en-US" sz="3600" dirty="0">
                <a:solidFill>
                  <a:srgbClr val="000000"/>
                </a:solidFill>
                <a:latin typeface="Open Sans"/>
                <a:ea typeface="Open Sans"/>
                <a:cs typeface="Open Sans"/>
                <a:sym typeface="Open Sans"/>
              </a:rPr>
              <a:t> </a:t>
            </a:r>
            <a:r>
              <a:rPr lang="en-US" sz="3600" dirty="0" err="1">
                <a:solidFill>
                  <a:srgbClr val="000000"/>
                </a:solidFill>
                <a:latin typeface="Open Sans"/>
                <a:ea typeface="Open Sans"/>
                <a:cs typeface="Open Sans"/>
                <a:sym typeface="Open Sans"/>
              </a:rPr>
              <a:t>всіх</a:t>
            </a:r>
            <a:r>
              <a:rPr lang="en-US" sz="3600" dirty="0">
                <a:solidFill>
                  <a:srgbClr val="000000"/>
                </a:solidFill>
                <a:latin typeface="Open Sans"/>
                <a:ea typeface="Open Sans"/>
                <a:cs typeface="Open Sans"/>
                <a:sym typeface="Open Sans"/>
              </a:rPr>
              <a:t> </a:t>
            </a:r>
            <a:r>
              <a:rPr lang="en-US" sz="3600" dirty="0" err="1">
                <a:solidFill>
                  <a:srgbClr val="000000"/>
                </a:solidFill>
                <a:latin typeface="Open Sans"/>
                <a:ea typeface="Open Sans"/>
                <a:cs typeface="Open Sans"/>
                <a:sym typeface="Open Sans"/>
              </a:rPr>
              <a:t>продуктів</a:t>
            </a:r>
            <a:r>
              <a:rPr lang="en-US" sz="3600" dirty="0">
                <a:solidFill>
                  <a:srgbClr val="000000"/>
                </a:solidFill>
                <a:latin typeface="Open Sans"/>
                <a:ea typeface="Open Sans"/>
                <a:cs typeface="Open Sans"/>
                <a:sym typeface="Open Sans"/>
              </a:rPr>
              <a:t> </a:t>
            </a:r>
            <a:r>
              <a:rPr lang="uk-UA" sz="3600" dirty="0">
                <a:solidFill>
                  <a:srgbClr val="000000"/>
                </a:solidFill>
                <a:latin typeface="Open Sans"/>
                <a:ea typeface="Open Sans"/>
                <a:cs typeface="Open Sans"/>
                <a:sym typeface="Open Sans"/>
              </a:rPr>
              <a:t>ДКП</a:t>
            </a:r>
            <a:r>
              <a:rPr lang="en-US" sz="3600" dirty="0">
                <a:solidFill>
                  <a:srgbClr val="000000"/>
                </a:solidFill>
                <a:latin typeface="Open Sans"/>
                <a:ea typeface="Open Sans"/>
                <a:cs typeface="Open Sans"/>
                <a:sym typeface="Open Sans"/>
              </a:rPr>
              <a:t>, а </a:t>
            </a:r>
            <a:r>
              <a:rPr lang="en-US" sz="3600" dirty="0" err="1">
                <a:solidFill>
                  <a:srgbClr val="000000"/>
                </a:solidFill>
                <a:latin typeface="Open Sans"/>
                <a:ea typeface="Open Sans"/>
                <a:cs typeface="Open Sans"/>
                <a:sym typeface="Open Sans"/>
              </a:rPr>
              <a:t>деякі</a:t>
            </a:r>
            <a:r>
              <a:rPr lang="en-US" sz="3600" dirty="0">
                <a:solidFill>
                  <a:srgbClr val="000000"/>
                </a:solidFill>
                <a:latin typeface="Open Sans"/>
                <a:ea typeface="Open Sans"/>
                <a:cs typeface="Open Sans"/>
                <a:sym typeface="Open Sans"/>
              </a:rPr>
              <a:t> – </a:t>
            </a:r>
            <a:r>
              <a:rPr lang="en-US" sz="3600" dirty="0" err="1">
                <a:solidFill>
                  <a:srgbClr val="000000"/>
                </a:solidFill>
                <a:latin typeface="Open Sans"/>
                <a:ea typeface="Open Sans"/>
                <a:cs typeface="Open Sans"/>
                <a:sym typeface="Open Sans"/>
              </a:rPr>
              <a:t>конкретних</a:t>
            </a:r>
            <a:r>
              <a:rPr lang="en-US" sz="3600" dirty="0">
                <a:solidFill>
                  <a:srgbClr val="000000"/>
                </a:solidFill>
                <a:latin typeface="Open Sans"/>
                <a:ea typeface="Open Sans"/>
                <a:cs typeface="Open Sans"/>
                <a:sym typeface="Open Sans"/>
              </a:rPr>
              <a:t> </a:t>
            </a:r>
            <a:r>
              <a:rPr lang="en-US" sz="3600" dirty="0" err="1">
                <a:solidFill>
                  <a:srgbClr val="000000"/>
                </a:solidFill>
                <a:latin typeface="Open Sans"/>
                <a:ea typeface="Open Sans"/>
                <a:cs typeface="Open Sans"/>
                <a:sym typeface="Open Sans"/>
              </a:rPr>
              <a:t>продуктів</a:t>
            </a:r>
            <a:r>
              <a:rPr lang="en-US" sz="3600" dirty="0">
                <a:solidFill>
                  <a:srgbClr val="000000"/>
                </a:solidFill>
                <a:latin typeface="Open Sans"/>
                <a:ea typeface="Open Sans"/>
                <a:cs typeface="Open Sans"/>
                <a:sym typeface="Open Sans"/>
              </a:rPr>
              <a:t>. </a:t>
            </a:r>
          </a:p>
          <a:p>
            <a:pPr algn="l">
              <a:lnSpc>
                <a:spcPts val="4167"/>
              </a:lnSpc>
            </a:pPr>
            <a:endParaRPr lang="en-US" sz="3600" dirty="0">
              <a:solidFill>
                <a:srgbClr val="000000"/>
              </a:solidFill>
              <a:latin typeface="Open Sans"/>
              <a:ea typeface="Open Sans"/>
              <a:cs typeface="Open Sans"/>
              <a:sym typeface="Open Sans"/>
            </a:endParaRPr>
          </a:p>
          <a:p>
            <a:pPr algn="l">
              <a:lnSpc>
                <a:spcPts val="4167"/>
              </a:lnSpc>
            </a:pPr>
            <a:r>
              <a:rPr lang="en-US" sz="3600" dirty="0" err="1">
                <a:solidFill>
                  <a:srgbClr val="000000"/>
                </a:solidFill>
                <a:latin typeface="Open Sans"/>
                <a:ea typeface="Open Sans"/>
                <a:cs typeface="Open Sans"/>
                <a:sym typeface="Open Sans"/>
              </a:rPr>
              <a:t>Спочатку</a:t>
            </a:r>
            <a:r>
              <a:rPr lang="en-US" sz="3600" dirty="0">
                <a:solidFill>
                  <a:srgbClr val="000000"/>
                </a:solidFill>
                <a:latin typeface="Open Sans"/>
                <a:ea typeface="Open Sans"/>
                <a:cs typeface="Open Sans"/>
                <a:sym typeface="Open Sans"/>
              </a:rPr>
              <a:t> </a:t>
            </a:r>
            <a:r>
              <a:rPr lang="en-US" sz="3600" dirty="0" err="1">
                <a:solidFill>
                  <a:srgbClr val="000000"/>
                </a:solidFill>
                <a:latin typeface="Open Sans"/>
                <a:ea typeface="Open Sans"/>
                <a:cs typeface="Open Sans"/>
                <a:sym typeface="Open Sans"/>
              </a:rPr>
              <a:t>ми</a:t>
            </a:r>
            <a:r>
              <a:rPr lang="en-US" sz="3600" dirty="0">
                <a:solidFill>
                  <a:srgbClr val="000000"/>
                </a:solidFill>
                <a:latin typeface="Open Sans"/>
                <a:ea typeface="Open Sans"/>
                <a:cs typeface="Open Sans"/>
                <a:sym typeface="Open Sans"/>
              </a:rPr>
              <a:t> </a:t>
            </a:r>
            <a:r>
              <a:rPr lang="en-US" sz="3600" dirty="0" err="1">
                <a:solidFill>
                  <a:srgbClr val="000000"/>
                </a:solidFill>
                <a:latin typeface="Open Sans"/>
                <a:ea typeface="Open Sans"/>
                <a:cs typeface="Open Sans"/>
                <a:sym typeface="Open Sans"/>
              </a:rPr>
              <a:t>розглянемо</a:t>
            </a:r>
            <a:r>
              <a:rPr lang="en-US" sz="3600" dirty="0">
                <a:solidFill>
                  <a:srgbClr val="000000"/>
                </a:solidFill>
                <a:latin typeface="Open Sans"/>
                <a:ea typeface="Open Sans"/>
                <a:cs typeface="Open Sans"/>
                <a:sym typeface="Open Sans"/>
              </a:rPr>
              <a:t> </a:t>
            </a:r>
            <a:r>
              <a:rPr lang="en-US" sz="3600" dirty="0" err="1">
                <a:solidFill>
                  <a:srgbClr val="000000"/>
                </a:solidFill>
                <a:latin typeface="Open Sans"/>
                <a:ea typeface="Open Sans"/>
                <a:cs typeface="Open Sans"/>
                <a:sym typeface="Open Sans"/>
              </a:rPr>
              <a:t>ті</a:t>
            </a:r>
            <a:r>
              <a:rPr lang="en-US" sz="3600" dirty="0">
                <a:solidFill>
                  <a:srgbClr val="000000"/>
                </a:solidFill>
                <a:latin typeface="Open Sans"/>
                <a:ea typeface="Open Sans"/>
                <a:cs typeface="Open Sans"/>
                <a:sym typeface="Open Sans"/>
              </a:rPr>
              <a:t> </a:t>
            </a:r>
            <a:r>
              <a:rPr lang="en-US" sz="3600" dirty="0" err="1">
                <a:solidFill>
                  <a:srgbClr val="000000"/>
                </a:solidFill>
                <a:latin typeface="Open Sans"/>
                <a:ea typeface="Open Sans"/>
                <a:cs typeface="Open Sans"/>
                <a:sym typeface="Open Sans"/>
              </a:rPr>
              <a:t>протипоказання</a:t>
            </a:r>
            <a:r>
              <a:rPr lang="en-US" sz="3600" dirty="0">
                <a:solidFill>
                  <a:srgbClr val="000000"/>
                </a:solidFill>
                <a:latin typeface="Open Sans"/>
                <a:ea typeface="Open Sans"/>
                <a:cs typeface="Open Sans"/>
                <a:sym typeface="Open Sans"/>
              </a:rPr>
              <a:t>, </a:t>
            </a:r>
            <a:r>
              <a:rPr lang="en-US" sz="3600" dirty="0" err="1">
                <a:solidFill>
                  <a:srgbClr val="000000"/>
                </a:solidFill>
                <a:latin typeface="Open Sans"/>
                <a:ea typeface="Open Sans"/>
                <a:cs typeface="Open Sans"/>
                <a:sym typeface="Open Sans"/>
              </a:rPr>
              <a:t>які</a:t>
            </a:r>
            <a:r>
              <a:rPr lang="en-US" sz="3600" dirty="0">
                <a:solidFill>
                  <a:srgbClr val="000000"/>
                </a:solidFill>
                <a:latin typeface="Open Sans"/>
                <a:ea typeface="Open Sans"/>
                <a:cs typeface="Open Sans"/>
                <a:sym typeface="Open Sans"/>
              </a:rPr>
              <a:t> </a:t>
            </a:r>
            <a:r>
              <a:rPr lang="en-US" sz="3600" dirty="0" err="1">
                <a:solidFill>
                  <a:srgbClr val="000000"/>
                </a:solidFill>
                <a:latin typeface="Open Sans"/>
                <a:ea typeface="Open Sans"/>
                <a:cs typeface="Open Sans"/>
                <a:sym typeface="Open Sans"/>
              </a:rPr>
              <a:t>стосуються</a:t>
            </a:r>
            <a:r>
              <a:rPr lang="en-US" sz="3600" dirty="0">
                <a:solidFill>
                  <a:srgbClr val="000000"/>
                </a:solidFill>
                <a:latin typeface="Open Sans"/>
                <a:ea typeface="Open Sans"/>
                <a:cs typeface="Open Sans"/>
                <a:sym typeface="Open Sans"/>
              </a:rPr>
              <a:t> </a:t>
            </a:r>
            <a:r>
              <a:rPr lang="en-US" sz="3600" dirty="0" err="1">
                <a:solidFill>
                  <a:srgbClr val="000000"/>
                </a:solidFill>
                <a:latin typeface="Open Sans"/>
                <a:ea typeface="Open Sans"/>
                <a:cs typeface="Open Sans"/>
                <a:sym typeface="Open Sans"/>
              </a:rPr>
              <a:t>всіх</a:t>
            </a:r>
            <a:r>
              <a:rPr lang="en-US" sz="3600" dirty="0">
                <a:solidFill>
                  <a:srgbClr val="000000"/>
                </a:solidFill>
                <a:latin typeface="Open Sans"/>
                <a:ea typeface="Open Sans"/>
                <a:cs typeface="Open Sans"/>
                <a:sym typeface="Open Sans"/>
              </a:rPr>
              <a:t> </a:t>
            </a:r>
            <a:r>
              <a:rPr lang="en-US" sz="3600" dirty="0" err="1">
                <a:solidFill>
                  <a:srgbClr val="000000"/>
                </a:solidFill>
                <a:latin typeface="Open Sans"/>
                <a:ea typeface="Open Sans"/>
                <a:cs typeface="Open Sans"/>
                <a:sym typeface="Open Sans"/>
              </a:rPr>
              <a:t>продуктів</a:t>
            </a:r>
            <a:r>
              <a:rPr lang="en-US" sz="3600" dirty="0">
                <a:solidFill>
                  <a:srgbClr val="000000"/>
                </a:solidFill>
                <a:latin typeface="Open Sans"/>
                <a:ea typeface="Open Sans"/>
                <a:cs typeface="Open Sans"/>
                <a:sym typeface="Open Sans"/>
              </a:rPr>
              <a:t>.</a:t>
            </a: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77993" y="495300"/>
            <a:ext cx="17384342" cy="1361186"/>
          </a:xfrm>
          <a:prstGeom prst="rect">
            <a:avLst/>
          </a:prstGeom>
        </p:spPr>
        <p:txBody>
          <a:bodyPr lIns="0" tIns="0" rIns="0" bIns="0" rtlCol="0" anchor="t">
            <a:spAutoFit/>
          </a:bodyPr>
          <a:lstStyle/>
          <a:p>
            <a:pPr algn="l">
              <a:lnSpc>
                <a:spcPts val="5152"/>
              </a:lnSpc>
            </a:pPr>
            <a:r>
              <a:rPr lang="en-US" sz="5600" b="1" dirty="0" err="1">
                <a:solidFill>
                  <a:srgbClr val="000000"/>
                </a:solidFill>
                <a:latin typeface="Roboto Condensed Bold"/>
                <a:ea typeface="Roboto Condensed Bold"/>
                <a:cs typeface="Roboto Condensed Bold"/>
                <a:sym typeface="Roboto Condensed Bold"/>
              </a:rPr>
              <a:t>Продовження</a:t>
            </a:r>
            <a:r>
              <a:rPr lang="en-US" sz="5600" b="1" dirty="0">
                <a:solidFill>
                  <a:srgbClr val="000000"/>
                </a:solidFill>
                <a:latin typeface="Roboto Condensed Bold"/>
                <a:ea typeface="Roboto Condensed Bold"/>
                <a:cs typeface="Roboto Condensed Bold"/>
                <a:sym typeface="Roboto Condensed Bold"/>
              </a:rPr>
              <a:t> </a:t>
            </a:r>
            <a:r>
              <a:rPr lang="en-US" sz="5600" b="1" dirty="0" err="1">
                <a:solidFill>
                  <a:srgbClr val="000000"/>
                </a:solidFill>
                <a:latin typeface="Roboto Condensed Bold"/>
                <a:ea typeface="Roboto Condensed Bold"/>
                <a:cs typeface="Roboto Condensed Bold"/>
                <a:sym typeface="Roboto Condensed Bold"/>
              </a:rPr>
              <a:t>використання</a:t>
            </a:r>
            <a:r>
              <a:rPr lang="en-US" sz="5600" b="1" dirty="0">
                <a:solidFill>
                  <a:srgbClr val="000000"/>
                </a:solidFill>
                <a:latin typeface="Roboto Condensed Bold"/>
                <a:ea typeface="Roboto Condensed Bold"/>
                <a:cs typeface="Roboto Condensed Bold"/>
                <a:sym typeface="Roboto Condensed Bold"/>
              </a:rPr>
              <a:t> </a:t>
            </a:r>
            <a:r>
              <a:rPr lang="en-US" sz="5600" b="1" dirty="0" err="1">
                <a:solidFill>
                  <a:srgbClr val="000000"/>
                </a:solidFill>
                <a:latin typeface="Roboto Condensed Bold"/>
                <a:ea typeface="Roboto Condensed Bold"/>
                <a:cs typeface="Roboto Condensed Bold"/>
                <a:sym typeface="Roboto Condensed Bold"/>
              </a:rPr>
              <a:t>будь-якого</a:t>
            </a:r>
            <a:r>
              <a:rPr lang="en-US" sz="5600" b="1" dirty="0">
                <a:solidFill>
                  <a:srgbClr val="000000"/>
                </a:solidFill>
                <a:latin typeface="Roboto Condensed Bold"/>
                <a:ea typeface="Roboto Condensed Bold"/>
                <a:cs typeface="Roboto Condensed Bold"/>
                <a:sym typeface="Roboto Condensed Bold"/>
              </a:rPr>
              <a:t> </a:t>
            </a:r>
            <a:r>
              <a:rPr lang="en-US" sz="5600" b="1" dirty="0" err="1">
                <a:solidFill>
                  <a:srgbClr val="000000"/>
                </a:solidFill>
                <a:latin typeface="Roboto Condensed Bold"/>
                <a:ea typeface="Roboto Condensed Bold"/>
                <a:cs typeface="Roboto Condensed Bold"/>
                <a:sym typeface="Roboto Condensed Bold"/>
              </a:rPr>
              <a:t>продукту</a:t>
            </a:r>
            <a:r>
              <a:rPr lang="en-US" sz="5600" b="1" dirty="0">
                <a:solidFill>
                  <a:srgbClr val="000000"/>
                </a:solidFill>
                <a:latin typeface="Roboto Condensed Bold"/>
                <a:ea typeface="Roboto Condensed Bold"/>
                <a:cs typeface="Roboto Condensed Bold"/>
                <a:sym typeface="Roboto Condensed Bold"/>
              </a:rPr>
              <a:t> </a:t>
            </a:r>
            <a:r>
              <a:rPr lang="uk-UA" sz="5600" b="1" dirty="0">
                <a:solidFill>
                  <a:srgbClr val="000000"/>
                </a:solidFill>
                <a:latin typeface="Roboto Condensed Bold"/>
                <a:ea typeface="Roboto Condensed Bold"/>
                <a:cs typeface="Roboto Condensed Bold"/>
                <a:sym typeface="Roboto Condensed Bold"/>
              </a:rPr>
              <a:t>ДКП</a:t>
            </a:r>
            <a:r>
              <a:rPr lang="en-US" sz="5600" b="1" dirty="0">
                <a:solidFill>
                  <a:srgbClr val="000000"/>
                </a:solidFill>
                <a:latin typeface="Roboto Condensed Bold"/>
                <a:ea typeface="Roboto Condensed Bold"/>
                <a:cs typeface="Roboto Condensed Bold"/>
                <a:sym typeface="Roboto Condensed Bold"/>
              </a:rPr>
              <a:t> </a:t>
            </a:r>
            <a:r>
              <a:rPr lang="en-US" sz="5600" b="1" dirty="0" err="1">
                <a:solidFill>
                  <a:srgbClr val="000000"/>
                </a:solidFill>
                <a:latin typeface="Roboto Condensed Bold"/>
                <a:ea typeface="Roboto Condensed Bold"/>
                <a:cs typeface="Roboto Condensed Bold"/>
                <a:sym typeface="Roboto Condensed Bold"/>
              </a:rPr>
              <a:t>буде</a:t>
            </a:r>
            <a:r>
              <a:rPr lang="en-US" sz="5600" b="1" dirty="0">
                <a:solidFill>
                  <a:srgbClr val="000000"/>
                </a:solidFill>
                <a:latin typeface="Roboto Condensed Bold"/>
                <a:ea typeface="Roboto Condensed Bold"/>
                <a:cs typeface="Roboto Condensed Bold"/>
                <a:sym typeface="Roboto Condensed Bold"/>
              </a:rPr>
              <a:t> </a:t>
            </a:r>
            <a:r>
              <a:rPr lang="en-US" sz="5600" b="1" dirty="0" err="1">
                <a:solidFill>
                  <a:srgbClr val="000000"/>
                </a:solidFill>
                <a:latin typeface="Roboto Condensed Bold"/>
                <a:ea typeface="Roboto Condensed Bold"/>
                <a:cs typeface="Roboto Condensed Bold"/>
                <a:sym typeface="Roboto Condensed Bold"/>
              </a:rPr>
              <a:t>протипоказано</a:t>
            </a:r>
            <a:r>
              <a:rPr lang="en-US" sz="5600" b="1" dirty="0">
                <a:solidFill>
                  <a:srgbClr val="000000"/>
                </a:solidFill>
                <a:latin typeface="Roboto Condensed Bold"/>
                <a:ea typeface="Roboto Condensed Bold"/>
                <a:cs typeface="Roboto Condensed Bold"/>
                <a:sym typeface="Roboto Condensed Bold"/>
              </a:rPr>
              <a:t> </a:t>
            </a:r>
            <a:r>
              <a:rPr lang="en-US" sz="5600" b="1" dirty="0" err="1">
                <a:solidFill>
                  <a:srgbClr val="000000"/>
                </a:solidFill>
                <a:latin typeface="Roboto Condensed Bold"/>
                <a:ea typeface="Roboto Condensed Bold"/>
                <a:cs typeface="Roboto Condensed Bold"/>
                <a:sym typeface="Roboto Condensed Bold"/>
              </a:rPr>
              <a:t>пацієнтам</a:t>
            </a:r>
            <a:r>
              <a:rPr lang="en-US" sz="5600" b="1" dirty="0">
                <a:solidFill>
                  <a:srgbClr val="000000"/>
                </a:solidFill>
                <a:latin typeface="Roboto Condensed Bold"/>
                <a:ea typeface="Roboto Condensed Bold"/>
                <a:cs typeface="Roboto Condensed Bold"/>
                <a:sym typeface="Roboto Condensed Bold"/>
              </a:rPr>
              <a:t> </a:t>
            </a:r>
            <a:r>
              <a:rPr lang="en-US" sz="5600" b="1" dirty="0" err="1">
                <a:solidFill>
                  <a:srgbClr val="000000"/>
                </a:solidFill>
                <a:latin typeface="Roboto Condensed Bold"/>
                <a:ea typeface="Roboto Condensed Bold"/>
                <a:cs typeface="Roboto Condensed Bold"/>
                <a:sym typeface="Roboto Condensed Bold"/>
              </a:rPr>
              <a:t>із</a:t>
            </a:r>
            <a:r>
              <a:rPr lang="en-US" sz="5600" b="1" dirty="0">
                <a:solidFill>
                  <a:srgbClr val="000000"/>
                </a:solidFill>
                <a:latin typeface="Roboto Condensed Bold"/>
                <a:ea typeface="Roboto Condensed Bold"/>
                <a:cs typeface="Roboto Condensed Bold"/>
                <a:sym typeface="Roboto Condensed Bold"/>
              </a:rPr>
              <a:t>:</a:t>
            </a:r>
          </a:p>
        </p:txBody>
      </p:sp>
      <p:sp>
        <p:nvSpPr>
          <p:cNvPr id="3" name="TextBox 3"/>
          <p:cNvSpPr txBox="1"/>
          <p:nvPr/>
        </p:nvSpPr>
        <p:spPr>
          <a:xfrm>
            <a:off x="415164" y="1856486"/>
            <a:ext cx="17447171" cy="8545096"/>
          </a:xfrm>
          <a:prstGeom prst="rect">
            <a:avLst/>
          </a:prstGeom>
        </p:spPr>
        <p:txBody>
          <a:bodyPr lIns="0" tIns="0" rIns="0" bIns="0" rtlCol="0" anchor="t">
            <a:spAutoFit/>
          </a:bodyPr>
          <a:lstStyle/>
          <a:p>
            <a:pPr marL="723265" lvl="1" indent="-361315" algn="just">
              <a:lnSpc>
                <a:spcPts val="4692"/>
              </a:lnSpc>
              <a:buFont typeface="Arial"/>
              <a:buChar char="•"/>
            </a:pPr>
            <a:r>
              <a:rPr lang="en-US" sz="2400" b="1" dirty="0">
                <a:solidFill>
                  <a:srgbClr val="000000"/>
                </a:solidFill>
                <a:latin typeface="+mj-lt"/>
                <a:ea typeface="Open Sans Bold"/>
                <a:cs typeface="Open Sans Bold"/>
                <a:sym typeface="Open Sans Bold"/>
              </a:rPr>
              <a:t>ВІЛ (</a:t>
            </a:r>
            <a:r>
              <a:rPr lang="en-US" sz="2400" b="1" dirty="0" err="1">
                <a:solidFill>
                  <a:srgbClr val="000000"/>
                </a:solidFill>
                <a:latin typeface="+mj-lt"/>
                <a:ea typeface="Open Sans Bold"/>
                <a:cs typeface="Open Sans Bold"/>
                <a:sym typeface="Open Sans Bold"/>
              </a:rPr>
              <a:t>включно</a:t>
            </a:r>
            <a:r>
              <a:rPr lang="en-US" sz="2400" b="1" dirty="0">
                <a:solidFill>
                  <a:srgbClr val="000000"/>
                </a:solidFill>
                <a:latin typeface="+mj-lt"/>
                <a:ea typeface="Open Sans Bold"/>
                <a:cs typeface="Open Sans Bold"/>
                <a:sym typeface="Open Sans Bold"/>
              </a:rPr>
              <a:t> з </a:t>
            </a:r>
            <a:r>
              <a:rPr lang="en-US" sz="2400" b="1" dirty="0" err="1">
                <a:solidFill>
                  <a:srgbClr val="000000"/>
                </a:solidFill>
                <a:latin typeface="+mj-lt"/>
                <a:ea typeface="Open Sans Bold"/>
                <a:cs typeface="Open Sans Bold"/>
                <a:sym typeface="Open Sans Bold"/>
              </a:rPr>
              <a:t>невизначеним</a:t>
            </a:r>
            <a:r>
              <a:rPr lang="en-US" sz="2400" b="1" dirty="0">
                <a:solidFill>
                  <a:srgbClr val="000000"/>
                </a:solidFill>
                <a:latin typeface="+mj-lt"/>
                <a:ea typeface="Open Sans Bold"/>
                <a:cs typeface="Open Sans Bold"/>
                <a:sym typeface="Open Sans Bold"/>
              </a:rPr>
              <a:t> ВІЛ-</a:t>
            </a:r>
            <a:r>
              <a:rPr lang="en-US" sz="2400" b="1" dirty="0" err="1">
                <a:solidFill>
                  <a:srgbClr val="000000"/>
                </a:solidFill>
                <a:latin typeface="+mj-lt"/>
                <a:ea typeface="Open Sans Bold"/>
                <a:cs typeface="Open Sans Bold"/>
                <a:sym typeface="Open Sans Bold"/>
              </a:rPr>
              <a:t>статусом</a:t>
            </a:r>
            <a:r>
              <a:rPr lang="en-US" sz="2400" b="1" dirty="0">
                <a:solidFill>
                  <a:srgbClr val="000000"/>
                </a:solidFill>
                <a:latin typeface="+mj-lt"/>
                <a:ea typeface="Open Sans Bold"/>
                <a:cs typeface="Open Sans Bold"/>
                <a:sym typeface="Open Sans Bold"/>
              </a:rPr>
              <a:t>) </a:t>
            </a:r>
            <a:endParaRPr lang="ru-RU"/>
          </a:p>
          <a:p>
            <a:pPr marL="996950" lvl="2" indent="-332105" algn="just">
              <a:lnSpc>
                <a:spcPts val="3232"/>
              </a:lnSpc>
              <a:buFont typeface="Arial"/>
              <a:buChar char="⚬"/>
            </a:pPr>
            <a:r>
              <a:rPr lang="en-US" sz="2400" dirty="0" err="1">
                <a:solidFill>
                  <a:srgbClr val="000000"/>
                </a:solidFill>
                <a:latin typeface="+mj-lt"/>
                <a:ea typeface="Open Sans"/>
                <a:cs typeface="Open Sans"/>
                <a:sym typeface="Open Sans"/>
              </a:rPr>
              <a:t>Клієнтам</a:t>
            </a:r>
            <a:r>
              <a:rPr lang="en-US" sz="2400" dirty="0">
                <a:solidFill>
                  <a:srgbClr val="000000"/>
                </a:solidFill>
                <a:latin typeface="+mj-lt"/>
                <a:ea typeface="Open Sans"/>
                <a:cs typeface="Open Sans"/>
                <a:sym typeface="Open Sans"/>
              </a:rPr>
              <a:t> з </a:t>
            </a:r>
            <a:r>
              <a:rPr lang="en-US" sz="2400" dirty="0" err="1">
                <a:solidFill>
                  <a:srgbClr val="000000"/>
                </a:solidFill>
                <a:latin typeface="+mj-lt"/>
                <a:ea typeface="Open Sans"/>
                <a:cs typeface="Open Sans"/>
                <a:sym typeface="Open Sans"/>
              </a:rPr>
              <a:t>позитивним</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результатом</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тесту</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на</a:t>
            </a:r>
            <a:r>
              <a:rPr lang="en-US" sz="2400" dirty="0">
                <a:solidFill>
                  <a:srgbClr val="000000"/>
                </a:solidFill>
                <a:latin typeface="+mj-lt"/>
                <a:ea typeface="Open Sans"/>
                <a:cs typeface="Open Sans"/>
                <a:sym typeface="Open Sans"/>
              </a:rPr>
              <a:t> ВІЛ </a:t>
            </a:r>
            <a:r>
              <a:rPr lang="en-US" sz="2400" dirty="0" err="1">
                <a:solidFill>
                  <a:srgbClr val="000000"/>
                </a:solidFill>
                <a:latin typeface="+mj-lt"/>
                <a:ea typeface="Open Sans"/>
                <a:cs typeface="Open Sans"/>
                <a:sym typeface="Open Sans"/>
              </a:rPr>
              <a:t>слід</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підтвердити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діагноз</a:t>
            </a:r>
            <a:r>
              <a:rPr lang="en-US" sz="2400" dirty="0">
                <a:solidFill>
                  <a:srgbClr val="000000"/>
                </a:solidFill>
                <a:latin typeface="+mj-lt"/>
                <a:ea typeface="Open Sans"/>
                <a:cs typeface="Open Sans"/>
                <a:sym typeface="Open Sans"/>
              </a:rPr>
              <a:t> і </a:t>
            </a:r>
            <a:r>
              <a:rPr lang="en-US" sz="2400" dirty="0" err="1">
                <a:solidFill>
                  <a:srgbClr val="000000"/>
                </a:solidFill>
                <a:latin typeface="+mj-lt"/>
                <a:ea typeface="Open Sans"/>
                <a:cs typeface="Open Sans"/>
                <a:sym typeface="Open Sans"/>
              </a:rPr>
              <a:t>направити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їх</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на</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початок</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антиретровірусної</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терапії</a:t>
            </a:r>
            <a:r>
              <a:rPr lang="en-US" sz="2400" dirty="0">
                <a:solidFill>
                  <a:srgbClr val="000000"/>
                </a:solidFill>
                <a:latin typeface="+mj-lt"/>
                <a:ea typeface="Open Sans"/>
                <a:cs typeface="Open Sans"/>
                <a:sym typeface="Open Sans"/>
              </a:rPr>
              <a:t> (АРТ) </a:t>
            </a:r>
            <a:r>
              <a:rPr lang="en-US" sz="2400" dirty="0" err="1">
                <a:solidFill>
                  <a:srgbClr val="000000"/>
                </a:solidFill>
                <a:latin typeface="+mj-lt"/>
                <a:ea typeface="Open Sans"/>
                <a:cs typeface="Open Sans"/>
                <a:sym typeface="Open Sans"/>
              </a:rPr>
              <a:t>відповідно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до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національних</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рекомендацій</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Не</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продовжуйте</a:t>
            </a:r>
            <a:r>
              <a:rPr lang="en-US" sz="2400" dirty="0">
                <a:solidFill>
                  <a:srgbClr val="000000"/>
                </a:solidFill>
                <a:latin typeface="+mj-lt"/>
                <a:ea typeface="Open Sans"/>
                <a:cs typeface="Open Sans"/>
                <a:sym typeface="Open Sans"/>
              </a:rPr>
              <a:t> </a:t>
            </a:r>
            <a:r>
              <a:rPr lang="uk-UA" sz="2400" dirty="0">
                <a:solidFill>
                  <a:srgbClr val="000000"/>
                </a:solidFill>
                <a:latin typeface="+mj-lt"/>
                <a:ea typeface="Open Sans"/>
                <a:cs typeface="Open Sans"/>
                <a:sym typeface="Open Sans"/>
              </a:rPr>
              <a:t>ДКП</a:t>
            </a:r>
            <a:r>
              <a:rPr lang="en-US" sz="2400" dirty="0">
                <a:solidFill>
                  <a:srgbClr val="000000"/>
                </a:solidFill>
                <a:latin typeface="+mj-lt"/>
                <a:ea typeface="Open Sans"/>
                <a:cs typeface="Open Sans"/>
                <a:sym typeface="Open Sans"/>
              </a:rPr>
              <a:t> у </a:t>
            </a:r>
            <a:r>
              <a:rPr lang="en-US" sz="2400" dirty="0" err="1">
                <a:solidFill>
                  <a:srgbClr val="000000"/>
                </a:solidFill>
                <a:latin typeface="+mj-lt"/>
                <a:ea typeface="Open Sans"/>
                <a:cs typeface="Open Sans"/>
                <a:sym typeface="Open Sans"/>
              </a:rPr>
              <a:t>клієнтів</a:t>
            </a:r>
            <a:r>
              <a:rPr lang="en-US" sz="2400" dirty="0">
                <a:solidFill>
                  <a:srgbClr val="000000"/>
                </a:solidFill>
                <a:latin typeface="+mj-lt"/>
                <a:ea typeface="Open Sans"/>
                <a:cs typeface="Open Sans"/>
                <a:sym typeface="Open Sans"/>
              </a:rPr>
              <a:t> з </a:t>
            </a:r>
            <a:r>
              <a:rPr lang="en-US" sz="2400" dirty="0" err="1">
                <a:solidFill>
                  <a:srgbClr val="000000"/>
                </a:solidFill>
                <a:latin typeface="+mj-lt"/>
                <a:ea typeface="Open Sans"/>
                <a:cs typeface="Open Sans"/>
                <a:sym typeface="Open Sans"/>
              </a:rPr>
              <a:t>підтвердженим</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діагнозом</a:t>
            </a:r>
            <a:r>
              <a:rPr lang="en-US" sz="2400" dirty="0">
                <a:solidFill>
                  <a:srgbClr val="000000"/>
                </a:solidFill>
                <a:latin typeface="+mj-lt"/>
                <a:ea typeface="Open Sans"/>
                <a:cs typeface="Open Sans"/>
                <a:sym typeface="Open Sans"/>
              </a:rPr>
              <a:t> ВІЛ і </a:t>
            </a:r>
            <a:r>
              <a:rPr lang="en-US" sz="2400" dirty="0" err="1">
                <a:solidFill>
                  <a:srgbClr val="000000"/>
                </a:solidFill>
                <a:latin typeface="+mj-lt"/>
                <a:ea typeface="Open Sans"/>
                <a:cs typeface="Open Sans"/>
                <a:sym typeface="Open Sans"/>
              </a:rPr>
              <a:t>не</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використовуйте</a:t>
            </a:r>
            <a:r>
              <a:rPr lang="en-US" sz="2400" dirty="0">
                <a:solidFill>
                  <a:srgbClr val="000000"/>
                </a:solidFill>
                <a:latin typeface="+mj-lt"/>
                <a:ea typeface="Open Sans"/>
                <a:cs typeface="Open Sans"/>
                <a:sym typeface="Open Sans"/>
              </a:rPr>
              <a:t> </a:t>
            </a:r>
            <a:r>
              <a:rPr lang="uk-UA" sz="2400" dirty="0">
                <a:solidFill>
                  <a:srgbClr val="000000"/>
                </a:solidFill>
                <a:latin typeface="+mj-lt"/>
                <a:ea typeface="Open Sans"/>
                <a:cs typeface="Open Sans"/>
                <a:sym typeface="Open Sans"/>
              </a:rPr>
              <a:t>ДКП</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та</a:t>
            </a:r>
            <a:r>
              <a:rPr lang="en-US" sz="2400" dirty="0">
                <a:solidFill>
                  <a:srgbClr val="000000"/>
                </a:solidFill>
                <a:latin typeface="+mj-lt"/>
                <a:ea typeface="Open Sans"/>
                <a:cs typeface="Open Sans"/>
                <a:sym typeface="Open Sans"/>
              </a:rPr>
              <a:t> АРТ </a:t>
            </a:r>
            <a:r>
              <a:rPr lang="en-US" sz="2400" dirty="0" err="1">
                <a:solidFill>
                  <a:srgbClr val="000000"/>
                </a:solidFill>
                <a:latin typeface="+mj-lt"/>
                <a:ea typeface="Open Sans"/>
                <a:cs typeface="Open Sans"/>
                <a:sym typeface="Open Sans"/>
              </a:rPr>
              <a:t>одночасно</a:t>
            </a:r>
            <a:r>
              <a:rPr lang="en-US" sz="2400" dirty="0">
                <a:solidFill>
                  <a:srgbClr val="000000"/>
                </a:solidFill>
                <a:latin typeface="+mj-lt"/>
                <a:ea typeface="Open Sans"/>
                <a:cs typeface="Open Sans"/>
                <a:sym typeface="Open Sans"/>
              </a:rPr>
              <a:t>.</a:t>
            </a:r>
            <a:endParaRPr lang="en-US" sz="2400" dirty="0">
              <a:solidFill>
                <a:srgbClr val="000000"/>
              </a:solidFill>
              <a:latin typeface="+mj-lt"/>
              <a:ea typeface="Open Sans"/>
              <a:cs typeface="Open Sans"/>
            </a:endParaRPr>
          </a:p>
          <a:p>
            <a:pPr marL="996950" lvl="2" indent="-332105" algn="just">
              <a:lnSpc>
                <a:spcPts val="3232"/>
              </a:lnSpc>
              <a:buFont typeface="Arial"/>
              <a:buChar char="⚬"/>
            </a:pPr>
            <a:r>
              <a:rPr lang="en-US" sz="2400" dirty="0" err="1">
                <a:solidFill>
                  <a:srgbClr val="000000"/>
                </a:solidFill>
                <a:latin typeface="+mj-lt"/>
                <a:ea typeface="Open Sans"/>
                <a:cs typeface="Open Sans"/>
                <a:sym typeface="Open Sans"/>
              </a:rPr>
              <a:t>Клієнти</a:t>
            </a:r>
            <a:r>
              <a:rPr lang="en-US" sz="2400" dirty="0">
                <a:solidFill>
                  <a:srgbClr val="000000"/>
                </a:solidFill>
                <a:latin typeface="+mj-lt"/>
                <a:ea typeface="Open Sans"/>
                <a:cs typeface="Open Sans"/>
                <a:sym typeface="Open Sans"/>
              </a:rPr>
              <a:t> з </a:t>
            </a:r>
            <a:r>
              <a:rPr lang="en-US" sz="2400" dirty="0" err="1">
                <a:solidFill>
                  <a:srgbClr val="000000"/>
                </a:solidFill>
                <a:latin typeface="+mj-lt"/>
                <a:ea typeface="Open Sans"/>
                <a:cs typeface="Open Sans"/>
                <a:sym typeface="Open Sans"/>
              </a:rPr>
              <a:t>непереконливим</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результатом</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тесту</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на</a:t>
            </a:r>
            <a:r>
              <a:rPr lang="en-US" sz="2400" dirty="0">
                <a:solidFill>
                  <a:srgbClr val="000000"/>
                </a:solidFill>
                <a:latin typeface="+mj-lt"/>
                <a:ea typeface="Open Sans"/>
                <a:cs typeface="Open Sans"/>
                <a:sym typeface="Open Sans"/>
              </a:rPr>
              <a:t> ВІЛ </a:t>
            </a:r>
            <a:r>
              <a:rPr lang="en-US" sz="2400" dirty="0" err="1">
                <a:solidFill>
                  <a:srgbClr val="000000"/>
                </a:solidFill>
                <a:latin typeface="+mj-lt"/>
                <a:ea typeface="Open Sans"/>
                <a:cs typeface="Open Sans"/>
                <a:sym typeface="Open Sans"/>
              </a:rPr>
              <a:t>повинні</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пройти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повторне</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тестування</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на</a:t>
            </a:r>
            <a:r>
              <a:rPr lang="en-US" sz="2400" dirty="0">
                <a:solidFill>
                  <a:srgbClr val="000000"/>
                </a:solidFill>
                <a:latin typeface="+mj-lt"/>
                <a:ea typeface="Open Sans"/>
                <a:cs typeface="Open Sans"/>
                <a:sym typeface="Open Sans"/>
              </a:rPr>
              <a:t> ВІЛ </a:t>
            </a:r>
            <a:r>
              <a:rPr lang="en-US" sz="2400" dirty="0" err="1">
                <a:solidFill>
                  <a:srgbClr val="000000"/>
                </a:solidFill>
                <a:latin typeface="+mj-lt"/>
                <a:ea typeface="Open Sans"/>
                <a:cs typeface="Open Sans"/>
                <a:sym typeface="Open Sans"/>
              </a:rPr>
              <a:t>відповідно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до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національних</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рекомендацій</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Застосування</a:t>
            </a:r>
            <a:r>
              <a:rPr lang="en-US" sz="2400" dirty="0">
                <a:solidFill>
                  <a:srgbClr val="000000"/>
                </a:solidFill>
                <a:latin typeface="+mj-lt"/>
                <a:ea typeface="Open Sans"/>
                <a:cs typeface="Open Sans"/>
                <a:sym typeface="Open Sans"/>
              </a:rPr>
              <a:t> </a:t>
            </a:r>
            <a:r>
              <a:rPr lang="uk-UA" sz="2400" dirty="0">
                <a:solidFill>
                  <a:srgbClr val="000000"/>
                </a:solidFill>
                <a:latin typeface="+mj-lt"/>
                <a:ea typeface="Open Sans"/>
                <a:cs typeface="Open Sans"/>
                <a:sym typeface="Open Sans"/>
              </a:rPr>
              <a:t>ДКП</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слід</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призупинити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на</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час</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повторного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тестування</a:t>
            </a:r>
            <a:r>
              <a:rPr lang="en-US" sz="2400" dirty="0">
                <a:solidFill>
                  <a:srgbClr val="000000"/>
                </a:solidFill>
                <a:latin typeface="+mj-lt"/>
                <a:ea typeface="Open Sans"/>
                <a:cs typeface="Open Sans"/>
                <a:sym typeface="Open Sans"/>
              </a:rPr>
              <a:t>, а </a:t>
            </a:r>
            <a:r>
              <a:rPr lang="en-US" sz="2400" dirty="0" err="1">
                <a:solidFill>
                  <a:srgbClr val="000000"/>
                </a:solidFill>
                <a:latin typeface="+mj-lt"/>
                <a:ea typeface="Open Sans"/>
                <a:cs typeface="Open Sans"/>
                <a:sym typeface="Open Sans"/>
              </a:rPr>
              <a:t>на</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цей</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період</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запропонувати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альтернативні</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стратегії</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профілактики</a:t>
            </a:r>
            <a:r>
              <a:rPr lang="en-US" sz="2400" dirty="0">
                <a:solidFill>
                  <a:srgbClr val="000000"/>
                </a:solidFill>
                <a:latin typeface="+mj-lt"/>
                <a:ea typeface="Open Sans"/>
                <a:cs typeface="Open Sans"/>
                <a:sym typeface="Open Sans"/>
              </a:rPr>
              <a:t> ВІЛ.</a:t>
            </a:r>
            <a:endParaRPr lang="en-US" sz="2400" dirty="0">
              <a:solidFill>
                <a:srgbClr val="000000"/>
              </a:solidFill>
              <a:latin typeface="+mj-lt"/>
              <a:ea typeface="Open Sans"/>
              <a:cs typeface="Open Sans"/>
            </a:endParaRPr>
          </a:p>
          <a:p>
            <a:pPr marL="723265" lvl="1" indent="-361315" algn="just">
              <a:lnSpc>
                <a:spcPts val="4692"/>
              </a:lnSpc>
              <a:buFont typeface="Arial"/>
              <a:buChar char="•"/>
            </a:pPr>
            <a:r>
              <a:rPr lang="uk-UA" sz="2400" b="1" dirty="0">
                <a:solidFill>
                  <a:srgbClr val="000000"/>
                </a:solidFill>
                <a:latin typeface="+mj-lt"/>
                <a:ea typeface="Open Sans Bold"/>
                <a:cs typeface="Open Sans Bold"/>
                <a:sym typeface="Open Sans Bold"/>
              </a:rPr>
              <a:t>Високий ризик до призначення</a:t>
            </a:r>
            <a:r>
              <a:rPr lang="en-US" sz="2400" b="1" dirty="0">
                <a:solidFill>
                  <a:srgbClr val="000000"/>
                </a:solidFill>
                <a:latin typeface="+mj-lt"/>
                <a:ea typeface="Open Sans Bold"/>
                <a:cs typeface="Open Sans Bold"/>
                <a:sym typeface="Open Sans Bold"/>
              </a:rPr>
              <a:t> ПКП </a:t>
            </a:r>
            <a:endParaRPr lang="en-US" sz="2400" b="1" dirty="0">
              <a:solidFill>
                <a:srgbClr val="000000"/>
              </a:solidFill>
              <a:latin typeface="+mj-lt"/>
              <a:ea typeface="Open Sans Bold"/>
              <a:cs typeface="Open Sans Bold"/>
            </a:endParaRPr>
          </a:p>
          <a:p>
            <a:pPr marL="997585" lvl="2" indent="-332105" algn="just">
              <a:lnSpc>
                <a:spcPts val="3234"/>
              </a:lnSpc>
              <a:buFont typeface="Arial"/>
              <a:buChar char="⚬"/>
            </a:pPr>
            <a:r>
              <a:rPr lang="en-US" sz="2400" dirty="0">
                <a:solidFill>
                  <a:srgbClr val="000000"/>
                </a:solidFill>
                <a:latin typeface="+mj-lt"/>
                <a:ea typeface="Open Sans"/>
                <a:cs typeface="Open Sans"/>
                <a:sym typeface="Open Sans"/>
              </a:rPr>
              <a:t>У </a:t>
            </a:r>
            <a:r>
              <a:rPr lang="en-US" sz="2400" dirty="0" err="1">
                <a:solidFill>
                  <a:srgbClr val="000000"/>
                </a:solidFill>
                <a:latin typeface="+mj-lt"/>
                <a:ea typeface="Open Sans"/>
                <a:cs typeface="Open Sans"/>
                <a:sym typeface="Open Sans"/>
              </a:rPr>
              <a:t>клієнтів</a:t>
            </a:r>
            <a:r>
              <a:rPr lang="en-US" sz="2400" dirty="0">
                <a:solidFill>
                  <a:srgbClr val="000000"/>
                </a:solidFill>
                <a:latin typeface="+mj-lt"/>
                <a:ea typeface="Open Sans"/>
                <a:cs typeface="Open Sans"/>
                <a:sym typeface="Open Sans"/>
              </a:rPr>
              <a:t> з </a:t>
            </a:r>
            <a:r>
              <a:rPr lang="en-US" sz="2400" dirty="0" err="1">
                <a:solidFill>
                  <a:srgbClr val="000000"/>
                </a:solidFill>
                <a:latin typeface="+mj-lt"/>
                <a:ea typeface="Open Sans"/>
                <a:cs typeface="Open Sans"/>
                <a:sym typeface="Open Sans"/>
              </a:rPr>
              <a:t>сильними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показаннями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до</a:t>
            </a:r>
            <a:r>
              <a:rPr lang="en-US" sz="2400" dirty="0">
                <a:solidFill>
                  <a:srgbClr val="000000"/>
                </a:solidFill>
                <a:latin typeface="+mj-lt"/>
                <a:ea typeface="Open Sans"/>
                <a:cs typeface="Open Sans"/>
                <a:sym typeface="Open Sans"/>
              </a:rPr>
              <a:t> ПКП, </a:t>
            </a:r>
            <a:r>
              <a:rPr lang="en-US" sz="2400" dirty="0" err="1">
                <a:solidFill>
                  <a:srgbClr val="000000"/>
                </a:solidFill>
                <a:latin typeface="+mj-lt"/>
                <a:ea typeface="Open Sans"/>
                <a:cs typeface="Open Sans"/>
                <a:sym typeface="Open Sans"/>
              </a:rPr>
              <a:t>виходячи</a:t>
            </a:r>
            <a:r>
              <a:rPr lang="en-US" sz="2400" dirty="0">
                <a:solidFill>
                  <a:srgbClr val="000000"/>
                </a:solidFill>
                <a:latin typeface="+mj-lt"/>
                <a:ea typeface="Open Sans"/>
                <a:cs typeface="Open Sans"/>
                <a:sym typeface="Open Sans"/>
              </a:rPr>
              <a:t> з </a:t>
            </a:r>
            <a:r>
              <a:rPr lang="en-US" sz="2400" dirty="0" err="1">
                <a:solidFill>
                  <a:srgbClr val="000000"/>
                </a:solidFill>
                <a:latin typeface="+mj-lt"/>
                <a:ea typeface="Open Sans"/>
                <a:cs typeface="Open Sans"/>
                <a:sym typeface="Open Sans"/>
              </a:rPr>
              <a:t>рівня</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ризику</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експозиції</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та</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значних</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відхилень</a:t>
            </a:r>
            <a:r>
              <a:rPr lang="en-US" sz="2400" dirty="0">
                <a:solidFill>
                  <a:srgbClr val="000000"/>
                </a:solidFill>
                <a:latin typeface="+mj-lt"/>
                <a:ea typeface="Open Sans"/>
                <a:cs typeface="Open Sans"/>
                <a:sym typeface="Open Sans"/>
              </a:rPr>
              <a:t> у </a:t>
            </a:r>
            <a:r>
              <a:rPr lang="en-US" sz="2400" dirty="0" err="1">
                <a:solidFill>
                  <a:srgbClr val="000000"/>
                </a:solidFill>
                <a:latin typeface="+mj-lt"/>
                <a:ea typeface="Open Sans"/>
                <a:cs typeface="Open Sans"/>
                <a:sym typeface="Open Sans"/>
              </a:rPr>
              <a:t>застосуванні</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слід</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розглянути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можливість</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припинення</a:t>
            </a:r>
            <a:r>
              <a:rPr lang="en-US" sz="2400" dirty="0">
                <a:solidFill>
                  <a:srgbClr val="000000"/>
                </a:solidFill>
                <a:latin typeface="+mj-lt"/>
                <a:ea typeface="Open Sans"/>
                <a:cs typeface="Open Sans"/>
                <a:sym typeface="Open Sans"/>
              </a:rPr>
              <a:t> </a:t>
            </a:r>
            <a:r>
              <a:rPr lang="uk-UA" sz="2400" dirty="0">
                <a:solidFill>
                  <a:srgbClr val="000000"/>
                </a:solidFill>
                <a:latin typeface="+mj-lt"/>
                <a:ea typeface="Open Sans"/>
                <a:cs typeface="Open Sans"/>
                <a:sym typeface="Open Sans"/>
              </a:rPr>
              <a:t>ДКП</a:t>
            </a:r>
            <a:r>
              <a:rPr lang="en-US" sz="2400" dirty="0">
                <a:solidFill>
                  <a:srgbClr val="000000"/>
                </a:solidFill>
                <a:latin typeface="+mj-lt"/>
                <a:ea typeface="Open Sans"/>
                <a:cs typeface="Open Sans"/>
                <a:sym typeface="Open Sans"/>
              </a:rPr>
              <a:t> і </a:t>
            </a:r>
            <a:r>
              <a:rPr lang="en-US" sz="2400" dirty="0" err="1">
                <a:solidFill>
                  <a:srgbClr val="000000"/>
                </a:solidFill>
                <a:latin typeface="+mj-lt"/>
                <a:ea typeface="Open Sans"/>
                <a:cs typeface="Open Sans"/>
                <a:sym typeface="Open Sans"/>
              </a:rPr>
              <a:t>переходу</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на</a:t>
            </a:r>
            <a:r>
              <a:rPr lang="en-US" sz="2400" dirty="0">
                <a:solidFill>
                  <a:srgbClr val="000000"/>
                </a:solidFill>
                <a:latin typeface="+mj-lt"/>
                <a:ea typeface="Open Sans"/>
                <a:cs typeface="Open Sans"/>
                <a:sym typeface="Open Sans"/>
              </a:rPr>
              <a:t> 1-місячний </a:t>
            </a:r>
            <a:r>
              <a:rPr lang="en-US" sz="2400" dirty="0" err="1">
                <a:solidFill>
                  <a:srgbClr val="000000"/>
                </a:solidFill>
                <a:latin typeface="+mj-lt"/>
                <a:ea typeface="Open Sans"/>
                <a:cs typeface="Open Sans"/>
                <a:sym typeface="Open Sans"/>
              </a:rPr>
              <a:t>курс</a:t>
            </a:r>
            <a:r>
              <a:rPr lang="en-US" sz="2400" dirty="0">
                <a:solidFill>
                  <a:srgbClr val="000000"/>
                </a:solidFill>
                <a:latin typeface="+mj-lt"/>
                <a:ea typeface="Open Sans"/>
                <a:cs typeface="Open Sans"/>
                <a:sym typeface="Open Sans"/>
              </a:rPr>
              <a:t> ПКП. </a:t>
            </a:r>
            <a:r>
              <a:rPr lang="en-US" sz="2400" dirty="0" err="1">
                <a:solidFill>
                  <a:srgbClr val="000000"/>
                </a:solidFill>
                <a:latin typeface="+mj-lt"/>
                <a:ea typeface="Open Sans"/>
                <a:cs typeface="Open Sans"/>
                <a:sym typeface="Open Sans"/>
              </a:rPr>
              <a:t>Клієнти</a:t>
            </a:r>
            <a:r>
              <a:rPr lang="en-US" sz="2400" dirty="0">
                <a:solidFill>
                  <a:srgbClr val="000000"/>
                </a:solidFill>
                <a:latin typeface="+mj-lt"/>
                <a:ea typeface="Open Sans"/>
                <a:cs typeface="Open Sans"/>
                <a:sym typeface="Open Sans"/>
              </a:rPr>
              <a:t> з </a:t>
            </a:r>
            <a:r>
              <a:rPr lang="en-US" sz="2400" dirty="0" err="1">
                <a:solidFill>
                  <a:srgbClr val="000000"/>
                </a:solidFill>
                <a:latin typeface="+mj-lt"/>
                <a:ea typeface="Open Sans"/>
                <a:cs typeface="Open Sans"/>
                <a:sym typeface="Open Sans"/>
              </a:rPr>
              <a:t>негативним</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результатом</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тесту</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на</a:t>
            </a:r>
            <a:r>
              <a:rPr lang="en-US" sz="2400" dirty="0">
                <a:solidFill>
                  <a:srgbClr val="000000"/>
                </a:solidFill>
                <a:latin typeface="+mj-lt"/>
                <a:ea typeface="Open Sans"/>
                <a:cs typeface="Open Sans"/>
                <a:sym typeface="Open Sans"/>
              </a:rPr>
              <a:t> ВІЛ </a:t>
            </a:r>
            <a:r>
              <a:rPr lang="en-US" sz="2400" dirty="0" err="1">
                <a:solidFill>
                  <a:srgbClr val="000000"/>
                </a:solidFill>
                <a:latin typeface="+mj-lt"/>
                <a:ea typeface="Open Sans"/>
                <a:cs typeface="Open Sans"/>
                <a:sym typeface="Open Sans"/>
              </a:rPr>
              <a:t>через</a:t>
            </a:r>
            <a:r>
              <a:rPr lang="en-US" sz="2400" dirty="0">
                <a:solidFill>
                  <a:srgbClr val="000000"/>
                </a:solidFill>
                <a:latin typeface="+mj-lt"/>
                <a:ea typeface="Open Sans"/>
                <a:cs typeface="Open Sans"/>
                <a:sym typeface="Open Sans"/>
              </a:rPr>
              <a:t> 1 </a:t>
            </a:r>
            <a:r>
              <a:rPr lang="en-US" sz="2400" dirty="0" err="1">
                <a:solidFill>
                  <a:srgbClr val="000000"/>
                </a:solidFill>
                <a:latin typeface="+mj-lt"/>
                <a:ea typeface="Open Sans"/>
                <a:cs typeface="Open Sans"/>
                <a:sym typeface="Open Sans"/>
              </a:rPr>
              <a:t>місяць</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можуть</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негайно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повернутися</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до</a:t>
            </a:r>
            <a:r>
              <a:rPr lang="en-US" sz="2400" dirty="0">
                <a:solidFill>
                  <a:srgbClr val="000000"/>
                </a:solidFill>
                <a:latin typeface="+mj-lt"/>
                <a:ea typeface="Open Sans"/>
                <a:cs typeface="Open Sans"/>
                <a:sym typeface="Open Sans"/>
              </a:rPr>
              <a:t> </a:t>
            </a:r>
            <a:r>
              <a:rPr lang="uk-UA" sz="2400" dirty="0">
                <a:solidFill>
                  <a:srgbClr val="000000"/>
                </a:solidFill>
                <a:latin typeface="+mj-lt"/>
                <a:ea typeface="Open Sans"/>
                <a:cs typeface="Open Sans"/>
                <a:sym typeface="Open Sans"/>
              </a:rPr>
              <a:t>ДКП</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без</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перерви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якщо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вони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клінічно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підходять</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для</a:t>
            </a:r>
            <a:r>
              <a:rPr lang="en-US" sz="2400" dirty="0">
                <a:solidFill>
                  <a:srgbClr val="000000"/>
                </a:solidFill>
                <a:latin typeface="+mj-lt"/>
                <a:ea typeface="Open Sans"/>
                <a:cs typeface="Open Sans"/>
                <a:sym typeface="Open Sans"/>
              </a:rPr>
              <a:t> </a:t>
            </a:r>
            <a:r>
              <a:rPr lang="uk-UA" sz="2400" dirty="0">
                <a:solidFill>
                  <a:srgbClr val="000000"/>
                </a:solidFill>
                <a:latin typeface="+mj-lt"/>
                <a:ea typeface="Open Sans"/>
                <a:cs typeface="Open Sans"/>
                <a:sym typeface="Open Sans"/>
              </a:rPr>
              <a:t>ДКП</a:t>
            </a:r>
            <a:r>
              <a:rPr lang="en-US" sz="2400" dirty="0">
                <a:solidFill>
                  <a:srgbClr val="000000"/>
                </a:solidFill>
                <a:latin typeface="+mj-lt"/>
                <a:ea typeface="Open Sans"/>
                <a:cs typeface="Open Sans"/>
                <a:sym typeface="Open Sans"/>
              </a:rPr>
              <a:t>. </a:t>
            </a:r>
            <a:endParaRPr lang="en-US" sz="2400" dirty="0">
              <a:solidFill>
                <a:srgbClr val="000000"/>
              </a:solidFill>
              <a:latin typeface="+mj-lt"/>
              <a:ea typeface="Open Sans"/>
              <a:cs typeface="Open Sans"/>
            </a:endParaRPr>
          </a:p>
          <a:p>
            <a:pPr marL="997585" lvl="2" indent="-332105" algn="just">
              <a:lnSpc>
                <a:spcPts val="3234"/>
              </a:lnSpc>
              <a:buFont typeface="Arial"/>
              <a:buChar char="⚬"/>
            </a:pPr>
            <a:r>
              <a:rPr lang="en-US" sz="2400" dirty="0" err="1">
                <a:solidFill>
                  <a:srgbClr val="000000"/>
                </a:solidFill>
                <a:latin typeface="+mj-lt"/>
                <a:ea typeface="Open Sans"/>
                <a:cs typeface="Open Sans"/>
                <a:sym typeface="Open Sans"/>
              </a:rPr>
              <a:t>Примітка</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Медичні</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працівники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повинні</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оцінити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ризики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та</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переваги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переходу</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клієнта</a:t>
            </a:r>
            <a:r>
              <a:rPr lang="en-US" sz="2400" dirty="0">
                <a:solidFill>
                  <a:srgbClr val="000000"/>
                </a:solidFill>
                <a:latin typeface="+mj-lt"/>
                <a:ea typeface="Open Sans"/>
                <a:cs typeface="Open Sans"/>
                <a:sym typeface="Open Sans"/>
              </a:rPr>
              <a:t> з </a:t>
            </a:r>
            <a:r>
              <a:rPr lang="uk-UA" sz="2400" dirty="0">
                <a:solidFill>
                  <a:srgbClr val="000000"/>
                </a:solidFill>
                <a:latin typeface="+mj-lt"/>
                <a:ea typeface="Open Sans"/>
                <a:cs typeface="Open Sans"/>
                <a:sym typeface="Open Sans"/>
              </a:rPr>
              <a:t>ДКП</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на</a:t>
            </a:r>
            <a:r>
              <a:rPr lang="en-US" sz="2400" dirty="0">
                <a:solidFill>
                  <a:srgbClr val="000000"/>
                </a:solidFill>
                <a:latin typeface="+mj-lt"/>
                <a:ea typeface="Open Sans"/>
                <a:cs typeface="Open Sans"/>
                <a:sym typeface="Open Sans"/>
              </a:rPr>
              <a:t> </a:t>
            </a:r>
            <a:r>
              <a:rPr lang="uk-UA" sz="2400" dirty="0">
                <a:solidFill>
                  <a:srgbClr val="000000"/>
                </a:solidFill>
                <a:latin typeface="+mj-lt"/>
                <a:ea typeface="Open Sans"/>
                <a:cs typeface="Open Sans"/>
                <a:sym typeface="Open Sans"/>
              </a:rPr>
              <a:t>ПКП</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Наприклад</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медичні</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працівники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повинні</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врахувати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мотивацію</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клієнта</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приймати</a:t>
            </a:r>
            <a:r>
              <a:rPr lang="en-US" sz="2400" dirty="0">
                <a:solidFill>
                  <a:srgbClr val="000000"/>
                </a:solidFill>
                <a:latin typeface="+mj-lt"/>
                <a:ea typeface="Open Sans"/>
                <a:cs typeface="Open Sans"/>
                <a:sym typeface="Open Sans"/>
              </a:rPr>
              <a:t> </a:t>
            </a:r>
            <a:r>
              <a:rPr lang="uk-UA" sz="2400" dirty="0">
                <a:solidFill>
                  <a:srgbClr val="000000"/>
                </a:solidFill>
                <a:latin typeface="+mj-lt"/>
                <a:ea typeface="Open Sans"/>
                <a:cs typeface="Open Sans"/>
                <a:sym typeface="Open Sans"/>
              </a:rPr>
              <a:t>ПКП</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щодня</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протягом</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одного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повного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місяця</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перш</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ніж</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приймати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рішення</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про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припинення</a:t>
            </a:r>
            <a:r>
              <a:rPr lang="en-US" sz="2400" dirty="0">
                <a:solidFill>
                  <a:srgbClr val="000000"/>
                </a:solidFill>
                <a:latin typeface="+mj-lt"/>
                <a:ea typeface="Open Sans"/>
                <a:cs typeface="Open Sans"/>
                <a:sym typeface="Open Sans"/>
              </a:rPr>
              <a:t> </a:t>
            </a:r>
            <a:r>
              <a:rPr lang="uk-UA" sz="2400" dirty="0">
                <a:solidFill>
                  <a:srgbClr val="000000"/>
                </a:solidFill>
                <a:latin typeface="+mj-lt"/>
                <a:ea typeface="Open Sans"/>
                <a:cs typeface="Open Sans"/>
                <a:sym typeface="Open Sans"/>
              </a:rPr>
              <a:t>ДКП</a:t>
            </a:r>
            <a:r>
              <a:rPr lang="en-US" sz="2400" dirty="0">
                <a:solidFill>
                  <a:srgbClr val="000000"/>
                </a:solidFill>
                <a:latin typeface="+mj-lt"/>
                <a:ea typeface="Open Sans"/>
                <a:cs typeface="Open Sans"/>
                <a:sym typeface="Open Sans"/>
              </a:rPr>
              <a:t> і </a:t>
            </a:r>
            <a:r>
              <a:rPr lang="en-US" sz="2400" dirty="0" err="1">
                <a:solidFill>
                  <a:srgbClr val="000000"/>
                </a:solidFill>
                <a:latin typeface="+mj-lt"/>
                <a:ea typeface="Open Sans"/>
                <a:cs typeface="Open Sans"/>
                <a:sym typeface="Open Sans"/>
              </a:rPr>
              <a:t>початок</a:t>
            </a:r>
            <a:r>
              <a:rPr lang="en-US" sz="2400" dirty="0">
                <a:solidFill>
                  <a:srgbClr val="000000"/>
                </a:solidFill>
                <a:latin typeface="+mj-lt"/>
                <a:ea typeface="Open Sans"/>
                <a:cs typeface="Open Sans"/>
                <a:sym typeface="Open Sans"/>
              </a:rPr>
              <a:t> </a:t>
            </a:r>
            <a:r>
              <a:rPr lang="uk-UA" sz="2400" dirty="0">
                <a:solidFill>
                  <a:srgbClr val="000000"/>
                </a:solidFill>
                <a:latin typeface="+mj-lt"/>
                <a:ea typeface="Open Sans"/>
                <a:cs typeface="Open Sans"/>
                <a:sym typeface="Open Sans"/>
              </a:rPr>
              <a:t>ПКП</a:t>
            </a:r>
            <a:r>
              <a:rPr lang="en-US" sz="2400" dirty="0">
                <a:solidFill>
                  <a:srgbClr val="000000"/>
                </a:solidFill>
                <a:latin typeface="+mj-lt"/>
                <a:ea typeface="Open Sans"/>
                <a:cs typeface="Open Sans"/>
                <a:sym typeface="Open Sans"/>
              </a:rPr>
              <a:t>.</a:t>
            </a:r>
            <a:endParaRPr lang="en-US" sz="2400" dirty="0">
              <a:solidFill>
                <a:srgbClr val="000000"/>
              </a:solidFill>
              <a:latin typeface="+mj-lt"/>
              <a:ea typeface="Open Sans"/>
              <a:cs typeface="Open Sans"/>
            </a:endParaRPr>
          </a:p>
          <a:p>
            <a:pPr marL="723265" lvl="1" indent="-361315" algn="just">
              <a:lnSpc>
                <a:spcPts val="4692"/>
              </a:lnSpc>
              <a:buFont typeface="Arial"/>
              <a:buChar char="•"/>
            </a:pPr>
            <a:r>
              <a:rPr lang="en-US" sz="2400" b="1" dirty="0" err="1">
                <a:solidFill>
                  <a:srgbClr val="000000"/>
                </a:solidFill>
                <a:latin typeface="+mj-lt"/>
                <a:ea typeface="Open Sans Bold"/>
                <a:cs typeface="Open Sans Bold"/>
                <a:sym typeface="Open Sans Bold"/>
              </a:rPr>
              <a:t>Можлива</a:t>
            </a:r>
            <a:r>
              <a:rPr lang="en-US" sz="2400" b="1" dirty="0">
                <a:solidFill>
                  <a:srgbClr val="000000"/>
                </a:solidFill>
                <a:latin typeface="+mj-lt"/>
                <a:ea typeface="Open Sans Bold"/>
                <a:cs typeface="Open Sans Bold"/>
                <a:sym typeface="Open Sans Bold"/>
              </a:rPr>
              <a:t> </a:t>
            </a:r>
            <a:r>
              <a:rPr lang="en-US" sz="2400" b="1" dirty="0" err="1">
                <a:solidFill>
                  <a:srgbClr val="000000"/>
                </a:solidFill>
                <a:latin typeface="+mj-lt"/>
                <a:ea typeface="Open Sans Bold"/>
                <a:cs typeface="Open Sans Bold"/>
                <a:sym typeface="Open Sans Bold"/>
              </a:rPr>
              <a:t>або</a:t>
            </a:r>
            <a:r>
              <a:rPr lang="en-US" sz="2400" b="1" dirty="0">
                <a:solidFill>
                  <a:srgbClr val="000000"/>
                </a:solidFill>
                <a:latin typeface="+mj-lt"/>
                <a:ea typeface="Open Sans Bold"/>
                <a:cs typeface="Open Sans Bold"/>
                <a:sym typeface="Open Sans Bold"/>
              </a:rPr>
              <a:t> </a:t>
            </a:r>
            <a:r>
              <a:rPr lang="en-US" sz="2400" b="1" dirty="0" err="1">
                <a:solidFill>
                  <a:srgbClr val="000000"/>
                </a:solidFill>
                <a:latin typeface="+mj-lt"/>
                <a:ea typeface="Open Sans Bold"/>
                <a:cs typeface="Open Sans Bold"/>
                <a:sym typeface="Open Sans Bold"/>
              </a:rPr>
              <a:t>ймовірна</a:t>
            </a:r>
            <a:r>
              <a:rPr lang="en-US" sz="2400" b="1" dirty="0">
                <a:solidFill>
                  <a:srgbClr val="000000"/>
                </a:solidFill>
                <a:latin typeface="+mj-lt"/>
                <a:ea typeface="Open Sans Bold"/>
                <a:cs typeface="Open Sans Bold"/>
                <a:sym typeface="Open Sans Bold"/>
              </a:rPr>
              <a:t> </a:t>
            </a:r>
            <a:r>
              <a:rPr lang="en-US" sz="2400" b="1" dirty="0" err="1">
                <a:solidFill>
                  <a:srgbClr val="000000"/>
                </a:solidFill>
                <a:latin typeface="+mj-lt"/>
                <a:ea typeface="Open Sans Bold"/>
                <a:cs typeface="Open Sans Bold"/>
                <a:sym typeface="Open Sans Bold"/>
              </a:rPr>
              <a:t>алергічна</a:t>
            </a:r>
            <a:r>
              <a:rPr lang="en-US" sz="2400" b="1" dirty="0">
                <a:solidFill>
                  <a:srgbClr val="000000"/>
                </a:solidFill>
                <a:latin typeface="+mj-lt"/>
                <a:ea typeface="Open Sans Bold"/>
                <a:cs typeface="Open Sans Bold"/>
                <a:sym typeface="Open Sans Bold"/>
              </a:rPr>
              <a:t> </a:t>
            </a:r>
            <a:r>
              <a:rPr lang="en-US" sz="2400" b="1" dirty="0" err="1">
                <a:solidFill>
                  <a:srgbClr val="000000"/>
                </a:solidFill>
                <a:latin typeface="+mj-lt"/>
                <a:ea typeface="Open Sans Bold"/>
                <a:cs typeface="Open Sans Bold"/>
                <a:sym typeface="Open Sans Bold"/>
              </a:rPr>
              <a:t>реакція</a:t>
            </a:r>
            <a:r>
              <a:rPr lang="en-US" sz="2400" b="1" dirty="0">
                <a:solidFill>
                  <a:srgbClr val="000000"/>
                </a:solidFill>
                <a:latin typeface="+mj-lt"/>
                <a:ea typeface="Open Sans Bold"/>
                <a:cs typeface="Open Sans Bold"/>
                <a:sym typeface="Open Sans Bold"/>
              </a:rPr>
              <a:t> </a:t>
            </a:r>
            <a:r>
              <a:rPr lang="en-US" sz="2400" b="1" dirty="0" err="1">
                <a:solidFill>
                  <a:srgbClr val="000000"/>
                </a:solidFill>
                <a:latin typeface="+mj-lt"/>
                <a:ea typeface="Open Sans Bold"/>
                <a:cs typeface="Open Sans Bold"/>
                <a:sym typeface="Open Sans Bold"/>
              </a:rPr>
              <a:t>внаслідок</a:t>
            </a:r>
            <a:r>
              <a:rPr lang="en-US" sz="2400" b="1" dirty="0">
                <a:solidFill>
                  <a:srgbClr val="000000"/>
                </a:solidFill>
                <a:latin typeface="+mj-lt"/>
                <a:ea typeface="Open Sans Bold"/>
                <a:cs typeface="Open Sans Bold"/>
                <a:sym typeface="Open Sans Bold"/>
              </a:rPr>
              <a:t> </a:t>
            </a:r>
            <a:r>
              <a:rPr lang="en-US" sz="2400" b="1" dirty="0" err="1">
                <a:solidFill>
                  <a:srgbClr val="000000"/>
                </a:solidFill>
                <a:latin typeface="+mj-lt"/>
                <a:ea typeface="Open Sans Bold"/>
                <a:cs typeface="Open Sans Bold"/>
                <a:sym typeface="Open Sans Bold"/>
              </a:rPr>
              <a:t>застосування</a:t>
            </a:r>
            <a:r>
              <a:rPr lang="en-US" sz="2400" b="1" dirty="0">
                <a:solidFill>
                  <a:srgbClr val="000000"/>
                </a:solidFill>
                <a:latin typeface="+mj-lt"/>
                <a:ea typeface="Open Sans Bold"/>
                <a:cs typeface="Open Sans Bold"/>
                <a:sym typeface="Open Sans Bold"/>
              </a:rPr>
              <a:t> </a:t>
            </a:r>
            <a:r>
              <a:rPr lang="uk-UA" sz="2400" b="1" dirty="0">
                <a:solidFill>
                  <a:srgbClr val="000000"/>
                </a:solidFill>
                <a:latin typeface="+mj-lt"/>
                <a:ea typeface="Open Sans Bold"/>
                <a:cs typeface="Open Sans Bold"/>
                <a:sym typeface="Open Sans Bold"/>
              </a:rPr>
              <a:t>ДКП</a:t>
            </a:r>
            <a:endParaRPr lang="en-US" sz="2400" b="1" dirty="0">
              <a:solidFill>
                <a:srgbClr val="000000"/>
              </a:solidFill>
              <a:latin typeface="+mj-lt"/>
              <a:ea typeface="Open Sans Bold"/>
              <a:cs typeface="Open Sans Bold"/>
            </a:endParaRPr>
          </a:p>
          <a:p>
            <a:pPr marL="1099185" lvl="2" indent="-366395" algn="just">
              <a:lnSpc>
                <a:spcPts val="3563"/>
              </a:lnSpc>
              <a:buFont typeface="Arial"/>
              <a:buChar char="⚬"/>
            </a:pPr>
            <a:r>
              <a:rPr lang="en-US" sz="2400" dirty="0" err="1">
                <a:solidFill>
                  <a:srgbClr val="000000"/>
                </a:solidFill>
                <a:latin typeface="+mj-lt"/>
                <a:ea typeface="Open Sans"/>
                <a:cs typeface="Open Sans"/>
                <a:sym typeface="Open Sans"/>
              </a:rPr>
              <a:t>Не</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продовжуйте</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надавати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препарат</a:t>
            </a:r>
            <a:r>
              <a:rPr lang="en-US" sz="2400" dirty="0">
                <a:solidFill>
                  <a:srgbClr val="000000"/>
                </a:solidFill>
                <a:latin typeface="+mj-lt"/>
                <a:ea typeface="Open Sans"/>
                <a:cs typeface="Open Sans"/>
                <a:sym typeface="Open Sans"/>
              </a:rPr>
              <a:t> </a:t>
            </a:r>
            <a:r>
              <a:rPr lang="uk-UA" sz="2400" dirty="0">
                <a:solidFill>
                  <a:srgbClr val="000000"/>
                </a:solidFill>
                <a:latin typeface="+mj-lt"/>
                <a:ea typeface="Open Sans"/>
                <a:cs typeface="Open Sans"/>
                <a:sym typeface="Open Sans"/>
              </a:rPr>
              <a:t>ДКП</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клієнту</a:t>
            </a:r>
            <a:r>
              <a:rPr lang="en-US" sz="2400" dirty="0">
                <a:solidFill>
                  <a:srgbClr val="000000"/>
                </a:solidFill>
                <a:latin typeface="+mj-lt"/>
                <a:ea typeface="Open Sans"/>
                <a:cs typeface="Open Sans"/>
                <a:sym typeface="Open Sans"/>
              </a:rPr>
              <a:t>, у </a:t>
            </a:r>
            <a:r>
              <a:rPr lang="en-US" sz="2400" dirty="0" err="1">
                <a:solidFill>
                  <a:srgbClr val="000000"/>
                </a:solidFill>
                <a:latin typeface="+mj-lt"/>
                <a:ea typeface="Open Sans"/>
                <a:cs typeface="Open Sans"/>
                <a:sym typeface="Open Sans"/>
              </a:rPr>
              <a:t>якого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виникла</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алергічна</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реакція</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яка</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може</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бути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або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ймовірно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пов'язана</a:t>
            </a:r>
            <a:r>
              <a:rPr lang="en-US" sz="2400" dirty="0">
                <a:solidFill>
                  <a:srgbClr val="000000"/>
                </a:solidFill>
                <a:latin typeface="+mj-lt"/>
                <a:ea typeface="Open Sans"/>
                <a:cs typeface="Open Sans"/>
                <a:sym typeface="Open Sans"/>
              </a:rPr>
              <a:t> з </a:t>
            </a:r>
            <a:r>
              <a:rPr lang="en-US" sz="2400" dirty="0" err="1">
                <a:solidFill>
                  <a:srgbClr val="000000"/>
                </a:solidFill>
                <a:latin typeface="+mj-lt"/>
                <a:ea typeface="Open Sans"/>
                <a:cs typeface="Open Sans"/>
                <a:sym typeface="Open Sans"/>
              </a:rPr>
              <a:t>ліками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що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входять</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до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складу</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цього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конкретного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препарату</a:t>
            </a:r>
            <a:r>
              <a:rPr lang="en-US" sz="2400" dirty="0">
                <a:solidFill>
                  <a:srgbClr val="000000"/>
                </a:solidFill>
                <a:latin typeface="+mj-lt"/>
                <a:ea typeface="Open Sans"/>
                <a:cs typeface="Open Sans"/>
                <a:sym typeface="Open Sans"/>
              </a:rPr>
              <a:t> </a:t>
            </a:r>
            <a:r>
              <a:rPr lang="uk-UA" sz="2400" dirty="0">
                <a:solidFill>
                  <a:srgbClr val="000000"/>
                </a:solidFill>
                <a:latin typeface="+mj-lt"/>
                <a:ea typeface="Open Sans"/>
                <a:cs typeface="Open Sans"/>
                <a:sym typeface="Open Sans"/>
              </a:rPr>
              <a:t>ДКП</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Замість</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цього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може</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бути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підходящим</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альтернативний</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препарат</a:t>
            </a:r>
            <a:r>
              <a:rPr lang="en-US" sz="2400" dirty="0">
                <a:solidFill>
                  <a:srgbClr val="000000"/>
                </a:solidFill>
                <a:latin typeface="+mj-lt"/>
                <a:ea typeface="Open Sans"/>
                <a:cs typeface="Open Sans"/>
                <a:sym typeface="Open Sans"/>
              </a:rPr>
              <a:t> </a:t>
            </a:r>
            <a:r>
              <a:rPr lang="uk-UA" sz="2400" dirty="0">
                <a:solidFill>
                  <a:srgbClr val="000000"/>
                </a:solidFill>
                <a:latin typeface="+mj-lt"/>
                <a:ea typeface="Open Sans"/>
                <a:cs typeface="Open Sans"/>
                <a:sym typeface="Open Sans"/>
              </a:rPr>
              <a:t>ДКП</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або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стратегія</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профілактики</a:t>
            </a:r>
            <a:r>
              <a:rPr lang="en-US" sz="2400" dirty="0">
                <a:solidFill>
                  <a:srgbClr val="000000"/>
                </a:solidFill>
                <a:latin typeface="+mj-lt"/>
                <a:ea typeface="Open Sans"/>
                <a:cs typeface="Open Sans"/>
                <a:sym typeface="Open Sans"/>
              </a:rPr>
              <a:t> ВІЛ.  </a:t>
            </a:r>
            <a:endParaRPr lang="en-US" sz="2400" dirty="0">
              <a:solidFill>
                <a:srgbClr val="000000"/>
              </a:solidFill>
              <a:latin typeface="+mj-lt"/>
              <a:ea typeface="Open Sans"/>
              <a:cs typeface="Open Sans"/>
            </a:endParaRPr>
          </a:p>
          <a:p>
            <a:pPr algn="just">
              <a:lnSpc>
                <a:spcPts val="3563"/>
              </a:lnSpc>
            </a:pPr>
            <a:endParaRPr lang="en-US" sz="2400" dirty="0">
              <a:solidFill>
                <a:srgbClr val="000000"/>
              </a:solidFill>
              <a:latin typeface="+mj-lt"/>
              <a:ea typeface="Open Sans"/>
              <a:cs typeface="Open Sans"/>
              <a:sym typeface="Open Sans"/>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bg>
      <p:bgPr>
        <a:solidFill>
          <a:srgbClr val="A93291"/>
        </a:solidFill>
        <a:effectLst/>
      </p:bgPr>
    </p:bg>
    <p:spTree>
      <p:nvGrpSpPr>
        <p:cNvPr id="1" name=""/>
        <p:cNvGrpSpPr/>
        <p:nvPr/>
      </p:nvGrpSpPr>
      <p:grpSpPr>
        <a:xfrm>
          <a:off x="0" y="0"/>
          <a:ext cx="0" cy="0"/>
          <a:chOff x="0" y="0"/>
          <a:chExt cx="0" cy="0"/>
        </a:xfrm>
      </p:grpSpPr>
      <p:sp>
        <p:nvSpPr>
          <p:cNvPr id="2" name="Freeform 2"/>
          <p:cNvSpPr/>
          <p:nvPr/>
        </p:nvSpPr>
        <p:spPr>
          <a:xfrm>
            <a:off x="11522848" y="0"/>
            <a:ext cx="6765152" cy="6460720"/>
          </a:xfrm>
          <a:custGeom>
            <a:avLst/>
            <a:gdLst/>
            <a:ahLst/>
            <a:cxnLst/>
            <a:rect l="l" t="t" r="r" b="b"/>
            <a:pathLst>
              <a:path w="6765152" h="6460720">
                <a:moveTo>
                  <a:pt x="0" y="0"/>
                </a:moveTo>
                <a:lnTo>
                  <a:pt x="6765152" y="0"/>
                </a:lnTo>
                <a:lnTo>
                  <a:pt x="6765152" y="6460720"/>
                </a:lnTo>
                <a:lnTo>
                  <a:pt x="0" y="646072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533400" y="1257300"/>
            <a:ext cx="15158960" cy="6772367"/>
          </a:xfrm>
          <a:prstGeom prst="rect">
            <a:avLst/>
          </a:prstGeom>
        </p:spPr>
        <p:txBody>
          <a:bodyPr lIns="0" tIns="0" rIns="0" bIns="0" rtlCol="0" anchor="t">
            <a:spAutoFit/>
          </a:bodyPr>
          <a:lstStyle/>
          <a:p>
            <a:pPr algn="l">
              <a:lnSpc>
                <a:spcPts val="8819"/>
              </a:lnSpc>
            </a:pPr>
            <a:r>
              <a:rPr lang="en-US" sz="6299" b="1" dirty="0" err="1">
                <a:solidFill>
                  <a:srgbClr val="FFFFFF"/>
                </a:solidFill>
                <a:latin typeface="Roboto Condensed Bold"/>
                <a:ea typeface="Roboto Condensed Bold"/>
                <a:cs typeface="Roboto Condensed Bold"/>
                <a:sym typeface="Roboto Condensed Bold"/>
              </a:rPr>
              <a:t>Тепер</a:t>
            </a:r>
            <a:r>
              <a:rPr lang="en-US" sz="6299" b="1" dirty="0">
                <a:solidFill>
                  <a:srgbClr val="FFFFFF"/>
                </a:solidFill>
                <a:latin typeface="Roboto Condensed Bold"/>
                <a:ea typeface="Roboto Condensed Bold"/>
                <a:cs typeface="Roboto Condensed Bold"/>
                <a:sym typeface="Roboto Condensed Bold"/>
              </a:rPr>
              <a:t> </a:t>
            </a:r>
            <a:r>
              <a:rPr lang="en-US" sz="6299" b="1" dirty="0" err="1">
                <a:solidFill>
                  <a:srgbClr val="FFFFFF"/>
                </a:solidFill>
                <a:latin typeface="Roboto Condensed Bold"/>
                <a:ea typeface="Roboto Condensed Bold"/>
                <a:cs typeface="Roboto Condensed Bold"/>
                <a:sym typeface="Roboto Condensed Bold"/>
              </a:rPr>
              <a:t>ми</a:t>
            </a:r>
            <a:r>
              <a:rPr lang="en-US" sz="6299" b="1" dirty="0">
                <a:solidFill>
                  <a:srgbClr val="FFFFFF"/>
                </a:solidFill>
                <a:latin typeface="Roboto Condensed Bold"/>
                <a:ea typeface="Roboto Condensed Bold"/>
                <a:cs typeface="Roboto Condensed Bold"/>
                <a:sym typeface="Roboto Condensed Bold"/>
              </a:rPr>
              <a:t> </a:t>
            </a:r>
            <a:r>
              <a:rPr lang="en-US" sz="6299" b="1" dirty="0" err="1">
                <a:solidFill>
                  <a:srgbClr val="FFFFFF"/>
                </a:solidFill>
                <a:latin typeface="Roboto Condensed Bold"/>
                <a:ea typeface="Roboto Condensed Bold"/>
                <a:cs typeface="Roboto Condensed Bold"/>
                <a:sym typeface="Roboto Condensed Bold"/>
              </a:rPr>
              <a:t>розглянемо</a:t>
            </a:r>
            <a:r>
              <a:rPr lang="en-US" sz="6299" b="1" dirty="0">
                <a:solidFill>
                  <a:srgbClr val="FFFFFF"/>
                </a:solidFill>
                <a:latin typeface="Roboto Condensed Bold"/>
                <a:ea typeface="Roboto Condensed Bold"/>
                <a:cs typeface="Roboto Condensed Bold"/>
                <a:sym typeface="Roboto Condensed Bold"/>
              </a:rPr>
              <a:t> </a:t>
            </a:r>
            <a:r>
              <a:rPr lang="en-US" sz="6299" b="1" dirty="0" err="1">
                <a:solidFill>
                  <a:srgbClr val="FFFFFF"/>
                </a:solidFill>
                <a:latin typeface="Roboto Condensed Bold"/>
                <a:ea typeface="Roboto Condensed Bold"/>
                <a:cs typeface="Roboto Condensed Bold"/>
                <a:sym typeface="Roboto Condensed Bold"/>
              </a:rPr>
              <a:t>додаткові</a:t>
            </a:r>
            <a:r>
              <a:rPr lang="en-US" sz="6299" b="1" dirty="0">
                <a:solidFill>
                  <a:srgbClr val="FFFFFF"/>
                </a:solidFill>
                <a:latin typeface="Roboto Condensed Bold"/>
                <a:ea typeface="Roboto Condensed Bold"/>
                <a:cs typeface="Roboto Condensed Bold"/>
                <a:sym typeface="Roboto Condensed Bold"/>
              </a:rPr>
              <a:t> </a:t>
            </a:r>
            <a:r>
              <a:rPr lang="en-US" sz="6299" b="1" dirty="0" err="1">
                <a:solidFill>
                  <a:srgbClr val="FFFFFF"/>
                </a:solidFill>
                <a:latin typeface="Roboto Condensed Bold"/>
                <a:ea typeface="Roboto Condensed Bold"/>
                <a:cs typeface="Roboto Condensed Bold"/>
                <a:sym typeface="Roboto Condensed Bold"/>
              </a:rPr>
              <a:t>протипоказання</a:t>
            </a:r>
            <a:r>
              <a:rPr lang="en-US" sz="6299" b="1" dirty="0">
                <a:solidFill>
                  <a:srgbClr val="FFFFFF"/>
                </a:solidFill>
                <a:latin typeface="Roboto Condensed Bold"/>
                <a:ea typeface="Roboto Condensed Bold"/>
                <a:cs typeface="Roboto Condensed Bold"/>
                <a:sym typeface="Roboto Condensed Bold"/>
              </a:rPr>
              <a:t> </a:t>
            </a:r>
            <a:r>
              <a:rPr lang="en-US" sz="6299" b="1" dirty="0" err="1">
                <a:solidFill>
                  <a:srgbClr val="FFFFFF"/>
                </a:solidFill>
                <a:latin typeface="Roboto Condensed Bold"/>
                <a:ea typeface="Roboto Condensed Bold"/>
                <a:cs typeface="Roboto Condensed Bold"/>
                <a:sym typeface="Roboto Condensed Bold"/>
              </a:rPr>
              <a:t>та</a:t>
            </a:r>
            <a:r>
              <a:rPr lang="en-US" sz="6299" b="1" dirty="0">
                <a:solidFill>
                  <a:srgbClr val="FFFFFF"/>
                </a:solidFill>
                <a:latin typeface="Roboto Condensed Bold"/>
                <a:ea typeface="Roboto Condensed Bold"/>
                <a:cs typeface="Roboto Condensed Bold"/>
                <a:sym typeface="Roboto Condensed Bold"/>
              </a:rPr>
              <a:t> </a:t>
            </a:r>
            <a:r>
              <a:rPr lang="en-US" sz="6299" b="1" dirty="0" err="1">
                <a:solidFill>
                  <a:srgbClr val="FFFFFF"/>
                </a:solidFill>
                <a:latin typeface="Roboto Condensed Bold"/>
                <a:ea typeface="Roboto Condensed Bold"/>
                <a:cs typeface="Roboto Condensed Bold"/>
                <a:sym typeface="Roboto Condensed Bold"/>
              </a:rPr>
              <a:t>особливості</a:t>
            </a:r>
            <a:r>
              <a:rPr lang="en-US" sz="6299" b="1" dirty="0">
                <a:solidFill>
                  <a:srgbClr val="FFFFFF"/>
                </a:solidFill>
                <a:latin typeface="Roboto Condensed Bold"/>
                <a:ea typeface="Roboto Condensed Bold"/>
                <a:cs typeface="Roboto Condensed Bold"/>
                <a:sym typeface="Roboto Condensed Bold"/>
              </a:rPr>
              <a:t> </a:t>
            </a:r>
            <a:r>
              <a:rPr lang="en-US" sz="6299" b="1" dirty="0" err="1">
                <a:solidFill>
                  <a:srgbClr val="FFFFFF"/>
                </a:solidFill>
                <a:latin typeface="Roboto Condensed Bold"/>
                <a:ea typeface="Roboto Condensed Bold"/>
                <a:cs typeface="Roboto Condensed Bold"/>
                <a:sym typeface="Roboto Condensed Bold"/>
              </a:rPr>
              <a:t>продовження</a:t>
            </a:r>
            <a:r>
              <a:rPr lang="en-US" sz="6299" b="1" dirty="0">
                <a:solidFill>
                  <a:srgbClr val="FFFFFF"/>
                </a:solidFill>
                <a:latin typeface="Roboto Condensed Bold"/>
                <a:ea typeface="Roboto Condensed Bold"/>
                <a:cs typeface="Roboto Condensed Bold"/>
                <a:sym typeface="Roboto Condensed Bold"/>
              </a:rPr>
              <a:t> </a:t>
            </a:r>
            <a:r>
              <a:rPr lang="en-US" sz="6299" b="1" dirty="0" err="1">
                <a:solidFill>
                  <a:srgbClr val="FFFFFF"/>
                </a:solidFill>
                <a:latin typeface="Roboto Condensed Bold"/>
                <a:ea typeface="Roboto Condensed Bold"/>
                <a:cs typeface="Roboto Condensed Bold"/>
                <a:sym typeface="Roboto Condensed Bold"/>
              </a:rPr>
              <a:t>застосування</a:t>
            </a:r>
            <a:r>
              <a:rPr lang="en-US" sz="6299" b="1" dirty="0">
                <a:solidFill>
                  <a:srgbClr val="FFFFFF"/>
                </a:solidFill>
                <a:latin typeface="Roboto Condensed Bold"/>
                <a:ea typeface="Roboto Condensed Bold"/>
                <a:cs typeface="Roboto Condensed Bold"/>
                <a:sym typeface="Roboto Condensed Bold"/>
              </a:rPr>
              <a:t>, </a:t>
            </a:r>
            <a:r>
              <a:rPr lang="en-US" sz="6299" b="1" dirty="0" err="1">
                <a:solidFill>
                  <a:srgbClr val="FFFFFF"/>
                </a:solidFill>
                <a:latin typeface="Roboto Condensed Bold"/>
                <a:ea typeface="Roboto Condensed Bold"/>
                <a:cs typeface="Roboto Condensed Bold"/>
                <a:sym typeface="Roboto Condensed Bold"/>
              </a:rPr>
              <a:t>що</a:t>
            </a:r>
            <a:r>
              <a:rPr lang="en-US" sz="6299" b="1" dirty="0">
                <a:solidFill>
                  <a:srgbClr val="FFFFFF"/>
                </a:solidFill>
                <a:latin typeface="Roboto Condensed Bold"/>
                <a:ea typeface="Roboto Condensed Bold"/>
                <a:cs typeface="Roboto Condensed Bold"/>
                <a:sym typeface="Roboto Condensed Bold"/>
              </a:rPr>
              <a:t> </a:t>
            </a:r>
            <a:r>
              <a:rPr lang="en-US" sz="6299" b="1" dirty="0" err="1">
                <a:solidFill>
                  <a:srgbClr val="FFFFFF"/>
                </a:solidFill>
                <a:latin typeface="Roboto Condensed Bold"/>
                <a:ea typeface="Roboto Condensed Bold"/>
                <a:cs typeface="Roboto Condensed Bold"/>
                <a:sym typeface="Roboto Condensed Bold"/>
              </a:rPr>
              <a:t>стосуються</a:t>
            </a:r>
            <a:r>
              <a:rPr lang="en-US" sz="6299" b="1" dirty="0">
                <a:solidFill>
                  <a:srgbClr val="FFFFFF"/>
                </a:solidFill>
                <a:latin typeface="Roboto Condensed Bold"/>
                <a:ea typeface="Roboto Condensed Bold"/>
                <a:cs typeface="Roboto Condensed Bold"/>
                <a:sym typeface="Roboto Condensed Bold"/>
              </a:rPr>
              <a:t> </a:t>
            </a:r>
            <a:r>
              <a:rPr lang="en-US" sz="6299" b="1" dirty="0" err="1">
                <a:solidFill>
                  <a:srgbClr val="FFFFFF"/>
                </a:solidFill>
                <a:latin typeface="Roboto Condensed Bold"/>
                <a:ea typeface="Roboto Condensed Bold"/>
                <a:cs typeface="Roboto Condensed Bold"/>
                <a:sym typeface="Roboto Condensed Bold"/>
              </a:rPr>
              <a:t>конкретного</a:t>
            </a:r>
            <a:r>
              <a:rPr lang="en-US" sz="6299" b="1" dirty="0">
                <a:solidFill>
                  <a:srgbClr val="FFFFFF"/>
                </a:solidFill>
                <a:latin typeface="Roboto Condensed Bold"/>
                <a:ea typeface="Roboto Condensed Bold"/>
                <a:cs typeface="Roboto Condensed Bold"/>
                <a:sym typeface="Roboto Condensed Bold"/>
              </a:rPr>
              <a:t> </a:t>
            </a:r>
            <a:r>
              <a:rPr lang="en-US" sz="6299" b="1" dirty="0" err="1">
                <a:solidFill>
                  <a:srgbClr val="FFFFFF"/>
                </a:solidFill>
                <a:latin typeface="Roboto Condensed Bold"/>
                <a:ea typeface="Roboto Condensed Bold"/>
                <a:cs typeface="Roboto Condensed Bold"/>
                <a:sym typeface="Roboto Condensed Bold"/>
              </a:rPr>
              <a:t>продукту</a:t>
            </a:r>
            <a:r>
              <a:rPr lang="en-US" sz="6299" b="1" dirty="0">
                <a:solidFill>
                  <a:srgbClr val="FFFFFF"/>
                </a:solidFill>
                <a:latin typeface="Roboto Condensed Bold"/>
                <a:ea typeface="Roboto Condensed Bold"/>
                <a:cs typeface="Roboto Condensed Bold"/>
                <a:sym typeface="Roboto Condensed Bold"/>
              </a:rPr>
              <a:t>. </a:t>
            </a:r>
          </a:p>
          <a:p>
            <a:pPr>
              <a:lnSpc>
                <a:spcPts val="6020"/>
              </a:lnSpc>
            </a:pPr>
            <a:r>
              <a:rPr lang="en-US" sz="4300" dirty="0">
                <a:solidFill>
                  <a:srgbClr val="FFFFFF"/>
                </a:solidFill>
                <a:latin typeface="Open Sans"/>
                <a:ea typeface="Open Sans"/>
                <a:cs typeface="Open Sans"/>
                <a:sym typeface="Open Sans"/>
              </a:rPr>
              <a:t>У </a:t>
            </a:r>
            <a:r>
              <a:rPr lang="en-US" sz="4300" err="1">
                <a:solidFill>
                  <a:srgbClr val="FFFFFF"/>
                </a:solidFill>
                <a:latin typeface="Open Sans"/>
                <a:ea typeface="Open Sans"/>
                <a:cs typeface="Open Sans"/>
                <a:sym typeface="Open Sans"/>
              </a:rPr>
              <a:t>разі</a:t>
            </a:r>
            <a:r>
              <a:rPr lang="en-US" sz="4300" dirty="0">
                <a:solidFill>
                  <a:srgbClr val="FFFFFF"/>
                </a:solidFill>
                <a:latin typeface="Open Sans"/>
                <a:ea typeface="Open Sans"/>
                <a:cs typeface="Open Sans"/>
                <a:sym typeface="Open Sans"/>
              </a:rPr>
              <a:t> </a:t>
            </a:r>
            <a:r>
              <a:rPr lang="en-US" sz="4300" err="1">
                <a:solidFill>
                  <a:srgbClr val="FFFFFF"/>
                </a:solidFill>
                <a:latin typeface="Open Sans"/>
                <a:ea typeface="Open Sans"/>
                <a:cs typeface="Open Sans"/>
                <a:sym typeface="Open Sans"/>
              </a:rPr>
              <a:t>наявності</a:t>
            </a:r>
            <a:r>
              <a:rPr lang="en-US" sz="4300" dirty="0">
                <a:solidFill>
                  <a:srgbClr val="FFFFFF"/>
                </a:solidFill>
                <a:latin typeface="Open Sans"/>
                <a:ea typeface="Open Sans"/>
                <a:cs typeface="Open Sans"/>
                <a:sym typeface="Open Sans"/>
              </a:rPr>
              <a:t> </a:t>
            </a:r>
            <a:r>
              <a:rPr lang="en-US" sz="4300" err="1">
                <a:solidFill>
                  <a:srgbClr val="FFFFFF"/>
                </a:solidFill>
                <a:latin typeface="Open Sans"/>
                <a:ea typeface="Open Sans"/>
                <a:cs typeface="Open Sans"/>
                <a:sym typeface="Open Sans"/>
              </a:rPr>
              <a:t>протипоказань</a:t>
            </a:r>
            <a:r>
              <a:rPr lang="en-US" sz="4300" dirty="0">
                <a:solidFill>
                  <a:srgbClr val="FFFFFF"/>
                </a:solidFill>
                <a:latin typeface="Open Sans"/>
                <a:ea typeface="Open Sans"/>
                <a:cs typeface="Open Sans"/>
                <a:sym typeface="Open Sans"/>
              </a:rPr>
              <a:t> </a:t>
            </a:r>
            <a:r>
              <a:rPr lang="en-US" sz="4300" err="1">
                <a:solidFill>
                  <a:srgbClr val="FFFFFF"/>
                </a:solidFill>
                <a:latin typeface="Open Sans"/>
                <a:ea typeface="Open Sans"/>
                <a:cs typeface="Open Sans"/>
                <a:sym typeface="Open Sans"/>
              </a:rPr>
              <a:t>або</a:t>
            </a:r>
            <a:r>
              <a:rPr lang="en-US" sz="4300" dirty="0">
                <a:solidFill>
                  <a:srgbClr val="FFFFFF"/>
                </a:solidFill>
                <a:latin typeface="Open Sans"/>
                <a:ea typeface="Open Sans"/>
                <a:cs typeface="Open Sans"/>
                <a:sym typeface="Open Sans"/>
              </a:rPr>
              <a:t> </a:t>
            </a:r>
            <a:r>
              <a:rPr lang="en-US" sz="4300" err="1">
                <a:solidFill>
                  <a:srgbClr val="FFFFFF"/>
                </a:solidFill>
                <a:latin typeface="Open Sans"/>
                <a:ea typeface="Open Sans"/>
                <a:cs typeface="Open Sans"/>
                <a:sym typeface="Open Sans"/>
              </a:rPr>
              <a:t>особливих</a:t>
            </a:r>
            <a:r>
              <a:rPr lang="en-US" sz="4300" dirty="0">
                <a:solidFill>
                  <a:srgbClr val="FFFFFF"/>
                </a:solidFill>
                <a:latin typeface="Open Sans"/>
                <a:ea typeface="Open Sans"/>
                <a:cs typeface="Open Sans"/>
                <a:sym typeface="Open Sans"/>
              </a:rPr>
              <a:t> </a:t>
            </a:r>
            <a:r>
              <a:rPr lang="en-US" sz="4300" err="1">
                <a:solidFill>
                  <a:srgbClr val="FFFFFF"/>
                </a:solidFill>
                <a:latin typeface="Open Sans"/>
                <a:ea typeface="Open Sans"/>
                <a:cs typeface="Open Sans"/>
                <a:sym typeface="Open Sans"/>
              </a:rPr>
              <a:t>застережень</a:t>
            </a:r>
            <a:r>
              <a:rPr lang="en-US" sz="4300" dirty="0">
                <a:solidFill>
                  <a:srgbClr val="FFFFFF"/>
                </a:solidFill>
                <a:latin typeface="Open Sans"/>
                <a:ea typeface="Open Sans"/>
                <a:cs typeface="Open Sans"/>
                <a:sym typeface="Open Sans"/>
              </a:rPr>
              <a:t> </a:t>
            </a:r>
            <a:r>
              <a:rPr lang="en-US" sz="4300" err="1">
                <a:solidFill>
                  <a:srgbClr val="FFFFFF"/>
                </a:solidFill>
                <a:latin typeface="Open Sans"/>
                <a:ea typeface="Open Sans"/>
                <a:cs typeface="Open Sans"/>
                <a:sym typeface="Open Sans"/>
              </a:rPr>
              <a:t>пропонуються</a:t>
            </a:r>
            <a:r>
              <a:rPr lang="en-US" sz="4300" dirty="0">
                <a:solidFill>
                  <a:srgbClr val="FFFFFF"/>
                </a:solidFill>
                <a:latin typeface="Open Sans"/>
                <a:ea typeface="Open Sans"/>
                <a:cs typeface="Open Sans"/>
                <a:sym typeface="Open Sans"/>
              </a:rPr>
              <a:t> </a:t>
            </a:r>
            <a:r>
              <a:rPr lang="en-US" sz="4300" err="1">
                <a:solidFill>
                  <a:srgbClr val="FFFFFF"/>
                </a:solidFill>
                <a:latin typeface="Open Sans"/>
                <a:ea typeface="Open Sans"/>
                <a:cs typeface="Open Sans"/>
                <a:sym typeface="Open Sans"/>
              </a:rPr>
              <a:t>варіанти</a:t>
            </a:r>
            <a:r>
              <a:rPr lang="en-US" sz="4300" dirty="0">
                <a:solidFill>
                  <a:srgbClr val="FFFFFF"/>
                </a:solidFill>
                <a:latin typeface="Open Sans"/>
                <a:ea typeface="Open Sans"/>
                <a:cs typeface="Open Sans"/>
                <a:sym typeface="Open Sans"/>
              </a:rPr>
              <a:t> </a:t>
            </a:r>
            <a:r>
              <a:rPr lang="en-US" sz="4300" err="1">
                <a:solidFill>
                  <a:srgbClr val="FFFFFF"/>
                </a:solidFill>
                <a:latin typeface="Open Sans"/>
                <a:ea typeface="Open Sans"/>
                <a:cs typeface="Open Sans"/>
                <a:sym typeface="Open Sans"/>
              </a:rPr>
              <a:t>клінічного</a:t>
            </a:r>
            <a:r>
              <a:rPr lang="en-US" sz="4300" dirty="0">
                <a:solidFill>
                  <a:srgbClr val="FFFFFF"/>
                </a:solidFill>
                <a:latin typeface="Open Sans"/>
                <a:ea typeface="Open Sans"/>
                <a:cs typeface="Open Sans"/>
                <a:sym typeface="Open Sans"/>
              </a:rPr>
              <a:t> </a:t>
            </a:r>
            <a:r>
              <a:rPr lang="en-US" sz="4300" err="1">
                <a:solidFill>
                  <a:srgbClr val="FFFFFF"/>
                </a:solidFill>
                <a:latin typeface="Open Sans"/>
                <a:ea typeface="Open Sans"/>
                <a:cs typeface="Open Sans"/>
                <a:sym typeface="Open Sans"/>
              </a:rPr>
              <a:t>менеджменту</a:t>
            </a:r>
            <a:r>
              <a:rPr lang="en-US" sz="4300">
                <a:solidFill>
                  <a:srgbClr val="FFFFFF"/>
                </a:solidFill>
                <a:latin typeface="Open Sans"/>
                <a:ea typeface="Open Sans"/>
                <a:cs typeface="Open Sans"/>
                <a:sym typeface="Open Sans"/>
              </a:rPr>
              <a:t> </a:t>
            </a:r>
            <a:r>
              <a:rPr lang="en-US" sz="4300" dirty="0">
                <a:solidFill>
                  <a:srgbClr val="FFFFFF"/>
                </a:solidFill>
                <a:latin typeface="Open Sans"/>
                <a:ea typeface="Open Sans"/>
                <a:cs typeface="Open Sans"/>
                <a:sym typeface="Open Sans"/>
              </a:rPr>
              <a:t>та </a:t>
            </a:r>
            <a:r>
              <a:rPr lang="en-US" sz="4300" err="1">
                <a:solidFill>
                  <a:srgbClr val="FFFFFF"/>
                </a:solidFill>
                <a:latin typeface="Open Sans"/>
                <a:ea typeface="Open Sans"/>
                <a:cs typeface="Open Sans"/>
                <a:sym typeface="Open Sans"/>
              </a:rPr>
              <a:t>альтернативні</a:t>
            </a:r>
            <a:r>
              <a:rPr lang="en-US" sz="4300" dirty="0">
                <a:solidFill>
                  <a:srgbClr val="FFFFFF"/>
                </a:solidFill>
                <a:latin typeface="Open Sans"/>
                <a:ea typeface="Open Sans"/>
                <a:cs typeface="Open Sans"/>
                <a:sym typeface="Open Sans"/>
              </a:rPr>
              <a:t> </a:t>
            </a:r>
            <a:r>
              <a:rPr lang="en-US" sz="4300" err="1">
                <a:solidFill>
                  <a:srgbClr val="FFFFFF"/>
                </a:solidFill>
                <a:latin typeface="Open Sans"/>
                <a:ea typeface="Open Sans"/>
                <a:cs typeface="Open Sans"/>
                <a:sym typeface="Open Sans"/>
              </a:rPr>
              <a:t>рішення</a:t>
            </a:r>
            <a:r>
              <a:rPr lang="en-US" sz="4300" dirty="0">
                <a:solidFill>
                  <a:srgbClr val="FFFFFF"/>
                </a:solidFill>
                <a:latin typeface="Open Sans"/>
                <a:ea typeface="Open Sans"/>
                <a:cs typeface="Open Sans"/>
                <a:sym typeface="Open Sans"/>
              </a:rPr>
              <a:t>.</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1D9EDE"/>
        </a:solidFill>
        <a:effectLst/>
      </p:bgPr>
    </p:bg>
    <p:spTree>
      <p:nvGrpSpPr>
        <p:cNvPr id="1" name=""/>
        <p:cNvGrpSpPr/>
        <p:nvPr/>
      </p:nvGrpSpPr>
      <p:grpSpPr>
        <a:xfrm>
          <a:off x="0" y="0"/>
          <a:ext cx="0" cy="0"/>
          <a:chOff x="0" y="0"/>
          <a:chExt cx="0" cy="0"/>
        </a:xfrm>
      </p:grpSpPr>
      <p:grpSp>
        <p:nvGrpSpPr>
          <p:cNvPr id="2" name="Group 2"/>
          <p:cNvGrpSpPr/>
          <p:nvPr/>
        </p:nvGrpSpPr>
        <p:grpSpPr>
          <a:xfrm>
            <a:off x="0" y="1473886"/>
            <a:ext cx="6890347" cy="6796796"/>
            <a:chOff x="0" y="0"/>
            <a:chExt cx="9187129" cy="9062394"/>
          </a:xfrm>
        </p:grpSpPr>
        <p:sp>
          <p:nvSpPr>
            <p:cNvPr id="3" name="Freeform 3"/>
            <p:cNvSpPr/>
            <p:nvPr/>
          </p:nvSpPr>
          <p:spPr>
            <a:xfrm rot="1758426">
              <a:off x="1161044" y="1261722"/>
              <a:ext cx="6865041" cy="6538951"/>
            </a:xfrm>
            <a:custGeom>
              <a:avLst/>
              <a:gdLst/>
              <a:ahLst/>
              <a:cxnLst/>
              <a:rect l="l" t="t" r="r" b="b"/>
              <a:pathLst>
                <a:path w="6865041" h="6538951">
                  <a:moveTo>
                    <a:pt x="0" y="0"/>
                  </a:moveTo>
                  <a:lnTo>
                    <a:pt x="6865041" y="0"/>
                  </a:lnTo>
                  <a:lnTo>
                    <a:pt x="6865041" y="6538951"/>
                  </a:lnTo>
                  <a:lnTo>
                    <a:pt x="0" y="65389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3385307" y="2359491"/>
              <a:ext cx="2416516" cy="4343412"/>
            </a:xfrm>
            <a:custGeom>
              <a:avLst/>
              <a:gdLst/>
              <a:ahLst/>
              <a:cxnLst/>
              <a:rect l="l" t="t" r="r" b="b"/>
              <a:pathLst>
                <a:path w="2416516" h="4343412">
                  <a:moveTo>
                    <a:pt x="0" y="0"/>
                  </a:moveTo>
                  <a:lnTo>
                    <a:pt x="2416516" y="0"/>
                  </a:lnTo>
                  <a:lnTo>
                    <a:pt x="2416516" y="4343412"/>
                  </a:lnTo>
                  <a:lnTo>
                    <a:pt x="0" y="434341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
        <p:nvSpPr>
          <p:cNvPr id="5" name="TextBox 5"/>
          <p:cNvSpPr txBox="1"/>
          <p:nvPr/>
        </p:nvSpPr>
        <p:spPr>
          <a:xfrm>
            <a:off x="5638800" y="2324100"/>
            <a:ext cx="12192000" cy="4462697"/>
          </a:xfrm>
          <a:prstGeom prst="rect">
            <a:avLst/>
          </a:prstGeom>
        </p:spPr>
        <p:txBody>
          <a:bodyPr wrap="square" lIns="0" tIns="0" rIns="0" bIns="0" rtlCol="0" anchor="t">
            <a:spAutoFit/>
          </a:bodyPr>
          <a:lstStyle/>
          <a:p>
            <a:pPr algn="l">
              <a:lnSpc>
                <a:spcPts val="8784"/>
              </a:lnSpc>
            </a:pPr>
            <a:r>
              <a:rPr lang="en-US" sz="7200" b="1" spc="381" dirty="0" err="1">
                <a:solidFill>
                  <a:srgbClr val="FFFFFF"/>
                </a:solidFill>
                <a:latin typeface="Roboto Condensed Bold"/>
                <a:ea typeface="Roboto Condensed Bold"/>
                <a:cs typeface="Roboto Condensed Bold"/>
                <a:sym typeface="Roboto Condensed Bold"/>
              </a:rPr>
              <a:t>Протипоказання</a:t>
            </a:r>
            <a:r>
              <a:rPr lang="en-US" sz="7200" b="1" spc="381" dirty="0">
                <a:solidFill>
                  <a:srgbClr val="FFFFFF"/>
                </a:solidFill>
                <a:latin typeface="Roboto Condensed Bold"/>
                <a:ea typeface="Roboto Condensed Bold"/>
                <a:cs typeface="Roboto Condensed Bold"/>
                <a:sym typeface="Roboto Condensed Bold"/>
              </a:rPr>
              <a:t> </a:t>
            </a:r>
            <a:r>
              <a:rPr lang="en-US" sz="7200" b="1" spc="381" dirty="0" err="1">
                <a:solidFill>
                  <a:srgbClr val="FFFFFF"/>
                </a:solidFill>
                <a:latin typeface="Roboto Condensed Bold"/>
                <a:ea typeface="Roboto Condensed Bold"/>
                <a:cs typeface="Roboto Condensed Bold"/>
                <a:sym typeface="Roboto Condensed Bold"/>
              </a:rPr>
              <a:t>та</a:t>
            </a:r>
            <a:r>
              <a:rPr lang="en-US" sz="7200" b="1" spc="381" dirty="0">
                <a:solidFill>
                  <a:srgbClr val="FFFFFF"/>
                </a:solidFill>
                <a:latin typeface="Roboto Condensed Bold"/>
                <a:ea typeface="Roboto Condensed Bold"/>
                <a:cs typeface="Roboto Condensed Bold"/>
                <a:sym typeface="Roboto Condensed Bold"/>
              </a:rPr>
              <a:t> </a:t>
            </a:r>
            <a:r>
              <a:rPr lang="en-US" sz="7200" b="1" spc="381" dirty="0" err="1">
                <a:solidFill>
                  <a:srgbClr val="FFFFFF"/>
                </a:solidFill>
                <a:latin typeface="Roboto Condensed Bold"/>
                <a:ea typeface="Roboto Condensed Bold"/>
                <a:cs typeface="Roboto Condensed Bold"/>
                <a:sym typeface="Roboto Condensed Bold"/>
              </a:rPr>
              <a:t>особливості</a:t>
            </a:r>
            <a:r>
              <a:rPr lang="en-US" sz="7200" b="1" spc="381" dirty="0">
                <a:solidFill>
                  <a:srgbClr val="FFFFFF"/>
                </a:solidFill>
                <a:latin typeface="Roboto Condensed Bold"/>
                <a:ea typeface="Roboto Condensed Bold"/>
                <a:cs typeface="Roboto Condensed Bold"/>
                <a:sym typeface="Roboto Condensed Bold"/>
              </a:rPr>
              <a:t> </a:t>
            </a:r>
            <a:r>
              <a:rPr lang="en-US" sz="7200" b="1" spc="381" dirty="0" err="1">
                <a:solidFill>
                  <a:srgbClr val="FFFFFF"/>
                </a:solidFill>
                <a:latin typeface="Roboto Condensed Bold"/>
                <a:ea typeface="Roboto Condensed Bold"/>
                <a:cs typeface="Roboto Condensed Bold"/>
                <a:sym typeface="Roboto Condensed Bold"/>
              </a:rPr>
              <a:t>застосування</a:t>
            </a:r>
            <a:r>
              <a:rPr lang="en-US" sz="7200" b="1" spc="381" dirty="0">
                <a:solidFill>
                  <a:srgbClr val="FFFFFF"/>
                </a:solidFill>
                <a:latin typeface="Roboto Condensed Bold"/>
                <a:ea typeface="Roboto Condensed Bold"/>
                <a:cs typeface="Roboto Condensed Bold"/>
                <a:sym typeface="Roboto Condensed Bold"/>
              </a:rPr>
              <a:t>: </a:t>
            </a:r>
            <a:r>
              <a:rPr lang="en-US" sz="7200" b="1" spc="381" dirty="0" err="1">
                <a:solidFill>
                  <a:srgbClr val="FFFFFF"/>
                </a:solidFill>
                <a:latin typeface="Roboto Condensed Bold"/>
                <a:ea typeface="Roboto Condensed Bold"/>
                <a:cs typeface="Roboto Condensed Bold"/>
                <a:sym typeface="Roboto Condensed Bold"/>
              </a:rPr>
              <a:t>пероральна</a:t>
            </a:r>
            <a:r>
              <a:rPr lang="en-US" sz="7200" b="1" spc="381" dirty="0">
                <a:solidFill>
                  <a:srgbClr val="FFFFFF"/>
                </a:solidFill>
                <a:latin typeface="Roboto Condensed Bold"/>
                <a:ea typeface="Roboto Condensed Bold"/>
                <a:cs typeface="Roboto Condensed Bold"/>
                <a:sym typeface="Roboto Condensed Bold"/>
              </a:rPr>
              <a:t> </a:t>
            </a:r>
            <a:r>
              <a:rPr lang="en-US" sz="7200" b="1" spc="381" dirty="0" err="1">
                <a:solidFill>
                  <a:srgbClr val="FFFFFF"/>
                </a:solidFill>
                <a:latin typeface="Roboto Condensed Bold"/>
                <a:ea typeface="Roboto Condensed Bold"/>
                <a:cs typeface="Roboto Condensed Bold"/>
                <a:sym typeface="Roboto Condensed Bold"/>
              </a:rPr>
              <a:t>профілактика</a:t>
            </a:r>
            <a:r>
              <a:rPr lang="en-US" sz="7200" b="1" spc="381" dirty="0">
                <a:solidFill>
                  <a:srgbClr val="FFFFFF"/>
                </a:solidFill>
                <a:latin typeface="Roboto Condensed Bold"/>
                <a:ea typeface="Roboto Condensed Bold"/>
                <a:cs typeface="Roboto Condensed Bold"/>
                <a:sym typeface="Roboto Condensed Bold"/>
              </a:rPr>
              <a:t> </a:t>
            </a:r>
            <a:r>
              <a:rPr lang="en-US" sz="7200" b="1" spc="381" dirty="0" err="1">
                <a:solidFill>
                  <a:srgbClr val="FFFFFF"/>
                </a:solidFill>
                <a:latin typeface="Roboto Condensed Bold"/>
                <a:ea typeface="Roboto Condensed Bold"/>
                <a:cs typeface="Roboto Condensed Bold"/>
                <a:sym typeface="Roboto Condensed Bold"/>
              </a:rPr>
              <a:t>на</a:t>
            </a:r>
            <a:r>
              <a:rPr lang="en-US" sz="7200" b="1" spc="381" dirty="0">
                <a:solidFill>
                  <a:srgbClr val="FFFFFF"/>
                </a:solidFill>
                <a:latin typeface="Roboto Condensed Bold"/>
                <a:ea typeface="Roboto Condensed Bold"/>
                <a:cs typeface="Roboto Condensed Bold"/>
                <a:sym typeface="Roboto Condensed Bold"/>
              </a:rPr>
              <a:t> </a:t>
            </a:r>
            <a:r>
              <a:rPr lang="en-US" sz="7200" b="1" spc="381" dirty="0" err="1">
                <a:solidFill>
                  <a:srgbClr val="FFFFFF"/>
                </a:solidFill>
                <a:latin typeface="Roboto Condensed Bold"/>
                <a:ea typeface="Roboto Condensed Bold"/>
                <a:cs typeface="Roboto Condensed Bold"/>
                <a:sym typeface="Roboto Condensed Bold"/>
              </a:rPr>
              <a:t>основі</a:t>
            </a:r>
            <a:r>
              <a:rPr lang="en-US" sz="7200" b="1" spc="381" dirty="0">
                <a:solidFill>
                  <a:srgbClr val="FFFFFF"/>
                </a:solidFill>
                <a:latin typeface="Roboto Condensed Bold"/>
                <a:ea typeface="Roboto Condensed Bold"/>
                <a:cs typeface="Roboto Condensed Bold"/>
                <a:sym typeface="Roboto Condensed Bold"/>
              </a:rPr>
              <a:t> TDF</a:t>
            </a: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2187255" cy="2157558"/>
            <a:chOff x="0" y="0"/>
            <a:chExt cx="2916340" cy="2876744"/>
          </a:xfrm>
        </p:grpSpPr>
        <p:sp>
          <p:nvSpPr>
            <p:cNvPr id="3" name="Freeform 3"/>
            <p:cNvSpPr/>
            <p:nvPr/>
          </p:nvSpPr>
          <p:spPr>
            <a:xfrm rot="1758426">
              <a:off x="368559" y="400518"/>
              <a:ext cx="2179222" cy="2075708"/>
            </a:xfrm>
            <a:custGeom>
              <a:avLst/>
              <a:gdLst/>
              <a:ahLst/>
              <a:cxnLst/>
              <a:rect l="l" t="t" r="r" b="b"/>
              <a:pathLst>
                <a:path w="2179222" h="2075708">
                  <a:moveTo>
                    <a:pt x="0" y="0"/>
                  </a:moveTo>
                  <a:lnTo>
                    <a:pt x="2179222" y="0"/>
                  </a:lnTo>
                  <a:lnTo>
                    <a:pt x="2179222" y="2075708"/>
                  </a:lnTo>
                  <a:lnTo>
                    <a:pt x="0" y="207570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074623" y="748991"/>
              <a:ext cx="767093" cy="1378762"/>
            </a:xfrm>
            <a:custGeom>
              <a:avLst/>
              <a:gdLst/>
              <a:ahLst/>
              <a:cxnLst/>
              <a:rect l="l" t="t" r="r" b="b"/>
              <a:pathLst>
                <a:path w="767093" h="1378762">
                  <a:moveTo>
                    <a:pt x="0" y="0"/>
                  </a:moveTo>
                  <a:lnTo>
                    <a:pt x="767093" y="0"/>
                  </a:lnTo>
                  <a:lnTo>
                    <a:pt x="767093" y="1378762"/>
                  </a:lnTo>
                  <a:lnTo>
                    <a:pt x="0" y="137876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
        <p:nvSpPr>
          <p:cNvPr id="5" name="TextBox 5"/>
          <p:cNvSpPr txBox="1"/>
          <p:nvPr/>
        </p:nvSpPr>
        <p:spPr>
          <a:xfrm>
            <a:off x="2468558" y="788711"/>
            <a:ext cx="16447559" cy="679673"/>
          </a:xfrm>
          <a:prstGeom prst="rect">
            <a:avLst/>
          </a:prstGeom>
        </p:spPr>
        <p:txBody>
          <a:bodyPr lIns="0" tIns="0" rIns="0" bIns="0" rtlCol="0" anchor="t">
            <a:spAutoFit/>
          </a:bodyPr>
          <a:lstStyle/>
          <a:p>
            <a:pPr algn="l">
              <a:lnSpc>
                <a:spcPts val="5152"/>
              </a:lnSpc>
            </a:pPr>
            <a:r>
              <a:rPr lang="en-US" sz="5600" b="1" dirty="0" err="1">
                <a:solidFill>
                  <a:srgbClr val="1D9EDE"/>
                </a:solidFill>
                <a:latin typeface="Roboto Condensed Bold"/>
                <a:ea typeface="Roboto Condensed Bold"/>
                <a:cs typeface="Roboto Condensed Bold"/>
                <a:sym typeface="Roboto Condensed Bold"/>
              </a:rPr>
              <a:t>Протипоказання</a:t>
            </a:r>
            <a:r>
              <a:rPr lang="en-US" sz="5600" b="1" dirty="0">
                <a:solidFill>
                  <a:srgbClr val="1D9EDE"/>
                </a:solidFill>
                <a:latin typeface="Roboto Condensed Bold"/>
                <a:ea typeface="Roboto Condensed Bold"/>
                <a:cs typeface="Roboto Condensed Bold"/>
                <a:sym typeface="Roboto Condensed Bold"/>
              </a:rPr>
              <a:t> </a:t>
            </a:r>
            <a:r>
              <a:rPr lang="en-US" sz="5600" b="1" dirty="0" err="1">
                <a:solidFill>
                  <a:srgbClr val="1D9EDE"/>
                </a:solidFill>
                <a:latin typeface="Roboto Condensed Bold"/>
                <a:ea typeface="Roboto Condensed Bold"/>
                <a:cs typeface="Roboto Condensed Bold"/>
                <a:sym typeface="Roboto Condensed Bold"/>
              </a:rPr>
              <a:t>та</a:t>
            </a:r>
            <a:r>
              <a:rPr lang="en-US" sz="5600" b="1" dirty="0">
                <a:solidFill>
                  <a:srgbClr val="1D9EDE"/>
                </a:solidFill>
                <a:latin typeface="Roboto Condensed Bold"/>
                <a:ea typeface="Roboto Condensed Bold"/>
                <a:cs typeface="Roboto Condensed Bold"/>
                <a:sym typeface="Roboto Condensed Bold"/>
              </a:rPr>
              <a:t> </a:t>
            </a:r>
            <a:r>
              <a:rPr lang="en-US" sz="5600" b="1" dirty="0" err="1">
                <a:solidFill>
                  <a:srgbClr val="1D9EDE"/>
                </a:solidFill>
                <a:latin typeface="Roboto Condensed Bold"/>
                <a:ea typeface="Roboto Condensed Bold"/>
                <a:cs typeface="Roboto Condensed Bold"/>
                <a:sym typeface="Roboto Condensed Bold"/>
              </a:rPr>
              <a:t>застереження</a:t>
            </a:r>
            <a:r>
              <a:rPr lang="en-US" sz="5600" b="1" dirty="0">
                <a:solidFill>
                  <a:srgbClr val="1D9EDE"/>
                </a:solidFill>
                <a:latin typeface="Roboto Condensed Bold"/>
                <a:ea typeface="Roboto Condensed Bold"/>
                <a:cs typeface="Roboto Condensed Bold"/>
                <a:sym typeface="Roboto Condensed Bold"/>
              </a:rPr>
              <a:t>: </a:t>
            </a:r>
            <a:r>
              <a:rPr lang="en-US" sz="5600" b="1" dirty="0" err="1">
                <a:solidFill>
                  <a:srgbClr val="1D9EDE"/>
                </a:solidFill>
                <a:latin typeface="Roboto Condensed Bold"/>
                <a:ea typeface="Roboto Condensed Bold"/>
                <a:cs typeface="Roboto Condensed Bold"/>
                <a:sym typeface="Roboto Condensed Bold"/>
              </a:rPr>
              <a:t>пероральна</a:t>
            </a:r>
            <a:r>
              <a:rPr lang="en-US" sz="5600" b="1" dirty="0">
                <a:solidFill>
                  <a:srgbClr val="1D9EDE"/>
                </a:solidFill>
                <a:latin typeface="Roboto Condensed Bold"/>
                <a:ea typeface="Roboto Condensed Bold"/>
                <a:cs typeface="Roboto Condensed Bold"/>
                <a:sym typeface="Roboto Condensed Bold"/>
              </a:rPr>
              <a:t> </a:t>
            </a:r>
            <a:r>
              <a:rPr lang="uk-UA" sz="5600" b="1" dirty="0">
                <a:solidFill>
                  <a:srgbClr val="1D9EDE"/>
                </a:solidFill>
                <a:latin typeface="Roboto Condensed Bold"/>
                <a:ea typeface="Roboto Condensed Bold"/>
                <a:cs typeface="Roboto Condensed Bold"/>
                <a:sym typeface="Roboto Condensed Bold"/>
              </a:rPr>
              <a:t>ДКП</a:t>
            </a:r>
            <a:r>
              <a:rPr lang="en-US" sz="5600" b="1" dirty="0">
                <a:solidFill>
                  <a:srgbClr val="1D9EDE"/>
                </a:solidFill>
                <a:latin typeface="Roboto Condensed Bold"/>
                <a:ea typeface="Roboto Condensed Bold"/>
                <a:cs typeface="Roboto Condensed Bold"/>
                <a:sym typeface="Roboto Condensed Bold"/>
              </a:rPr>
              <a:t> </a:t>
            </a:r>
          </a:p>
        </p:txBody>
      </p:sp>
      <p:sp>
        <p:nvSpPr>
          <p:cNvPr id="6" name="TextBox 6"/>
          <p:cNvSpPr txBox="1"/>
          <p:nvPr/>
        </p:nvSpPr>
        <p:spPr>
          <a:xfrm>
            <a:off x="751773" y="2439563"/>
            <a:ext cx="16507527" cy="7495770"/>
          </a:xfrm>
          <a:prstGeom prst="rect">
            <a:avLst/>
          </a:prstGeom>
        </p:spPr>
        <p:txBody>
          <a:bodyPr lIns="0" tIns="0" rIns="0" bIns="0" rtlCol="0" anchor="t">
            <a:spAutoFit/>
          </a:bodyPr>
          <a:lstStyle/>
          <a:p>
            <a:pPr marL="731520" lvl="1" indent="-365760">
              <a:lnSpc>
                <a:spcPts val="4746"/>
              </a:lnSpc>
              <a:spcAft>
                <a:spcPts val="600"/>
              </a:spcAft>
              <a:buFont typeface="Arial"/>
              <a:buChar char="•"/>
            </a:pPr>
            <a:r>
              <a:rPr lang="en-US" sz="3200" dirty="0" err="1">
                <a:solidFill>
                  <a:srgbClr val="000000"/>
                </a:solidFill>
                <a:latin typeface="Open Sans"/>
                <a:ea typeface="Open Sans"/>
                <a:cs typeface="Open Sans"/>
                <a:sym typeface="Open Sans"/>
              </a:rPr>
              <a:t>Окрім</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протипоказань</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перелічених</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вище</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для</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всіх</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препаратів</a:t>
            </a:r>
            <a:r>
              <a:rPr lang="en-US" sz="3200" dirty="0">
                <a:solidFill>
                  <a:srgbClr val="000000"/>
                </a:solidFill>
                <a:latin typeface="Open Sans"/>
                <a:ea typeface="Open Sans"/>
                <a:cs typeface="Open Sans"/>
                <a:sym typeface="Open Sans"/>
              </a:rPr>
              <a:t> </a:t>
            </a:r>
            <a:r>
              <a:rPr lang="uk-UA" sz="3200" dirty="0">
                <a:solidFill>
                  <a:srgbClr val="000000"/>
                </a:solidFill>
                <a:latin typeface="Open Sans"/>
                <a:ea typeface="Open Sans"/>
                <a:cs typeface="Open Sans"/>
                <a:sym typeface="Open Sans"/>
              </a:rPr>
              <a:t>ДКП</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позитивний</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або</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невизначенний</a:t>
            </a:r>
            <a:r>
              <a:rPr lang="en-US" sz="3200" dirty="0">
                <a:solidFill>
                  <a:srgbClr val="000000"/>
                </a:solidFill>
                <a:latin typeface="Open Sans"/>
                <a:ea typeface="Open Sans"/>
                <a:cs typeface="Open Sans"/>
                <a:sym typeface="Open Sans"/>
              </a:rPr>
              <a:t> ВІЛ-</a:t>
            </a:r>
            <a:r>
              <a:rPr lang="en-US" sz="3200" dirty="0" err="1">
                <a:solidFill>
                  <a:srgbClr val="000000"/>
                </a:solidFill>
                <a:latin typeface="Open Sans"/>
                <a:ea typeface="Open Sans"/>
                <a:cs typeface="Open Sans"/>
                <a:sym typeface="Open Sans"/>
              </a:rPr>
              <a:t>статус</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висока</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ймовірність</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необхідності</a:t>
            </a:r>
            <a:r>
              <a:rPr lang="en-US" sz="3200" dirty="0">
                <a:solidFill>
                  <a:srgbClr val="000000"/>
                </a:solidFill>
                <a:latin typeface="Open Sans"/>
                <a:ea typeface="Open Sans"/>
                <a:cs typeface="Open Sans"/>
                <a:sym typeface="Open Sans"/>
              </a:rPr>
              <a:t> </a:t>
            </a:r>
            <a:r>
              <a:rPr lang="uk-UA" sz="3200" dirty="0">
                <a:solidFill>
                  <a:srgbClr val="000000"/>
                </a:solidFill>
                <a:latin typeface="Open Sans"/>
                <a:ea typeface="Open Sans"/>
                <a:cs typeface="Open Sans"/>
                <a:sym typeface="Open Sans"/>
              </a:rPr>
              <a:t>ПКП</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алергія</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на</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препарати</a:t>
            </a:r>
            <a:r>
              <a:rPr lang="en-US" sz="3200" dirty="0">
                <a:solidFill>
                  <a:srgbClr val="000000"/>
                </a:solidFill>
                <a:latin typeface="Open Sans"/>
                <a:ea typeface="Open Sans"/>
                <a:cs typeface="Open Sans"/>
                <a:sym typeface="Open Sans"/>
              </a:rPr>
              <a:t> </a:t>
            </a:r>
            <a:r>
              <a:rPr lang="uk-UA" sz="3200" dirty="0">
                <a:solidFill>
                  <a:srgbClr val="000000"/>
                </a:solidFill>
                <a:latin typeface="Open Sans"/>
                <a:ea typeface="Open Sans"/>
                <a:cs typeface="Open Sans"/>
                <a:sym typeface="Open Sans"/>
              </a:rPr>
              <a:t>ДКП</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до</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продовження</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застосування</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пероральної</a:t>
            </a:r>
            <a:r>
              <a:rPr lang="en-US" sz="3200" dirty="0">
                <a:solidFill>
                  <a:srgbClr val="000000"/>
                </a:solidFill>
                <a:latin typeface="Open Sans"/>
                <a:ea typeface="Open Sans"/>
                <a:cs typeface="Open Sans"/>
                <a:sym typeface="Open Sans"/>
              </a:rPr>
              <a:t> </a:t>
            </a:r>
            <a:r>
              <a:rPr lang="uk-UA" sz="3200" dirty="0">
                <a:solidFill>
                  <a:srgbClr val="000000"/>
                </a:solidFill>
                <a:latin typeface="Open Sans"/>
                <a:ea typeface="Open Sans"/>
                <a:cs typeface="Open Sans"/>
                <a:sym typeface="Open Sans"/>
              </a:rPr>
              <a:t>ДКП</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на</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основі</a:t>
            </a:r>
            <a:r>
              <a:rPr lang="en-US" sz="3200" dirty="0">
                <a:solidFill>
                  <a:srgbClr val="000000"/>
                </a:solidFill>
                <a:latin typeface="Open Sans"/>
                <a:ea typeface="Open Sans"/>
                <a:cs typeface="Open Sans"/>
                <a:sym typeface="Open Sans"/>
              </a:rPr>
              <a:t> TDF </a:t>
            </a:r>
            <a:r>
              <a:rPr lang="en-US" sz="3200" dirty="0" err="1">
                <a:solidFill>
                  <a:srgbClr val="000000"/>
                </a:solidFill>
                <a:latin typeface="Open Sans"/>
                <a:ea typeface="Open Sans"/>
                <a:cs typeface="Open Sans"/>
                <a:sym typeface="Open Sans"/>
              </a:rPr>
              <a:t>застосовуються</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такі</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протипоказання</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та</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особливості</a:t>
            </a:r>
            <a:r>
              <a:rPr lang="en-US" sz="3200" dirty="0">
                <a:solidFill>
                  <a:srgbClr val="000000"/>
                </a:solidFill>
                <a:latin typeface="Open Sans"/>
                <a:ea typeface="Open Sans"/>
                <a:cs typeface="Open Sans"/>
                <a:sym typeface="Open Sans"/>
              </a:rPr>
              <a:t>:</a:t>
            </a:r>
            <a:endParaRPr lang="ru-RU"/>
          </a:p>
          <a:p>
            <a:pPr marL="1463675" lvl="2" indent="-487680" algn="l">
              <a:lnSpc>
                <a:spcPts val="4746"/>
              </a:lnSpc>
              <a:spcAft>
                <a:spcPts val="600"/>
              </a:spcAft>
              <a:buFont typeface="Arial"/>
              <a:buChar char="⚬"/>
            </a:pPr>
            <a:r>
              <a:rPr lang="en-US" sz="3200" b="1" dirty="0" err="1">
                <a:solidFill>
                  <a:srgbClr val="000000"/>
                </a:solidFill>
                <a:latin typeface="Open Sans Bold"/>
                <a:ea typeface="Open Sans Bold"/>
                <a:cs typeface="Open Sans Bold"/>
                <a:sym typeface="Open Sans Bold"/>
              </a:rPr>
              <a:t>Висока</a:t>
            </a:r>
            <a:r>
              <a:rPr lang="en-US" sz="3200" b="1" dirty="0">
                <a:solidFill>
                  <a:srgbClr val="000000"/>
                </a:solidFill>
                <a:latin typeface="Open Sans Bold"/>
                <a:ea typeface="Open Sans Bold"/>
                <a:cs typeface="Open Sans Bold"/>
                <a:sym typeface="Open Sans Bold"/>
              </a:rPr>
              <a:t> </a:t>
            </a:r>
            <a:r>
              <a:rPr lang="en-US" sz="3200" b="1" dirty="0" err="1">
                <a:solidFill>
                  <a:srgbClr val="000000"/>
                </a:solidFill>
                <a:latin typeface="Open Sans Bold"/>
                <a:ea typeface="Open Sans Bold"/>
                <a:cs typeface="Open Sans Bold"/>
                <a:sym typeface="Open Sans Bold"/>
              </a:rPr>
              <a:t>ймовірність</a:t>
            </a:r>
            <a:r>
              <a:rPr lang="en-US" sz="3200" b="1" dirty="0">
                <a:solidFill>
                  <a:srgbClr val="000000"/>
                </a:solidFill>
                <a:latin typeface="Open Sans Bold"/>
                <a:ea typeface="Open Sans Bold"/>
                <a:cs typeface="Open Sans Bold"/>
                <a:sym typeface="Open Sans Bold"/>
              </a:rPr>
              <a:t> </a:t>
            </a:r>
            <a:r>
              <a:rPr lang="uk-UA" sz="3200" b="1" dirty="0">
                <a:solidFill>
                  <a:srgbClr val="000000"/>
                </a:solidFill>
                <a:latin typeface="Open Sans Bold"/>
                <a:ea typeface="Open Sans Bold"/>
                <a:cs typeface="Open Sans Bold"/>
                <a:sym typeface="Open Sans Bold"/>
              </a:rPr>
              <a:t>ГВІ</a:t>
            </a:r>
            <a:r>
              <a:rPr lang="en-US" sz="3200" b="1" dirty="0">
                <a:solidFill>
                  <a:srgbClr val="000000"/>
                </a:solidFill>
                <a:latin typeface="Open Sans Bold"/>
                <a:ea typeface="Open Sans Bold"/>
                <a:cs typeface="Open Sans Bold"/>
                <a:sym typeface="Open Sans Bold"/>
              </a:rPr>
              <a:t>, </a:t>
            </a:r>
            <a:r>
              <a:rPr lang="en-US" sz="3200" dirty="0" err="1">
                <a:solidFill>
                  <a:srgbClr val="000000"/>
                </a:solidFill>
                <a:latin typeface="Open Sans"/>
                <a:ea typeface="Open Sans"/>
                <a:cs typeface="Open Sans"/>
                <a:sym typeface="Open Sans"/>
              </a:rPr>
              <a:t>виходячи</a:t>
            </a:r>
            <a:r>
              <a:rPr lang="en-US" sz="3200" dirty="0">
                <a:solidFill>
                  <a:srgbClr val="000000"/>
                </a:solidFill>
                <a:latin typeface="Open Sans"/>
                <a:ea typeface="Open Sans"/>
                <a:cs typeface="Open Sans"/>
                <a:sym typeface="Open Sans"/>
              </a:rPr>
              <a:t> з </a:t>
            </a:r>
            <a:r>
              <a:rPr lang="en-US" sz="3200" dirty="0" err="1">
                <a:solidFill>
                  <a:srgbClr val="000000"/>
                </a:solidFill>
                <a:latin typeface="Open Sans"/>
                <a:ea typeface="Open Sans"/>
                <a:cs typeface="Open Sans"/>
                <a:sym typeface="Open Sans"/>
              </a:rPr>
              <a:t>ознак</a:t>
            </a:r>
            <a:r>
              <a:rPr lang="en-US" sz="3200" dirty="0">
                <a:solidFill>
                  <a:srgbClr val="000000"/>
                </a:solidFill>
                <a:latin typeface="Open Sans"/>
                <a:ea typeface="Open Sans"/>
                <a:cs typeface="Open Sans"/>
                <a:sym typeface="Open Sans"/>
              </a:rPr>
              <a:t>/</a:t>
            </a:r>
            <a:r>
              <a:rPr lang="en-US" sz="3200" dirty="0" err="1">
                <a:solidFill>
                  <a:srgbClr val="000000"/>
                </a:solidFill>
                <a:latin typeface="Open Sans"/>
                <a:ea typeface="Open Sans"/>
                <a:cs typeface="Open Sans"/>
                <a:sym typeface="Open Sans"/>
              </a:rPr>
              <a:t>симптомів</a:t>
            </a:r>
            <a:r>
              <a:rPr lang="en-US" sz="3200" dirty="0">
                <a:solidFill>
                  <a:srgbClr val="000000"/>
                </a:solidFill>
                <a:latin typeface="Open Sans"/>
                <a:ea typeface="Open Sans"/>
                <a:cs typeface="Open Sans"/>
                <a:sym typeface="Open Sans"/>
              </a:rPr>
              <a:t>/</a:t>
            </a:r>
            <a:r>
              <a:rPr lang="en-US" sz="3200" dirty="0" err="1">
                <a:solidFill>
                  <a:srgbClr val="000000"/>
                </a:solidFill>
                <a:latin typeface="Open Sans"/>
                <a:ea typeface="Open Sans"/>
                <a:cs typeface="Open Sans"/>
                <a:sym typeface="Open Sans"/>
              </a:rPr>
              <a:t>історії</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контакту</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та</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значущості</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відхилень</a:t>
            </a:r>
            <a:r>
              <a:rPr lang="en-US" sz="3200" dirty="0">
                <a:solidFill>
                  <a:srgbClr val="000000"/>
                </a:solidFill>
                <a:latin typeface="Open Sans"/>
                <a:ea typeface="Open Sans"/>
                <a:cs typeface="Open Sans"/>
                <a:sym typeface="Open Sans"/>
              </a:rPr>
              <a:t> у </a:t>
            </a:r>
            <a:r>
              <a:rPr lang="en-US" sz="3200" dirty="0" err="1">
                <a:solidFill>
                  <a:srgbClr val="000000"/>
                </a:solidFill>
                <a:latin typeface="Open Sans"/>
                <a:ea typeface="Open Sans"/>
                <a:cs typeface="Open Sans"/>
                <a:sym typeface="Open Sans"/>
              </a:rPr>
              <a:t>застосуванні</a:t>
            </a:r>
            <a:endParaRPr lang="en-US" sz="3200" dirty="0">
              <a:solidFill>
                <a:srgbClr val="000000"/>
              </a:solidFill>
              <a:latin typeface="Open Sans"/>
              <a:ea typeface="Open Sans"/>
              <a:cs typeface="Open Sans"/>
            </a:endParaRPr>
          </a:p>
          <a:p>
            <a:pPr marL="1463675" lvl="2" indent="-487680" algn="l">
              <a:lnSpc>
                <a:spcPts val="4746"/>
              </a:lnSpc>
              <a:spcAft>
                <a:spcPts val="600"/>
              </a:spcAft>
              <a:buFont typeface="Arial"/>
              <a:buChar char="⚬"/>
            </a:pPr>
            <a:r>
              <a:rPr lang="en-US" sz="3200" b="1" dirty="0" err="1">
                <a:solidFill>
                  <a:srgbClr val="000000"/>
                </a:solidFill>
                <a:latin typeface="Open Sans Bold"/>
                <a:ea typeface="Open Sans Bold"/>
                <a:cs typeface="Open Sans Bold"/>
                <a:sym typeface="Open Sans Bold"/>
              </a:rPr>
              <a:t>Взаємодія</a:t>
            </a:r>
            <a:r>
              <a:rPr lang="en-US" sz="3200" b="1" dirty="0">
                <a:solidFill>
                  <a:srgbClr val="000000"/>
                </a:solidFill>
                <a:latin typeface="Open Sans Bold"/>
                <a:ea typeface="Open Sans Bold"/>
                <a:cs typeface="Open Sans Bold"/>
                <a:sym typeface="Open Sans Bold"/>
              </a:rPr>
              <a:t> з </a:t>
            </a:r>
            <a:r>
              <a:rPr lang="en-US" sz="3200" b="1" dirty="0" err="1">
                <a:solidFill>
                  <a:srgbClr val="000000"/>
                </a:solidFill>
                <a:latin typeface="Open Sans Bold"/>
                <a:ea typeface="Open Sans Bold"/>
                <a:cs typeface="Open Sans Bold"/>
                <a:sym typeface="Open Sans Bold"/>
              </a:rPr>
              <a:t>ліками</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використання</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гормонів</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на</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основі</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естрадіолу</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для</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підтвердження</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статі</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не</a:t>
            </a:r>
            <a:r>
              <a:rPr lang="en-US" sz="3200" dirty="0">
                <a:solidFill>
                  <a:srgbClr val="000000"/>
                </a:solidFill>
                <a:latin typeface="Open Sans"/>
                <a:ea typeface="Open Sans"/>
                <a:cs typeface="Open Sans"/>
                <a:sym typeface="Open Sans"/>
              </a:rPr>
              <a:t> є </a:t>
            </a:r>
            <a:r>
              <a:rPr lang="en-US" sz="3200" dirty="0" err="1">
                <a:solidFill>
                  <a:srgbClr val="000000"/>
                </a:solidFill>
                <a:latin typeface="Open Sans"/>
                <a:ea typeface="Open Sans"/>
                <a:cs typeface="Open Sans"/>
                <a:sym typeface="Open Sans"/>
              </a:rPr>
              <a:t>протипоказанням</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але</a:t>
            </a:r>
            <a:r>
              <a:rPr lang="en-US" sz="3200" dirty="0">
                <a:solidFill>
                  <a:srgbClr val="000000"/>
                </a:solidFill>
                <a:latin typeface="Open Sans"/>
                <a:ea typeface="Open Sans"/>
                <a:cs typeface="Open Sans"/>
                <a:sym typeface="Open Sans"/>
              </a:rPr>
              <a:t> є </a:t>
            </a:r>
            <a:r>
              <a:rPr lang="en-US" sz="3200" dirty="0" err="1">
                <a:solidFill>
                  <a:srgbClr val="000000"/>
                </a:solidFill>
                <a:latin typeface="Open Sans"/>
                <a:ea typeface="Open Sans"/>
                <a:cs typeface="Open Sans"/>
                <a:sym typeface="Open Sans"/>
              </a:rPr>
              <a:t>фактором</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який</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слід</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враховувати</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при</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призначенні</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дозування</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пероральної</a:t>
            </a:r>
            <a:r>
              <a:rPr lang="en-US" sz="3200" dirty="0">
                <a:solidFill>
                  <a:srgbClr val="000000"/>
                </a:solidFill>
                <a:latin typeface="Open Sans"/>
                <a:ea typeface="Open Sans"/>
                <a:cs typeface="Open Sans"/>
                <a:sym typeface="Open Sans"/>
              </a:rPr>
              <a:t> </a:t>
            </a:r>
            <a:r>
              <a:rPr lang="uk-UA" sz="3200" dirty="0">
                <a:solidFill>
                  <a:srgbClr val="000000"/>
                </a:solidFill>
                <a:latin typeface="Open Sans"/>
                <a:ea typeface="Open Sans"/>
                <a:cs typeface="Open Sans"/>
                <a:sym typeface="Open Sans"/>
              </a:rPr>
              <a:t>ДКП</a:t>
            </a:r>
            <a:r>
              <a:rPr lang="en-US" sz="3200" dirty="0">
                <a:solidFill>
                  <a:srgbClr val="000000"/>
                </a:solidFill>
                <a:latin typeface="Open Sans"/>
                <a:ea typeface="Open Sans"/>
                <a:cs typeface="Open Sans"/>
                <a:sym typeface="Open Sans"/>
              </a:rPr>
              <a:t>)</a:t>
            </a:r>
            <a:endParaRPr lang="en-US" sz="3200" dirty="0">
              <a:solidFill>
                <a:srgbClr val="000000"/>
              </a:solidFill>
              <a:latin typeface="Open Sans"/>
              <a:ea typeface="Open Sans"/>
              <a:cs typeface="Open Sans"/>
            </a:endParaRPr>
          </a:p>
          <a:p>
            <a:pPr marL="1463675" lvl="2" indent="-487680" algn="l">
              <a:lnSpc>
                <a:spcPts val="4746"/>
              </a:lnSpc>
              <a:spcAft>
                <a:spcPts val="600"/>
              </a:spcAft>
              <a:buFont typeface="Arial"/>
              <a:buChar char="⚬"/>
            </a:pPr>
            <a:r>
              <a:rPr lang="en-US" sz="3200" b="1" dirty="0" err="1">
                <a:solidFill>
                  <a:srgbClr val="000000"/>
                </a:solidFill>
                <a:latin typeface="Open Sans Bold"/>
                <a:ea typeface="Open Sans Bold"/>
                <a:cs typeface="Open Sans Bold"/>
                <a:sym typeface="Open Sans Bold"/>
              </a:rPr>
              <a:t>Коморбідність</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ознаки</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порушення</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функції</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нирок</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за</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результатами</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лабораторних</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досліджень</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якщо</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вони</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проводилися</a:t>
            </a:r>
            <a:r>
              <a:rPr lang="en-US" sz="3200" dirty="0">
                <a:solidFill>
                  <a:srgbClr val="000000"/>
                </a:solidFill>
                <a:latin typeface="Open Sans"/>
                <a:ea typeface="Open Sans"/>
                <a:cs typeface="Open Sans"/>
                <a:sym typeface="Open Sans"/>
              </a:rPr>
              <a:t>)</a:t>
            </a:r>
            <a:endParaRPr lang="en-US" sz="3200" dirty="0">
              <a:solidFill>
                <a:srgbClr val="000000"/>
              </a:solidFill>
              <a:latin typeface="Open Sans"/>
              <a:ea typeface="Open Sans"/>
              <a:cs typeface="Open Sans"/>
            </a:endParaRPr>
          </a:p>
          <a:p>
            <a:pPr algn="l">
              <a:lnSpc>
                <a:spcPts val="4746"/>
              </a:lnSpc>
              <a:spcAft>
                <a:spcPts val="600"/>
              </a:spcAft>
            </a:pPr>
            <a:endParaRPr lang="en-US" sz="3200" dirty="0">
              <a:solidFill>
                <a:srgbClr val="000000"/>
              </a:solidFill>
              <a:latin typeface="Open Sans"/>
              <a:ea typeface="Open Sans"/>
              <a:cs typeface="Open Sans"/>
              <a:sym typeface="Open Sans"/>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2187255" cy="2157558"/>
            <a:chOff x="0" y="0"/>
            <a:chExt cx="2916340" cy="2876744"/>
          </a:xfrm>
        </p:grpSpPr>
        <p:sp>
          <p:nvSpPr>
            <p:cNvPr id="3" name="Freeform 3"/>
            <p:cNvSpPr/>
            <p:nvPr/>
          </p:nvSpPr>
          <p:spPr>
            <a:xfrm rot="1758426">
              <a:off x="368559" y="400518"/>
              <a:ext cx="2179222" cy="2075708"/>
            </a:xfrm>
            <a:custGeom>
              <a:avLst/>
              <a:gdLst/>
              <a:ahLst/>
              <a:cxnLst/>
              <a:rect l="l" t="t" r="r" b="b"/>
              <a:pathLst>
                <a:path w="2179222" h="2075708">
                  <a:moveTo>
                    <a:pt x="0" y="0"/>
                  </a:moveTo>
                  <a:lnTo>
                    <a:pt x="2179222" y="0"/>
                  </a:lnTo>
                  <a:lnTo>
                    <a:pt x="2179222" y="2075708"/>
                  </a:lnTo>
                  <a:lnTo>
                    <a:pt x="0" y="207570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074623" y="748991"/>
              <a:ext cx="767093" cy="1378762"/>
            </a:xfrm>
            <a:custGeom>
              <a:avLst/>
              <a:gdLst/>
              <a:ahLst/>
              <a:cxnLst/>
              <a:rect l="l" t="t" r="r" b="b"/>
              <a:pathLst>
                <a:path w="767093" h="1378762">
                  <a:moveTo>
                    <a:pt x="0" y="0"/>
                  </a:moveTo>
                  <a:lnTo>
                    <a:pt x="767093" y="0"/>
                  </a:lnTo>
                  <a:lnTo>
                    <a:pt x="767093" y="1378762"/>
                  </a:lnTo>
                  <a:lnTo>
                    <a:pt x="0" y="137876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
        <p:nvSpPr>
          <p:cNvPr id="5" name="TextBox 5"/>
          <p:cNvSpPr txBox="1"/>
          <p:nvPr/>
        </p:nvSpPr>
        <p:spPr>
          <a:xfrm>
            <a:off x="2468558" y="788711"/>
            <a:ext cx="16447559" cy="679673"/>
          </a:xfrm>
          <a:prstGeom prst="rect">
            <a:avLst/>
          </a:prstGeom>
        </p:spPr>
        <p:txBody>
          <a:bodyPr lIns="0" tIns="0" rIns="0" bIns="0" rtlCol="0" anchor="t">
            <a:spAutoFit/>
          </a:bodyPr>
          <a:lstStyle/>
          <a:p>
            <a:pPr algn="l">
              <a:lnSpc>
                <a:spcPts val="5152"/>
              </a:lnSpc>
            </a:pPr>
            <a:r>
              <a:rPr lang="en-US" sz="5600" b="1" dirty="0" err="1">
                <a:solidFill>
                  <a:srgbClr val="1D9EDE"/>
                </a:solidFill>
                <a:latin typeface="Roboto Condensed Bold"/>
                <a:ea typeface="Roboto Condensed Bold"/>
                <a:cs typeface="Roboto Condensed Bold"/>
                <a:sym typeface="Roboto Condensed Bold"/>
              </a:rPr>
              <a:t>Протипоказання</a:t>
            </a:r>
            <a:r>
              <a:rPr lang="en-US" sz="5600" b="1" dirty="0">
                <a:solidFill>
                  <a:srgbClr val="1D9EDE"/>
                </a:solidFill>
                <a:latin typeface="Roboto Condensed Bold"/>
                <a:ea typeface="Roboto Condensed Bold"/>
                <a:cs typeface="Roboto Condensed Bold"/>
                <a:sym typeface="Roboto Condensed Bold"/>
              </a:rPr>
              <a:t> </a:t>
            </a:r>
            <a:r>
              <a:rPr lang="en-US" sz="5600" b="1" dirty="0" err="1">
                <a:solidFill>
                  <a:srgbClr val="1D9EDE"/>
                </a:solidFill>
                <a:latin typeface="Roboto Condensed Bold"/>
                <a:ea typeface="Roboto Condensed Bold"/>
                <a:cs typeface="Roboto Condensed Bold"/>
                <a:sym typeface="Roboto Condensed Bold"/>
              </a:rPr>
              <a:t>та</a:t>
            </a:r>
            <a:r>
              <a:rPr lang="en-US" sz="5600" b="1" dirty="0">
                <a:solidFill>
                  <a:srgbClr val="1D9EDE"/>
                </a:solidFill>
                <a:latin typeface="Roboto Condensed Bold"/>
                <a:ea typeface="Roboto Condensed Bold"/>
                <a:cs typeface="Roboto Condensed Bold"/>
                <a:sym typeface="Roboto Condensed Bold"/>
              </a:rPr>
              <a:t> </a:t>
            </a:r>
            <a:r>
              <a:rPr lang="en-US" sz="5600" b="1" dirty="0" err="1">
                <a:solidFill>
                  <a:srgbClr val="1D9EDE"/>
                </a:solidFill>
                <a:latin typeface="Roboto Condensed Bold"/>
                <a:ea typeface="Roboto Condensed Bold"/>
                <a:cs typeface="Roboto Condensed Bold"/>
                <a:sym typeface="Roboto Condensed Bold"/>
              </a:rPr>
              <a:t>рекомендації</a:t>
            </a:r>
            <a:r>
              <a:rPr lang="en-US" sz="5600" b="1" dirty="0">
                <a:solidFill>
                  <a:srgbClr val="1D9EDE"/>
                </a:solidFill>
                <a:latin typeface="Roboto Condensed Bold"/>
                <a:ea typeface="Roboto Condensed Bold"/>
                <a:cs typeface="Roboto Condensed Bold"/>
                <a:sym typeface="Roboto Condensed Bold"/>
              </a:rPr>
              <a:t>: </a:t>
            </a:r>
            <a:r>
              <a:rPr lang="en-US" sz="5600" b="1" dirty="0" err="1">
                <a:solidFill>
                  <a:srgbClr val="1D9EDE"/>
                </a:solidFill>
                <a:latin typeface="Roboto Condensed Bold"/>
                <a:ea typeface="Roboto Condensed Bold"/>
                <a:cs typeface="Roboto Condensed Bold"/>
                <a:sym typeface="Roboto Condensed Bold"/>
              </a:rPr>
              <a:t>пероральна</a:t>
            </a:r>
            <a:r>
              <a:rPr lang="en-US" sz="5600" b="1" dirty="0">
                <a:solidFill>
                  <a:srgbClr val="1D9EDE"/>
                </a:solidFill>
                <a:latin typeface="Roboto Condensed Bold"/>
                <a:ea typeface="Roboto Condensed Bold"/>
                <a:cs typeface="Roboto Condensed Bold"/>
                <a:sym typeface="Roboto Condensed Bold"/>
              </a:rPr>
              <a:t> </a:t>
            </a:r>
            <a:r>
              <a:rPr lang="uk-UA" sz="5600" b="1" dirty="0">
                <a:solidFill>
                  <a:srgbClr val="1D9EDE"/>
                </a:solidFill>
                <a:latin typeface="Roboto Condensed Bold"/>
                <a:ea typeface="Roboto Condensed Bold"/>
                <a:cs typeface="Roboto Condensed Bold"/>
                <a:sym typeface="Roboto Condensed Bold"/>
              </a:rPr>
              <a:t>ДКП</a:t>
            </a:r>
            <a:r>
              <a:rPr lang="en-US" sz="5600" b="1" dirty="0">
                <a:solidFill>
                  <a:srgbClr val="1D9EDE"/>
                </a:solidFill>
                <a:latin typeface="Roboto Condensed Bold"/>
                <a:ea typeface="Roboto Condensed Bold"/>
                <a:cs typeface="Roboto Condensed Bold"/>
                <a:sym typeface="Roboto Condensed Bold"/>
              </a:rPr>
              <a:t> </a:t>
            </a:r>
          </a:p>
        </p:txBody>
      </p:sp>
      <p:sp>
        <p:nvSpPr>
          <p:cNvPr id="6" name="TextBox 6"/>
          <p:cNvSpPr txBox="1"/>
          <p:nvPr/>
        </p:nvSpPr>
        <p:spPr>
          <a:xfrm>
            <a:off x="890236" y="2696442"/>
            <a:ext cx="16507527" cy="7174785"/>
          </a:xfrm>
          <a:prstGeom prst="rect">
            <a:avLst/>
          </a:prstGeom>
        </p:spPr>
        <p:txBody>
          <a:bodyPr lIns="0" tIns="0" rIns="0" bIns="0" rtlCol="0" anchor="t">
            <a:spAutoFit/>
          </a:bodyPr>
          <a:lstStyle/>
          <a:p>
            <a:pPr marL="732015" lvl="1" indent="-366007" algn="l">
              <a:lnSpc>
                <a:spcPts val="4746"/>
              </a:lnSpc>
              <a:buFont typeface="Arial"/>
              <a:buChar char="•"/>
            </a:pPr>
            <a:r>
              <a:rPr lang="en-US" sz="2800" dirty="0" err="1">
                <a:solidFill>
                  <a:srgbClr val="000000"/>
                </a:solidFill>
                <a:latin typeface="Open Sans"/>
                <a:ea typeface="Open Sans"/>
                <a:cs typeface="Open Sans"/>
                <a:sym typeface="Open Sans"/>
              </a:rPr>
              <a:t>Розгляньте</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можливість</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призупинення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застосування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пероральної</a:t>
            </a:r>
            <a:r>
              <a:rPr lang="en-US" sz="2800" dirty="0">
                <a:solidFill>
                  <a:srgbClr val="000000"/>
                </a:solidFill>
                <a:latin typeface="Open Sans"/>
                <a:ea typeface="Open Sans"/>
                <a:cs typeface="Open Sans"/>
                <a:sym typeface="Open Sans"/>
              </a:rPr>
              <a:t> </a:t>
            </a:r>
            <a:r>
              <a:rPr lang="uk-UA" sz="2800" dirty="0">
                <a:solidFill>
                  <a:srgbClr val="000000"/>
                </a:solidFill>
                <a:latin typeface="Open Sans"/>
                <a:ea typeface="Open Sans"/>
                <a:cs typeface="Open Sans"/>
                <a:sym typeface="Open Sans"/>
              </a:rPr>
              <a:t>ДКП</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основі</a:t>
            </a:r>
            <a:r>
              <a:rPr lang="en-US" sz="2800" dirty="0">
                <a:solidFill>
                  <a:srgbClr val="000000"/>
                </a:solidFill>
                <a:latin typeface="Open Sans"/>
                <a:ea typeface="Open Sans"/>
                <a:cs typeface="Open Sans"/>
                <a:sym typeface="Open Sans"/>
              </a:rPr>
              <a:t> TDF </a:t>
            </a:r>
            <a:r>
              <a:rPr lang="en-US" sz="2800" dirty="0" err="1">
                <a:solidFill>
                  <a:srgbClr val="000000"/>
                </a:solidFill>
                <a:latin typeface="Open Sans"/>
                <a:ea typeface="Open Sans"/>
                <a:cs typeface="Open Sans"/>
                <a:sym typeface="Open Sans"/>
              </a:rPr>
              <a:t>та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порекомендуйте</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клієнту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повернутися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через</a:t>
            </a:r>
            <a:r>
              <a:rPr lang="en-US" sz="2800" dirty="0">
                <a:solidFill>
                  <a:srgbClr val="000000"/>
                </a:solidFill>
                <a:latin typeface="Open Sans"/>
                <a:ea typeface="Open Sans"/>
                <a:cs typeface="Open Sans"/>
                <a:sym typeface="Open Sans"/>
              </a:rPr>
              <a:t> 1 </a:t>
            </a:r>
            <a:r>
              <a:rPr lang="en-US" sz="2800" dirty="0" err="1">
                <a:solidFill>
                  <a:srgbClr val="000000"/>
                </a:solidFill>
                <a:latin typeface="Open Sans"/>
                <a:ea typeface="Open Sans"/>
                <a:cs typeface="Open Sans"/>
                <a:sym typeface="Open Sans"/>
              </a:rPr>
              <a:t>місяць</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для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повторного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тестування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на</a:t>
            </a:r>
            <a:r>
              <a:rPr lang="en-US" sz="2800" dirty="0">
                <a:solidFill>
                  <a:srgbClr val="000000"/>
                </a:solidFill>
                <a:latin typeface="Open Sans"/>
                <a:ea typeface="Open Sans"/>
                <a:cs typeface="Open Sans"/>
                <a:sym typeface="Open Sans"/>
              </a:rPr>
              <a:t> ВІЛ. </a:t>
            </a:r>
          </a:p>
          <a:p>
            <a:pPr marL="732015" lvl="1" indent="-366007" algn="l">
              <a:lnSpc>
                <a:spcPts val="4746"/>
              </a:lnSpc>
              <a:buFont typeface="Arial"/>
              <a:buChar char="•"/>
            </a:pPr>
            <a:r>
              <a:rPr lang="en-US" sz="2800" dirty="0" err="1">
                <a:solidFill>
                  <a:srgbClr val="000000"/>
                </a:solidFill>
                <a:latin typeface="Open Sans"/>
                <a:ea typeface="Open Sans"/>
                <a:cs typeface="Open Sans"/>
                <a:sym typeface="Open Sans"/>
              </a:rPr>
              <a:t>Клієнти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можуть</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відновити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прийом</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пероральної</a:t>
            </a:r>
            <a:r>
              <a:rPr lang="en-US" sz="2800" dirty="0">
                <a:solidFill>
                  <a:srgbClr val="000000"/>
                </a:solidFill>
                <a:latin typeface="Open Sans"/>
                <a:ea typeface="Open Sans"/>
                <a:cs typeface="Open Sans"/>
                <a:sym typeface="Open Sans"/>
              </a:rPr>
              <a:t> </a:t>
            </a:r>
            <a:r>
              <a:rPr lang="uk-UA" sz="2800" dirty="0">
                <a:solidFill>
                  <a:srgbClr val="000000"/>
                </a:solidFill>
                <a:latin typeface="Open Sans"/>
                <a:ea typeface="Open Sans"/>
                <a:cs typeface="Open Sans"/>
                <a:sym typeface="Open Sans"/>
              </a:rPr>
              <a:t>ДКП</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якщо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результати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повторного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тестування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на</a:t>
            </a:r>
            <a:r>
              <a:rPr lang="en-US" sz="2800" dirty="0">
                <a:solidFill>
                  <a:srgbClr val="000000"/>
                </a:solidFill>
                <a:latin typeface="Open Sans"/>
                <a:ea typeface="Open Sans"/>
                <a:cs typeface="Open Sans"/>
                <a:sym typeface="Open Sans"/>
              </a:rPr>
              <a:t> ВІЛ </a:t>
            </a:r>
            <a:r>
              <a:rPr lang="en-US" sz="2800" dirty="0" err="1">
                <a:solidFill>
                  <a:srgbClr val="000000"/>
                </a:solidFill>
                <a:latin typeface="Open Sans"/>
                <a:ea typeface="Open Sans"/>
                <a:cs typeface="Open Sans"/>
                <a:sym typeface="Open Sans"/>
              </a:rPr>
              <a:t>через</a:t>
            </a:r>
            <a:r>
              <a:rPr lang="en-US" sz="2800" dirty="0">
                <a:solidFill>
                  <a:srgbClr val="000000"/>
                </a:solidFill>
                <a:latin typeface="Open Sans"/>
                <a:ea typeface="Open Sans"/>
                <a:cs typeface="Open Sans"/>
                <a:sym typeface="Open Sans"/>
              </a:rPr>
              <a:t> 1 </a:t>
            </a:r>
            <a:r>
              <a:rPr lang="en-US" sz="2800" dirty="0" err="1">
                <a:solidFill>
                  <a:srgbClr val="000000"/>
                </a:solidFill>
                <a:latin typeface="Open Sans"/>
                <a:ea typeface="Open Sans"/>
                <a:cs typeface="Open Sans"/>
                <a:sym typeface="Open Sans"/>
              </a:rPr>
              <a:t>місяць</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будуть</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негативними</a:t>
            </a:r>
            <a:r>
              <a:rPr lang="en-US" sz="2800" dirty="0">
                <a:solidFill>
                  <a:srgbClr val="000000"/>
                </a:solidFill>
                <a:latin typeface="Open Sans"/>
                <a:ea typeface="Open Sans"/>
                <a:cs typeface="Open Sans"/>
                <a:sym typeface="Open Sans"/>
              </a:rPr>
              <a:t>. </a:t>
            </a:r>
          </a:p>
          <a:p>
            <a:pPr marL="732015" lvl="1" indent="-366007" algn="l">
              <a:lnSpc>
                <a:spcPts val="4746"/>
              </a:lnSpc>
              <a:buFont typeface="Arial"/>
              <a:buChar char="•"/>
            </a:pPr>
            <a:r>
              <a:rPr lang="en-US" sz="2800" dirty="0" err="1">
                <a:solidFill>
                  <a:srgbClr val="000000"/>
                </a:solidFill>
                <a:latin typeface="Open Sans"/>
                <a:ea typeface="Open Sans"/>
                <a:cs typeface="Open Sans"/>
                <a:sym typeface="Open Sans"/>
              </a:rPr>
              <a:t>На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період</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призупинення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прийому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пероральної</a:t>
            </a:r>
            <a:r>
              <a:rPr lang="en-US" sz="2800" dirty="0">
                <a:solidFill>
                  <a:srgbClr val="000000"/>
                </a:solidFill>
                <a:latin typeface="Open Sans"/>
                <a:ea typeface="Open Sans"/>
                <a:cs typeface="Open Sans"/>
                <a:sym typeface="Open Sans"/>
              </a:rPr>
              <a:t> </a:t>
            </a:r>
            <a:r>
              <a:rPr lang="uk-UA" sz="2800" dirty="0">
                <a:solidFill>
                  <a:srgbClr val="000000"/>
                </a:solidFill>
                <a:latin typeface="Open Sans"/>
                <a:ea typeface="Open Sans"/>
                <a:cs typeface="Open Sans"/>
                <a:sym typeface="Open Sans"/>
              </a:rPr>
              <a:t>ДКП</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слід</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обрати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альтернативні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стратегії</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профілактики</a:t>
            </a:r>
            <a:r>
              <a:rPr lang="en-US" sz="2800" dirty="0">
                <a:solidFill>
                  <a:srgbClr val="000000"/>
                </a:solidFill>
                <a:latin typeface="Open Sans"/>
                <a:ea typeface="Open Sans"/>
                <a:cs typeface="Open Sans"/>
                <a:sym typeface="Open Sans"/>
              </a:rPr>
              <a:t> ВІЛ.</a:t>
            </a:r>
          </a:p>
          <a:p>
            <a:pPr marL="732015" lvl="1" indent="-366007" algn="l">
              <a:lnSpc>
                <a:spcPts val="4746"/>
              </a:lnSpc>
              <a:buFont typeface="Arial"/>
              <a:buChar char="•"/>
            </a:pPr>
            <a:r>
              <a:rPr lang="en-US" sz="2800" dirty="0" err="1">
                <a:solidFill>
                  <a:srgbClr val="000000"/>
                </a:solidFill>
                <a:latin typeface="Open Sans"/>
                <a:ea typeface="Open Sans"/>
                <a:cs typeface="Open Sans"/>
                <a:sym typeface="Open Sans"/>
              </a:rPr>
              <a:t>Потенційні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ризики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переваги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призупинення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або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продовження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прийому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пероральної</a:t>
            </a:r>
            <a:r>
              <a:rPr lang="en-US" sz="2800" dirty="0">
                <a:solidFill>
                  <a:srgbClr val="000000"/>
                </a:solidFill>
                <a:latin typeface="Open Sans"/>
                <a:ea typeface="Open Sans"/>
                <a:cs typeface="Open Sans"/>
                <a:sym typeface="Open Sans"/>
              </a:rPr>
              <a:t> </a:t>
            </a:r>
            <a:r>
              <a:rPr lang="uk-UA" sz="2800" dirty="0">
                <a:solidFill>
                  <a:srgbClr val="000000"/>
                </a:solidFill>
                <a:latin typeface="Open Sans"/>
                <a:ea typeface="Open Sans"/>
                <a:cs typeface="Open Sans"/>
                <a:sym typeface="Open Sans"/>
              </a:rPr>
              <a:t>ДКП</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слід</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оцінювати</a:t>
            </a:r>
            <a:r>
              <a:rPr lang="en-US" sz="2800" dirty="0">
                <a:solidFill>
                  <a:srgbClr val="000000"/>
                </a:solidFill>
                <a:latin typeface="Open Sans"/>
                <a:ea typeface="Open Sans"/>
                <a:cs typeface="Open Sans"/>
                <a:sym typeface="Open Sans"/>
              </a:rPr>
              <a:t> в </a:t>
            </a:r>
            <a:r>
              <a:rPr lang="en-US" sz="2800" dirty="0" err="1">
                <a:solidFill>
                  <a:srgbClr val="000000"/>
                </a:solidFill>
                <a:latin typeface="Open Sans"/>
                <a:ea typeface="Open Sans"/>
                <a:cs typeface="Open Sans"/>
                <a:sym typeface="Open Sans"/>
              </a:rPr>
              <a:t>кожному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конкретному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випадку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причому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призупинення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слід</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обирати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лише</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тоді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коли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ризики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потенційного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продовження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прийому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пероральної</a:t>
            </a:r>
            <a:r>
              <a:rPr lang="en-US" sz="2800" dirty="0">
                <a:solidFill>
                  <a:srgbClr val="000000"/>
                </a:solidFill>
                <a:latin typeface="Open Sans"/>
                <a:ea typeface="Open Sans"/>
                <a:cs typeface="Open Sans"/>
                <a:sym typeface="Open Sans"/>
              </a:rPr>
              <a:t> </a:t>
            </a:r>
            <a:r>
              <a:rPr lang="uk-UA" sz="2800" dirty="0">
                <a:solidFill>
                  <a:srgbClr val="000000"/>
                </a:solidFill>
                <a:latin typeface="Open Sans"/>
                <a:ea typeface="Open Sans"/>
                <a:cs typeface="Open Sans"/>
                <a:sym typeface="Open Sans"/>
              </a:rPr>
              <a:t>ДКП</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під</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час</a:t>
            </a:r>
            <a:r>
              <a:rPr lang="en-US" sz="2800" dirty="0">
                <a:solidFill>
                  <a:srgbClr val="000000"/>
                </a:solidFill>
                <a:latin typeface="Open Sans"/>
                <a:ea typeface="Open Sans"/>
                <a:cs typeface="Open Sans"/>
                <a:sym typeface="Open Sans"/>
              </a:rPr>
              <a:t> </a:t>
            </a:r>
            <a:r>
              <a:rPr lang="uk-UA" sz="2800" dirty="0">
                <a:solidFill>
                  <a:srgbClr val="000000"/>
                </a:solidFill>
                <a:latin typeface="Open Sans"/>
                <a:ea typeface="Open Sans"/>
                <a:cs typeface="Open Sans"/>
                <a:sym typeface="Open Sans"/>
              </a:rPr>
              <a:t>ГВІ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вважаються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більшими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можливі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переваги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продовження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прийому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для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профілактики</a:t>
            </a:r>
            <a:r>
              <a:rPr lang="en-US" sz="2800" dirty="0">
                <a:solidFill>
                  <a:srgbClr val="000000"/>
                </a:solidFill>
                <a:latin typeface="Open Sans"/>
                <a:ea typeface="Open Sans"/>
                <a:cs typeface="Open Sans"/>
                <a:sym typeface="Open Sans"/>
              </a:rPr>
              <a:t> ВІЛ.</a:t>
            </a:r>
          </a:p>
          <a:p>
            <a:pPr algn="l">
              <a:lnSpc>
                <a:spcPts val="4746"/>
              </a:lnSpc>
            </a:pPr>
            <a:endParaRPr lang="en-US" sz="2800" dirty="0">
              <a:solidFill>
                <a:srgbClr val="000000"/>
              </a:solidFill>
              <a:latin typeface="Open Sans"/>
              <a:ea typeface="Open Sans"/>
              <a:cs typeface="Open Sans"/>
              <a:sym typeface="Open Sans"/>
            </a:endParaRPr>
          </a:p>
        </p:txBody>
      </p:sp>
      <p:sp>
        <p:nvSpPr>
          <p:cNvPr id="7" name="TextBox 7"/>
          <p:cNvSpPr txBox="1"/>
          <p:nvPr/>
        </p:nvSpPr>
        <p:spPr>
          <a:xfrm>
            <a:off x="2468558" y="1793872"/>
            <a:ext cx="8428042" cy="577081"/>
          </a:xfrm>
          <a:prstGeom prst="rect">
            <a:avLst/>
          </a:prstGeom>
        </p:spPr>
        <p:txBody>
          <a:bodyPr wrap="square" lIns="0" tIns="0" rIns="0" bIns="0" rtlCol="0" anchor="t">
            <a:spAutoFit/>
          </a:bodyPr>
          <a:lstStyle/>
          <a:p>
            <a:pPr algn="l">
              <a:lnSpc>
                <a:spcPts val="4416"/>
              </a:lnSpc>
            </a:pPr>
            <a:r>
              <a:rPr lang="en-US" sz="4800" b="1" dirty="0" err="1">
                <a:solidFill>
                  <a:srgbClr val="231F20"/>
                </a:solidFill>
                <a:latin typeface="Roboto Condensed Bold"/>
                <a:ea typeface="Roboto Condensed Bold"/>
                <a:cs typeface="Roboto Condensed Bold"/>
                <a:sym typeface="Roboto Condensed Bold"/>
              </a:rPr>
              <a:t>Висока</a:t>
            </a:r>
            <a:r>
              <a:rPr lang="en-US" sz="4800" b="1" dirty="0">
                <a:solidFill>
                  <a:srgbClr val="231F20"/>
                </a:solidFill>
                <a:latin typeface="Roboto Condensed Bold"/>
                <a:ea typeface="Roboto Condensed Bold"/>
                <a:cs typeface="Roboto Condensed Bold"/>
                <a:sym typeface="Roboto Condensed Bold"/>
              </a:rPr>
              <a:t> </a:t>
            </a:r>
            <a:r>
              <a:rPr lang="en-US" sz="4800" b="1" dirty="0" err="1">
                <a:solidFill>
                  <a:srgbClr val="231F20"/>
                </a:solidFill>
                <a:latin typeface="Roboto Condensed Bold"/>
                <a:ea typeface="Roboto Condensed Bold"/>
                <a:cs typeface="Roboto Condensed Bold"/>
                <a:sym typeface="Roboto Condensed Bold"/>
              </a:rPr>
              <a:t>ймовірність</a:t>
            </a:r>
            <a:r>
              <a:rPr lang="en-US" sz="4800" b="1" dirty="0">
                <a:solidFill>
                  <a:srgbClr val="231F20"/>
                </a:solidFill>
                <a:latin typeface="Roboto Condensed Bold"/>
                <a:ea typeface="Roboto Condensed Bold"/>
                <a:cs typeface="Roboto Condensed Bold"/>
                <a:sym typeface="Roboto Condensed Bold"/>
              </a:rPr>
              <a:t> </a:t>
            </a:r>
            <a:r>
              <a:rPr lang="uk-UA" sz="4800" b="1" dirty="0">
                <a:solidFill>
                  <a:srgbClr val="231F20"/>
                </a:solidFill>
                <a:latin typeface="Roboto Condensed Bold"/>
                <a:ea typeface="Roboto Condensed Bold"/>
                <a:cs typeface="Roboto Condensed Bold"/>
                <a:sym typeface="Roboto Condensed Bold"/>
              </a:rPr>
              <a:t>ГВІ</a:t>
            </a:r>
            <a:r>
              <a:rPr lang="en-US" sz="4800" b="1" dirty="0">
                <a:solidFill>
                  <a:srgbClr val="231F20"/>
                </a:solidFill>
                <a:latin typeface="Roboto Condensed Bold"/>
                <a:ea typeface="Roboto Condensed Bold"/>
                <a:cs typeface="Roboto Condensed Bold"/>
                <a:sym typeface="Roboto Condensed Bold"/>
              </a:rPr>
              <a:t> </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354875" y="3221953"/>
            <a:ext cx="6843228" cy="5371138"/>
          </a:xfrm>
          <a:custGeom>
            <a:avLst/>
            <a:gdLst/>
            <a:ahLst/>
            <a:cxnLst/>
            <a:rect l="l" t="t" r="r" b="b"/>
            <a:pathLst>
              <a:path w="6843228" h="5371138">
                <a:moveTo>
                  <a:pt x="0" y="0"/>
                </a:moveTo>
                <a:lnTo>
                  <a:pt x="6843228" y="0"/>
                </a:lnTo>
                <a:lnTo>
                  <a:pt x="6843228" y="5371138"/>
                </a:lnTo>
                <a:lnTo>
                  <a:pt x="0" y="537113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920220" y="526506"/>
            <a:ext cx="16447559" cy="1361186"/>
          </a:xfrm>
          <a:prstGeom prst="rect">
            <a:avLst/>
          </a:prstGeom>
        </p:spPr>
        <p:txBody>
          <a:bodyPr lIns="0" tIns="0" rIns="0" bIns="0" rtlCol="0" anchor="t">
            <a:spAutoFit/>
          </a:bodyPr>
          <a:lstStyle/>
          <a:p>
            <a:pPr algn="l">
              <a:lnSpc>
                <a:spcPts val="5152"/>
              </a:lnSpc>
            </a:pPr>
            <a:r>
              <a:rPr lang="en-US" sz="5600" b="1" dirty="0" err="1">
                <a:solidFill>
                  <a:srgbClr val="000000"/>
                </a:solidFill>
                <a:latin typeface="Roboto Condensed Bold"/>
                <a:ea typeface="Roboto Condensed Bold"/>
                <a:cs typeface="Roboto Condensed Bold"/>
                <a:sym typeface="Roboto Condensed Bold"/>
              </a:rPr>
              <a:t>Як</a:t>
            </a:r>
            <a:r>
              <a:rPr lang="en-US" sz="5600" b="1" dirty="0">
                <a:solidFill>
                  <a:srgbClr val="000000"/>
                </a:solidFill>
                <a:latin typeface="Roboto Condensed Bold"/>
                <a:ea typeface="Roboto Condensed Bold"/>
                <a:cs typeface="Roboto Condensed Bold"/>
                <a:sym typeface="Roboto Condensed Bold"/>
              </a:rPr>
              <a:t> </a:t>
            </a:r>
            <a:r>
              <a:rPr lang="en-US" sz="5600" b="1" dirty="0" err="1">
                <a:solidFill>
                  <a:srgbClr val="000000"/>
                </a:solidFill>
                <a:latin typeface="Roboto Condensed Bold"/>
                <a:ea typeface="Roboto Condensed Bold"/>
                <a:cs typeface="Roboto Condensed Bold"/>
                <a:sym typeface="Roboto Condensed Bold"/>
              </a:rPr>
              <a:t>слід</a:t>
            </a:r>
            <a:r>
              <a:rPr lang="en-US" sz="5600" b="1" dirty="0">
                <a:solidFill>
                  <a:srgbClr val="000000"/>
                </a:solidFill>
                <a:latin typeface="Roboto Condensed Bold"/>
                <a:ea typeface="Roboto Condensed Bold"/>
                <a:cs typeface="Roboto Condensed Bold"/>
                <a:sym typeface="Roboto Condensed Bold"/>
              </a:rPr>
              <a:t> </a:t>
            </a:r>
            <a:r>
              <a:rPr lang="en-US" sz="5600" b="1" dirty="0" err="1">
                <a:solidFill>
                  <a:srgbClr val="000000"/>
                </a:solidFill>
                <a:latin typeface="Roboto Condensed Bold"/>
                <a:ea typeface="Roboto Condensed Bold"/>
                <a:cs typeface="Roboto Condensed Bold"/>
                <a:sym typeface="Roboto Condensed Bold"/>
              </a:rPr>
              <a:t>оцінювати</a:t>
            </a:r>
            <a:r>
              <a:rPr lang="en-US" sz="5600" b="1" dirty="0">
                <a:solidFill>
                  <a:srgbClr val="000000"/>
                </a:solidFill>
                <a:latin typeface="Roboto Condensed Bold"/>
                <a:ea typeface="Roboto Condensed Bold"/>
                <a:cs typeface="Roboto Condensed Bold"/>
                <a:sym typeface="Roboto Condensed Bold"/>
              </a:rPr>
              <a:t> </a:t>
            </a:r>
            <a:r>
              <a:rPr lang="en-US" sz="5600" b="1" dirty="0" err="1">
                <a:solidFill>
                  <a:srgbClr val="000000"/>
                </a:solidFill>
                <a:latin typeface="Roboto Condensed Bold"/>
                <a:ea typeface="Roboto Condensed Bold"/>
                <a:cs typeface="Roboto Condensed Bold"/>
                <a:sym typeface="Roboto Condensed Bold"/>
              </a:rPr>
              <a:t>клієнтів</a:t>
            </a:r>
            <a:r>
              <a:rPr lang="en-US" sz="5600" b="1" dirty="0">
                <a:solidFill>
                  <a:srgbClr val="000000"/>
                </a:solidFill>
                <a:latin typeface="Roboto Condensed Bold"/>
                <a:ea typeface="Roboto Condensed Bold"/>
                <a:cs typeface="Roboto Condensed Bold"/>
                <a:sym typeface="Roboto Condensed Bold"/>
              </a:rPr>
              <a:t>, </a:t>
            </a:r>
            <a:r>
              <a:rPr lang="en-US" sz="5600" b="1" dirty="0" err="1">
                <a:solidFill>
                  <a:srgbClr val="000000"/>
                </a:solidFill>
                <a:latin typeface="Roboto Condensed Bold"/>
                <a:ea typeface="Roboto Condensed Bold"/>
                <a:cs typeface="Roboto Condensed Bold"/>
                <a:sym typeface="Roboto Condensed Bold"/>
              </a:rPr>
              <a:t>які</a:t>
            </a:r>
            <a:r>
              <a:rPr lang="en-US" sz="5600" b="1" dirty="0">
                <a:solidFill>
                  <a:srgbClr val="000000"/>
                </a:solidFill>
                <a:latin typeface="Roboto Condensed Bold"/>
                <a:ea typeface="Roboto Condensed Bold"/>
                <a:cs typeface="Roboto Condensed Bold"/>
                <a:sym typeface="Roboto Condensed Bold"/>
              </a:rPr>
              <a:t> </a:t>
            </a:r>
            <a:r>
              <a:rPr lang="en-US" sz="5600" b="1" dirty="0" err="1">
                <a:solidFill>
                  <a:srgbClr val="000000"/>
                </a:solidFill>
                <a:latin typeface="Roboto Condensed Bold"/>
                <a:ea typeface="Roboto Condensed Bold"/>
                <a:cs typeface="Roboto Condensed Bold"/>
                <a:sym typeface="Roboto Condensed Bold"/>
              </a:rPr>
              <a:t>повертаються</a:t>
            </a:r>
            <a:r>
              <a:rPr lang="en-US" sz="5600" b="1" dirty="0">
                <a:solidFill>
                  <a:srgbClr val="000000"/>
                </a:solidFill>
                <a:latin typeface="Roboto Condensed Bold"/>
                <a:ea typeface="Roboto Condensed Bold"/>
                <a:cs typeface="Roboto Condensed Bold"/>
                <a:sym typeface="Roboto Condensed Bold"/>
              </a:rPr>
              <a:t>, в </a:t>
            </a:r>
            <a:r>
              <a:rPr lang="en-US" sz="5600" b="1" dirty="0" err="1">
                <a:solidFill>
                  <a:srgbClr val="000000"/>
                </a:solidFill>
                <a:latin typeface="Roboto Condensed Bold"/>
                <a:ea typeface="Roboto Condensed Bold"/>
                <a:cs typeface="Roboto Condensed Bold"/>
                <a:sym typeface="Roboto Condensed Bold"/>
              </a:rPr>
              <a:t>рамках</a:t>
            </a:r>
            <a:r>
              <a:rPr lang="en-US" sz="5600" b="1" dirty="0">
                <a:solidFill>
                  <a:srgbClr val="000000"/>
                </a:solidFill>
                <a:latin typeface="Roboto Condensed Bold"/>
                <a:ea typeface="Roboto Condensed Bold"/>
                <a:cs typeface="Roboto Condensed Bold"/>
                <a:sym typeface="Roboto Condensed Bold"/>
              </a:rPr>
              <a:t> </a:t>
            </a:r>
            <a:r>
              <a:rPr lang="en-US" sz="5600" b="1" dirty="0" err="1">
                <a:solidFill>
                  <a:srgbClr val="000000"/>
                </a:solidFill>
                <a:latin typeface="Roboto Condensed Bold"/>
                <a:ea typeface="Roboto Condensed Bold"/>
                <a:cs typeface="Roboto Condensed Bold"/>
                <a:sym typeface="Roboto Condensed Bold"/>
              </a:rPr>
              <a:t>подальшого</a:t>
            </a:r>
            <a:r>
              <a:rPr lang="en-US" sz="5600" b="1" dirty="0">
                <a:solidFill>
                  <a:srgbClr val="000000"/>
                </a:solidFill>
                <a:latin typeface="Roboto Condensed Bold"/>
                <a:ea typeface="Roboto Condensed Bold"/>
                <a:cs typeface="Roboto Condensed Bold"/>
                <a:sym typeface="Roboto Condensed Bold"/>
              </a:rPr>
              <a:t> </a:t>
            </a:r>
            <a:r>
              <a:rPr lang="en-US" sz="5600" b="1" dirty="0" err="1">
                <a:solidFill>
                  <a:srgbClr val="000000"/>
                </a:solidFill>
                <a:latin typeface="Roboto Condensed Bold"/>
                <a:ea typeface="Roboto Condensed Bold"/>
                <a:cs typeface="Roboto Condensed Bold"/>
                <a:sym typeface="Roboto Condensed Bold"/>
              </a:rPr>
              <a:t>догляду</a:t>
            </a:r>
            <a:r>
              <a:rPr lang="en-US" sz="5600" b="1" dirty="0">
                <a:solidFill>
                  <a:srgbClr val="000000"/>
                </a:solidFill>
                <a:latin typeface="Roboto Condensed Bold"/>
                <a:ea typeface="Roboto Condensed Bold"/>
                <a:cs typeface="Roboto Condensed Bold"/>
                <a:sym typeface="Roboto Condensed Bold"/>
              </a:rPr>
              <a:t> </a:t>
            </a:r>
            <a:r>
              <a:rPr lang="en-US" sz="5600" b="1" dirty="0" err="1">
                <a:solidFill>
                  <a:srgbClr val="000000"/>
                </a:solidFill>
                <a:latin typeface="Roboto Condensed Bold"/>
                <a:ea typeface="Roboto Condensed Bold"/>
                <a:cs typeface="Roboto Condensed Bold"/>
                <a:sym typeface="Roboto Condensed Bold"/>
              </a:rPr>
              <a:t>за</a:t>
            </a:r>
            <a:r>
              <a:rPr lang="en-US" sz="5600" b="1" dirty="0">
                <a:solidFill>
                  <a:srgbClr val="000000"/>
                </a:solidFill>
                <a:latin typeface="Roboto Condensed Bold"/>
                <a:ea typeface="Roboto Condensed Bold"/>
                <a:cs typeface="Roboto Condensed Bold"/>
                <a:sym typeface="Roboto Condensed Bold"/>
              </a:rPr>
              <a:t> </a:t>
            </a:r>
            <a:r>
              <a:rPr lang="uk-UA" sz="5600" b="1" dirty="0">
                <a:solidFill>
                  <a:srgbClr val="000000"/>
                </a:solidFill>
                <a:latin typeface="Roboto Condensed Bold"/>
                <a:ea typeface="Roboto Condensed Bold"/>
                <a:cs typeface="Roboto Condensed Bold"/>
                <a:sym typeface="Roboto Condensed Bold"/>
              </a:rPr>
              <a:t>ДКП</a:t>
            </a:r>
            <a:r>
              <a:rPr lang="en-US" sz="5600" b="1" dirty="0">
                <a:solidFill>
                  <a:srgbClr val="000000"/>
                </a:solidFill>
                <a:latin typeface="Roboto Condensed Bold"/>
                <a:ea typeface="Roboto Condensed Bold"/>
                <a:cs typeface="Roboto Condensed Bold"/>
                <a:sym typeface="Roboto Condensed Bold"/>
              </a:rPr>
              <a:t>?</a:t>
            </a:r>
          </a:p>
        </p:txBody>
      </p:sp>
      <p:sp>
        <p:nvSpPr>
          <p:cNvPr id="4" name="TextBox 4"/>
          <p:cNvSpPr txBox="1"/>
          <p:nvPr/>
        </p:nvSpPr>
        <p:spPr>
          <a:xfrm>
            <a:off x="7160932" y="2324100"/>
            <a:ext cx="10481371" cy="7024102"/>
          </a:xfrm>
          <a:prstGeom prst="rect">
            <a:avLst/>
          </a:prstGeom>
        </p:spPr>
        <p:txBody>
          <a:bodyPr lIns="0" tIns="0" rIns="0" bIns="0" rtlCol="0" anchor="t">
            <a:spAutoFit/>
          </a:bodyPr>
          <a:lstStyle/>
          <a:p>
            <a:pPr marL="711680" lvl="1" indent="-355840" algn="l">
              <a:lnSpc>
                <a:spcPts val="4614"/>
              </a:lnSpc>
              <a:buFont typeface="Arial"/>
              <a:buChar char="•"/>
            </a:pPr>
            <a:r>
              <a:rPr lang="en-US" sz="2800" dirty="0" err="1">
                <a:solidFill>
                  <a:srgbClr val="000000"/>
                </a:solidFill>
                <a:latin typeface="Open Sans"/>
                <a:ea typeface="Open Sans"/>
                <a:cs typeface="Open Sans"/>
                <a:sym typeface="Open Sans"/>
              </a:rPr>
              <a:t>Усі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клієнти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які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починають</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приймати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препарат</a:t>
            </a:r>
            <a:r>
              <a:rPr lang="en-US" sz="2800" dirty="0">
                <a:solidFill>
                  <a:srgbClr val="000000"/>
                </a:solidFill>
                <a:latin typeface="Open Sans"/>
                <a:ea typeface="Open Sans"/>
                <a:cs typeface="Open Sans"/>
                <a:sym typeface="Open Sans"/>
              </a:rPr>
              <a:t> </a:t>
            </a:r>
            <a:r>
              <a:rPr lang="uk-UA" sz="2800" dirty="0">
                <a:solidFill>
                  <a:srgbClr val="000000"/>
                </a:solidFill>
                <a:latin typeface="Open Sans"/>
                <a:ea typeface="Open Sans"/>
                <a:cs typeface="Open Sans"/>
                <a:sym typeface="Open Sans"/>
              </a:rPr>
              <a:t>ДКП</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потребують</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постійного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подальшого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спостереження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як</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зазначено</a:t>
            </a:r>
            <a:r>
              <a:rPr lang="en-US" sz="2800" dirty="0">
                <a:solidFill>
                  <a:srgbClr val="000000"/>
                </a:solidFill>
                <a:latin typeface="Open Sans"/>
                <a:ea typeface="Open Sans"/>
                <a:cs typeface="Open Sans"/>
                <a:sym typeface="Open Sans"/>
              </a:rPr>
              <a:t> в </a:t>
            </a:r>
            <a:r>
              <a:rPr lang="en-US" sz="2800" dirty="0" err="1">
                <a:solidFill>
                  <a:srgbClr val="000000"/>
                </a:solidFill>
                <a:latin typeface="Open Sans"/>
                <a:ea typeface="Open Sans"/>
                <a:cs typeface="Open Sans"/>
                <a:sym typeface="Open Sans"/>
              </a:rPr>
              <a:t>уроці</a:t>
            </a:r>
            <a:r>
              <a:rPr lang="en-US" sz="2800" dirty="0">
                <a:solidFill>
                  <a:srgbClr val="000000"/>
                </a:solidFill>
                <a:latin typeface="Open Sans"/>
                <a:ea typeface="Open Sans"/>
                <a:cs typeface="Open Sans"/>
                <a:sym typeface="Open Sans"/>
              </a:rPr>
              <a:t> 3.</a:t>
            </a:r>
          </a:p>
          <a:p>
            <a:pPr marL="711680" lvl="1" indent="-355840" algn="l">
              <a:lnSpc>
                <a:spcPts val="4614"/>
              </a:lnSpc>
              <a:buFont typeface="Arial"/>
              <a:buChar char="•"/>
            </a:pPr>
            <a:r>
              <a:rPr lang="en-US" sz="2800" dirty="0" err="1">
                <a:solidFill>
                  <a:srgbClr val="000000"/>
                </a:solidFill>
                <a:latin typeface="Open Sans"/>
                <a:ea typeface="Open Sans"/>
                <a:cs typeface="Open Sans"/>
                <a:sym typeface="Open Sans"/>
              </a:rPr>
              <a:t>Багато</a:t>
            </a:r>
            <a:r>
              <a:rPr lang="en-US" sz="2800" dirty="0">
                <a:solidFill>
                  <a:srgbClr val="000000"/>
                </a:solidFill>
                <a:latin typeface="Open Sans"/>
                <a:ea typeface="Open Sans"/>
                <a:cs typeface="Open Sans"/>
                <a:sym typeface="Open Sans"/>
              </a:rPr>
              <a:t> з </a:t>
            </a:r>
            <a:r>
              <a:rPr lang="en-US" sz="2800" dirty="0" err="1">
                <a:solidFill>
                  <a:srgbClr val="000000"/>
                </a:solidFill>
                <a:latin typeface="Open Sans"/>
                <a:ea typeface="Open Sans"/>
                <a:cs typeface="Open Sans"/>
                <a:sym typeface="Open Sans"/>
              </a:rPr>
              <a:t>тих</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самих</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кроків</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оцінки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придатності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які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виконуються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під</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час</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візиту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для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початку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прийому</a:t>
            </a:r>
            <a:r>
              <a:rPr lang="en-US" sz="2800" dirty="0">
                <a:solidFill>
                  <a:srgbClr val="000000"/>
                </a:solidFill>
                <a:latin typeface="Open Sans"/>
                <a:ea typeface="Open Sans"/>
                <a:cs typeface="Open Sans"/>
                <a:sym typeface="Open Sans"/>
              </a:rPr>
              <a:t> </a:t>
            </a:r>
            <a:r>
              <a:rPr lang="uk-UA" sz="2800" dirty="0">
                <a:solidFill>
                  <a:srgbClr val="000000"/>
                </a:solidFill>
                <a:latin typeface="Open Sans"/>
                <a:ea typeface="Open Sans"/>
                <a:cs typeface="Open Sans"/>
                <a:sym typeface="Open Sans"/>
              </a:rPr>
              <a:t>ДКП</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викладено</a:t>
            </a:r>
            <a:r>
              <a:rPr lang="en-US" sz="2800" dirty="0">
                <a:solidFill>
                  <a:srgbClr val="000000"/>
                </a:solidFill>
                <a:latin typeface="Open Sans"/>
                <a:ea typeface="Open Sans"/>
                <a:cs typeface="Open Sans"/>
                <a:sym typeface="Open Sans"/>
              </a:rPr>
              <a:t> в </a:t>
            </a:r>
            <a:r>
              <a:rPr lang="en-US" sz="2800" dirty="0" err="1">
                <a:solidFill>
                  <a:srgbClr val="000000"/>
                </a:solidFill>
                <a:latin typeface="Open Sans"/>
                <a:ea typeface="Open Sans"/>
                <a:cs typeface="Open Sans"/>
                <a:sym typeface="Open Sans"/>
              </a:rPr>
              <a:t>уроці</a:t>
            </a:r>
            <a:r>
              <a:rPr lang="en-US" sz="2800" dirty="0">
                <a:solidFill>
                  <a:srgbClr val="000000"/>
                </a:solidFill>
                <a:latin typeface="Open Sans"/>
                <a:ea typeface="Open Sans"/>
                <a:cs typeface="Open Sans"/>
                <a:sym typeface="Open Sans"/>
              </a:rPr>
              <a:t> 2), </a:t>
            </a:r>
            <a:r>
              <a:rPr lang="en-US" sz="2800" dirty="0" err="1">
                <a:solidFill>
                  <a:srgbClr val="000000"/>
                </a:solidFill>
                <a:latin typeface="Open Sans"/>
                <a:ea typeface="Open Sans"/>
                <a:cs typeface="Open Sans"/>
                <a:sym typeface="Open Sans"/>
              </a:rPr>
              <a:t>необхідно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повторно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оцінити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під</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час</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наступних</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візитів</a:t>
            </a:r>
            <a:r>
              <a:rPr lang="en-US" sz="2800" dirty="0">
                <a:solidFill>
                  <a:srgbClr val="000000"/>
                </a:solidFill>
                <a:latin typeface="Open Sans"/>
                <a:ea typeface="Open Sans"/>
                <a:cs typeface="Open Sans"/>
                <a:sym typeface="Open Sans"/>
              </a:rPr>
              <a:t>. </a:t>
            </a:r>
          </a:p>
          <a:p>
            <a:pPr marL="711680" lvl="1" indent="-355840" algn="l">
              <a:lnSpc>
                <a:spcPts val="4614"/>
              </a:lnSpc>
              <a:buFont typeface="Arial"/>
              <a:buChar char="•"/>
            </a:pPr>
            <a:r>
              <a:rPr lang="en-US" sz="2800" dirty="0" err="1">
                <a:solidFill>
                  <a:srgbClr val="000000"/>
                </a:solidFill>
                <a:latin typeface="Open Sans"/>
                <a:ea typeface="Open Sans"/>
                <a:cs typeface="Open Sans"/>
                <a:sym typeface="Open Sans"/>
              </a:rPr>
              <a:t>Це</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пов'язано</a:t>
            </a:r>
            <a:r>
              <a:rPr lang="en-US" sz="2800" dirty="0">
                <a:solidFill>
                  <a:srgbClr val="000000"/>
                </a:solidFill>
                <a:latin typeface="Open Sans"/>
                <a:ea typeface="Open Sans"/>
                <a:cs typeface="Open Sans"/>
                <a:sym typeface="Open Sans"/>
              </a:rPr>
              <a:t> з </a:t>
            </a:r>
            <a:r>
              <a:rPr lang="en-US" sz="2800" dirty="0" err="1">
                <a:solidFill>
                  <a:srgbClr val="000000"/>
                </a:solidFill>
                <a:latin typeface="Open Sans"/>
                <a:ea typeface="Open Sans"/>
                <a:cs typeface="Open Sans"/>
                <a:sym typeface="Open Sans"/>
              </a:rPr>
              <a:t>тим</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що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обставини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можуть</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змінюватися</a:t>
            </a:r>
            <a:r>
              <a:rPr lang="en-US" sz="2800" dirty="0">
                <a:solidFill>
                  <a:srgbClr val="000000"/>
                </a:solidFill>
                <a:latin typeface="Open Sans"/>
                <a:ea typeface="Open Sans"/>
                <a:cs typeface="Open Sans"/>
                <a:sym typeface="Open Sans"/>
              </a:rPr>
              <a:t> з </a:t>
            </a:r>
            <a:r>
              <a:rPr lang="en-US" sz="2800" dirty="0" err="1">
                <a:solidFill>
                  <a:srgbClr val="000000"/>
                </a:solidFill>
                <a:latin typeface="Open Sans"/>
                <a:ea typeface="Open Sans"/>
                <a:cs typeface="Open Sans"/>
                <a:sym typeface="Open Sans"/>
              </a:rPr>
              <a:t>часом</a:t>
            </a:r>
            <a:r>
              <a:rPr lang="en-US" sz="2800" dirty="0">
                <a:solidFill>
                  <a:srgbClr val="000000"/>
                </a:solidFill>
                <a:latin typeface="Open Sans"/>
                <a:ea typeface="Open Sans"/>
                <a:cs typeface="Open Sans"/>
                <a:sym typeface="Open Sans"/>
              </a:rPr>
              <a:t>, а </a:t>
            </a:r>
            <a:r>
              <a:rPr lang="en-US" sz="2800" dirty="0" err="1">
                <a:solidFill>
                  <a:srgbClr val="000000"/>
                </a:solidFill>
                <a:latin typeface="Open Sans"/>
                <a:ea typeface="Open Sans"/>
                <a:cs typeface="Open Sans"/>
                <a:sym typeface="Open Sans"/>
              </a:rPr>
              <a:t>нові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протипоказання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побічні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ефекти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проблеми</a:t>
            </a:r>
            <a:r>
              <a:rPr lang="en-US" sz="2800" dirty="0">
                <a:solidFill>
                  <a:srgbClr val="000000"/>
                </a:solidFill>
                <a:latin typeface="Open Sans"/>
                <a:ea typeface="Open Sans"/>
                <a:cs typeface="Open Sans"/>
                <a:sym typeface="Open Sans"/>
              </a:rPr>
              <a:t> з </a:t>
            </a:r>
            <a:r>
              <a:rPr lang="en-US" sz="2800" dirty="0" err="1">
                <a:solidFill>
                  <a:srgbClr val="000000"/>
                </a:solidFill>
                <a:latin typeface="Open Sans"/>
                <a:ea typeface="Open Sans"/>
                <a:cs typeface="Open Sans"/>
                <a:sym typeface="Open Sans"/>
              </a:rPr>
              <a:t>використанням</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можуть</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перешкоджати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подальшому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застосуванню</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або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вимагати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додаткової</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підтримки</a:t>
            </a:r>
            <a:r>
              <a:rPr lang="en-US" sz="2800" dirty="0">
                <a:solidFill>
                  <a:srgbClr val="000000"/>
                </a:solidFill>
                <a:latin typeface="Open Sans"/>
                <a:ea typeface="Open Sans"/>
                <a:cs typeface="Open Sans"/>
                <a:sym typeface="Open Sans"/>
              </a:rPr>
              <a:t>. </a:t>
            </a: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2187255" cy="2157558"/>
            <a:chOff x="0" y="0"/>
            <a:chExt cx="2916340" cy="2876744"/>
          </a:xfrm>
        </p:grpSpPr>
        <p:sp>
          <p:nvSpPr>
            <p:cNvPr id="3" name="Freeform 3"/>
            <p:cNvSpPr/>
            <p:nvPr/>
          </p:nvSpPr>
          <p:spPr>
            <a:xfrm rot="1758426">
              <a:off x="368559" y="400518"/>
              <a:ext cx="2179222" cy="2075708"/>
            </a:xfrm>
            <a:custGeom>
              <a:avLst/>
              <a:gdLst/>
              <a:ahLst/>
              <a:cxnLst/>
              <a:rect l="l" t="t" r="r" b="b"/>
              <a:pathLst>
                <a:path w="2179222" h="2075708">
                  <a:moveTo>
                    <a:pt x="0" y="0"/>
                  </a:moveTo>
                  <a:lnTo>
                    <a:pt x="2179222" y="0"/>
                  </a:lnTo>
                  <a:lnTo>
                    <a:pt x="2179222" y="2075708"/>
                  </a:lnTo>
                  <a:lnTo>
                    <a:pt x="0" y="207570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074623" y="748991"/>
              <a:ext cx="767093" cy="1378762"/>
            </a:xfrm>
            <a:custGeom>
              <a:avLst/>
              <a:gdLst/>
              <a:ahLst/>
              <a:cxnLst/>
              <a:rect l="l" t="t" r="r" b="b"/>
              <a:pathLst>
                <a:path w="767093" h="1378762">
                  <a:moveTo>
                    <a:pt x="0" y="0"/>
                  </a:moveTo>
                  <a:lnTo>
                    <a:pt x="767093" y="0"/>
                  </a:lnTo>
                  <a:lnTo>
                    <a:pt x="767093" y="1378762"/>
                  </a:lnTo>
                  <a:lnTo>
                    <a:pt x="0" y="137876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
        <p:nvSpPr>
          <p:cNvPr id="5" name="TextBox 5"/>
          <p:cNvSpPr txBox="1"/>
          <p:nvPr/>
        </p:nvSpPr>
        <p:spPr>
          <a:xfrm>
            <a:off x="473889" y="2527153"/>
            <a:ext cx="12556311" cy="7350667"/>
          </a:xfrm>
          <a:prstGeom prst="rect">
            <a:avLst/>
          </a:prstGeom>
        </p:spPr>
        <p:txBody>
          <a:bodyPr wrap="square" lIns="0" tIns="0" rIns="0" bIns="0" rtlCol="0" anchor="t">
            <a:spAutoFit/>
          </a:bodyPr>
          <a:lstStyle/>
          <a:p>
            <a:pPr marL="560357" lvl="1" indent="-280179" algn="l">
              <a:lnSpc>
                <a:spcPts val="3633"/>
              </a:lnSpc>
              <a:buFont typeface="Arial"/>
              <a:buChar char="•"/>
            </a:pPr>
            <a:r>
              <a:rPr lang="en-US" sz="2400" dirty="0" err="1">
                <a:solidFill>
                  <a:srgbClr val="000000"/>
                </a:solidFill>
                <a:latin typeface="Open Sans"/>
                <a:ea typeface="Open Sans"/>
                <a:cs typeface="Open Sans"/>
                <a:sym typeface="Open Sans"/>
              </a:rPr>
              <a:t>Невідомо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взаємодію</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пероральних</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препаратів</a:t>
            </a:r>
            <a:r>
              <a:rPr lang="en-US" sz="2400" dirty="0">
                <a:solidFill>
                  <a:srgbClr val="000000"/>
                </a:solidFill>
                <a:latin typeface="Open Sans"/>
                <a:ea typeface="Open Sans"/>
                <a:cs typeface="Open Sans"/>
                <a:sym typeface="Open Sans"/>
              </a:rPr>
              <a:t> </a:t>
            </a:r>
            <a:r>
              <a:rPr lang="uk-UA" sz="2400" dirty="0">
                <a:solidFill>
                  <a:srgbClr val="000000"/>
                </a:solidFill>
                <a:latin typeface="Open Sans"/>
                <a:ea typeface="Open Sans"/>
                <a:cs typeface="Open Sans"/>
                <a:sym typeface="Open Sans"/>
              </a:rPr>
              <a:t>ДКП</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на</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основі</a:t>
            </a:r>
            <a:r>
              <a:rPr lang="en-US" sz="2400" dirty="0">
                <a:solidFill>
                  <a:srgbClr val="000000"/>
                </a:solidFill>
                <a:latin typeface="Open Sans"/>
                <a:ea typeface="Open Sans"/>
                <a:cs typeface="Open Sans"/>
                <a:sym typeface="Open Sans"/>
              </a:rPr>
              <a:t> TDF з </a:t>
            </a:r>
            <a:r>
              <a:rPr lang="en-US" sz="2400" dirty="0" err="1">
                <a:solidFill>
                  <a:srgbClr val="000000"/>
                </a:solidFill>
                <a:latin typeface="Open Sans"/>
                <a:ea typeface="Open Sans"/>
                <a:cs typeface="Open Sans"/>
                <a:sym typeface="Open Sans"/>
              </a:rPr>
              <a:t>іншими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ліками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тому</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немає</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протипоказань</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продовження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прийому</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пероральних</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препаратів</a:t>
            </a:r>
            <a:r>
              <a:rPr lang="en-US" sz="2400" dirty="0">
                <a:solidFill>
                  <a:srgbClr val="000000"/>
                </a:solidFill>
                <a:latin typeface="Open Sans"/>
                <a:ea typeface="Open Sans"/>
                <a:cs typeface="Open Sans"/>
                <a:sym typeface="Open Sans"/>
              </a:rPr>
              <a:t> </a:t>
            </a:r>
            <a:r>
              <a:rPr lang="uk-UA" sz="2400" dirty="0">
                <a:solidFill>
                  <a:srgbClr val="000000"/>
                </a:solidFill>
                <a:latin typeface="Open Sans"/>
                <a:ea typeface="Open Sans"/>
                <a:cs typeface="Open Sans"/>
                <a:sym typeface="Open Sans"/>
              </a:rPr>
              <a:t>ДКП</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на</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основі</a:t>
            </a:r>
            <a:r>
              <a:rPr lang="en-US" sz="2400" dirty="0">
                <a:solidFill>
                  <a:srgbClr val="000000"/>
                </a:solidFill>
                <a:latin typeface="Open Sans"/>
                <a:ea typeface="Open Sans"/>
                <a:cs typeface="Open Sans"/>
                <a:sym typeface="Open Sans"/>
              </a:rPr>
              <a:t> TDF </a:t>
            </a:r>
            <a:r>
              <a:rPr lang="en-US" sz="2400" dirty="0" err="1">
                <a:solidFill>
                  <a:srgbClr val="000000"/>
                </a:solidFill>
                <a:latin typeface="Open Sans"/>
                <a:ea typeface="Open Sans"/>
                <a:cs typeface="Open Sans"/>
                <a:sym typeface="Open Sans"/>
              </a:rPr>
              <a:t>через</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використання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інших</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ліків</a:t>
            </a:r>
            <a:r>
              <a:rPr lang="en-US" sz="2400" dirty="0">
                <a:solidFill>
                  <a:srgbClr val="000000"/>
                </a:solidFill>
                <a:latin typeface="Open Sans"/>
                <a:ea typeface="Open Sans"/>
                <a:cs typeface="Open Sans"/>
                <a:sym typeface="Open Sans"/>
              </a:rPr>
              <a:t>.</a:t>
            </a:r>
          </a:p>
          <a:p>
            <a:pPr marL="560357" lvl="1" indent="-280179" algn="l">
              <a:lnSpc>
                <a:spcPts val="3633"/>
              </a:lnSpc>
              <a:buFont typeface="Arial"/>
              <a:buChar char="•"/>
            </a:pPr>
            <a:r>
              <a:rPr lang="en-US" sz="2400" dirty="0" err="1">
                <a:solidFill>
                  <a:srgbClr val="000000"/>
                </a:solidFill>
                <a:latin typeface="Open Sans"/>
                <a:ea typeface="Open Sans"/>
                <a:cs typeface="Open Sans"/>
                <a:sym typeface="Open Sans"/>
              </a:rPr>
              <a:t>Існують</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деякі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докази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того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що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застосування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гормонів</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на</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основі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естрадіолу</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для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підтвердження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статі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може</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знижувати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рівень</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пероральних</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препаратів</a:t>
            </a:r>
            <a:r>
              <a:rPr lang="en-US" sz="2400" dirty="0">
                <a:solidFill>
                  <a:srgbClr val="000000"/>
                </a:solidFill>
                <a:latin typeface="Open Sans"/>
                <a:ea typeface="Open Sans"/>
                <a:cs typeface="Open Sans"/>
                <a:sym typeface="Open Sans"/>
              </a:rPr>
              <a:t> </a:t>
            </a:r>
            <a:r>
              <a:rPr lang="uk-UA" sz="2400" dirty="0">
                <a:solidFill>
                  <a:srgbClr val="000000"/>
                </a:solidFill>
                <a:latin typeface="Open Sans"/>
                <a:ea typeface="Open Sans"/>
                <a:cs typeface="Open Sans"/>
                <a:sym typeface="Open Sans"/>
              </a:rPr>
              <a:t>ДКП</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на</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основі</a:t>
            </a:r>
            <a:r>
              <a:rPr lang="en-US" sz="2400" dirty="0">
                <a:solidFill>
                  <a:srgbClr val="000000"/>
                </a:solidFill>
                <a:latin typeface="Open Sans"/>
                <a:ea typeface="Open Sans"/>
                <a:cs typeface="Open Sans"/>
                <a:sym typeface="Open Sans"/>
              </a:rPr>
              <a:t> TDF. </a:t>
            </a:r>
            <a:r>
              <a:rPr lang="en-US" sz="2400" dirty="0" err="1">
                <a:solidFill>
                  <a:srgbClr val="000000"/>
                </a:solidFill>
                <a:latin typeface="Open Sans"/>
                <a:ea typeface="Open Sans"/>
                <a:cs typeface="Open Sans"/>
                <a:sym typeface="Open Sans"/>
              </a:rPr>
              <a:t>Тому</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трансгендерні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жінки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які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застосовують</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пероральні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препарати</a:t>
            </a:r>
            <a:r>
              <a:rPr lang="en-US" sz="2400" dirty="0">
                <a:solidFill>
                  <a:srgbClr val="000000"/>
                </a:solidFill>
                <a:latin typeface="Open Sans"/>
                <a:ea typeface="Open Sans"/>
                <a:cs typeface="Open Sans"/>
                <a:sym typeface="Open Sans"/>
              </a:rPr>
              <a:t> </a:t>
            </a:r>
            <a:r>
              <a:rPr lang="uk-UA" sz="2400" dirty="0">
                <a:solidFill>
                  <a:srgbClr val="000000"/>
                </a:solidFill>
                <a:latin typeface="Open Sans"/>
                <a:ea typeface="Open Sans"/>
                <a:cs typeface="Open Sans"/>
                <a:sym typeface="Open Sans"/>
              </a:rPr>
              <a:t>ДКП</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на</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основі</a:t>
            </a:r>
            <a:r>
              <a:rPr lang="en-US" sz="2400" dirty="0">
                <a:solidFill>
                  <a:srgbClr val="000000"/>
                </a:solidFill>
                <a:latin typeface="Open Sans"/>
                <a:ea typeface="Open Sans"/>
                <a:cs typeface="Open Sans"/>
                <a:sym typeface="Open Sans"/>
              </a:rPr>
              <a:t> TDF і </a:t>
            </a:r>
            <a:r>
              <a:rPr lang="en-US" sz="2400" dirty="0" err="1">
                <a:solidFill>
                  <a:srgbClr val="000000"/>
                </a:solidFill>
                <a:latin typeface="Open Sans"/>
                <a:ea typeface="Open Sans"/>
                <a:cs typeface="Open Sans"/>
                <a:sym typeface="Open Sans"/>
              </a:rPr>
              <a:t>почали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застосовувати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гормони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для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підтвердження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статі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повинні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дотримуватися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рекомендованого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для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них</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режиму</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дозування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пероральних</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препаратів</a:t>
            </a:r>
            <a:r>
              <a:rPr lang="en-US" sz="2400" dirty="0">
                <a:solidFill>
                  <a:srgbClr val="000000"/>
                </a:solidFill>
                <a:latin typeface="Open Sans"/>
                <a:ea typeface="Open Sans"/>
                <a:cs typeface="Open Sans"/>
                <a:sym typeface="Open Sans"/>
              </a:rPr>
              <a:t> </a:t>
            </a:r>
            <a:r>
              <a:rPr lang="uk-UA" sz="2400" dirty="0">
                <a:solidFill>
                  <a:srgbClr val="000000"/>
                </a:solidFill>
                <a:latin typeface="Open Sans"/>
                <a:ea typeface="Open Sans"/>
                <a:cs typeface="Open Sans"/>
                <a:sym typeface="Open Sans"/>
              </a:rPr>
              <a:t>ДКП</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на</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основі</a:t>
            </a:r>
            <a:r>
              <a:rPr lang="en-US" sz="2400" dirty="0">
                <a:solidFill>
                  <a:srgbClr val="000000"/>
                </a:solidFill>
                <a:latin typeface="Open Sans"/>
                <a:ea typeface="Open Sans"/>
                <a:cs typeface="Open Sans"/>
                <a:sym typeface="Open Sans"/>
              </a:rPr>
              <a:t> TDF. </a:t>
            </a:r>
            <a:r>
              <a:rPr lang="en-US" sz="2400" dirty="0" err="1">
                <a:solidFill>
                  <a:srgbClr val="000000"/>
                </a:solidFill>
                <a:latin typeface="Open Sans"/>
                <a:ea typeface="Open Sans"/>
                <a:cs typeface="Open Sans"/>
                <a:sym typeface="Open Sans"/>
              </a:rPr>
              <a:t>Нагадування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рекомендований</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графік</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дозування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для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трансгендерних</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жінок</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залежить</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від</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того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чи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застосовуються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гормони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для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підтвердження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статі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як</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описано</a:t>
            </a:r>
            <a:r>
              <a:rPr lang="en-US" sz="2400" dirty="0">
                <a:solidFill>
                  <a:srgbClr val="000000"/>
                </a:solidFill>
                <a:latin typeface="Open Sans"/>
                <a:ea typeface="Open Sans"/>
                <a:cs typeface="Open Sans"/>
                <a:sym typeface="Open Sans"/>
              </a:rPr>
              <a:t> в </a:t>
            </a:r>
            <a:r>
              <a:rPr lang="en-US" sz="2400" dirty="0" err="1">
                <a:solidFill>
                  <a:srgbClr val="000000"/>
                </a:solidFill>
                <a:latin typeface="Open Sans"/>
                <a:ea typeface="Open Sans"/>
                <a:cs typeface="Open Sans"/>
                <a:sym typeface="Open Sans"/>
              </a:rPr>
              <a:t>уроці</a:t>
            </a:r>
            <a:r>
              <a:rPr lang="en-US" sz="2400" dirty="0">
                <a:solidFill>
                  <a:srgbClr val="000000"/>
                </a:solidFill>
                <a:latin typeface="Open Sans"/>
                <a:ea typeface="Open Sans"/>
                <a:cs typeface="Open Sans"/>
                <a:sym typeface="Open Sans"/>
              </a:rPr>
              <a:t> 3. </a:t>
            </a:r>
          </a:p>
          <a:p>
            <a:pPr marL="560357" lvl="1" indent="-280179" algn="l">
              <a:lnSpc>
                <a:spcPts val="3633"/>
              </a:lnSpc>
              <a:buFont typeface="Arial"/>
              <a:buChar char="•"/>
            </a:pPr>
            <a:r>
              <a:rPr lang="en-US" sz="2400" dirty="0" err="1">
                <a:solidFill>
                  <a:srgbClr val="000000"/>
                </a:solidFill>
                <a:latin typeface="Open Sans"/>
                <a:ea typeface="Open Sans"/>
                <a:cs typeface="Open Sans"/>
                <a:sym typeface="Open Sans"/>
              </a:rPr>
              <a:t>Примітка</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щодо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застосування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ліків</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під</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час</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вагітності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не</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відомо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взаємодію</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пероральних</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препаратів</a:t>
            </a:r>
            <a:r>
              <a:rPr lang="en-US" sz="2400" dirty="0">
                <a:solidFill>
                  <a:srgbClr val="000000"/>
                </a:solidFill>
                <a:latin typeface="Open Sans"/>
                <a:ea typeface="Open Sans"/>
                <a:cs typeface="Open Sans"/>
                <a:sym typeface="Open Sans"/>
              </a:rPr>
              <a:t> </a:t>
            </a:r>
            <a:r>
              <a:rPr lang="uk-UA" sz="2400" dirty="0">
                <a:solidFill>
                  <a:srgbClr val="000000"/>
                </a:solidFill>
                <a:latin typeface="Open Sans"/>
                <a:ea typeface="Open Sans"/>
                <a:cs typeface="Open Sans"/>
                <a:sym typeface="Open Sans"/>
              </a:rPr>
              <a:t>ДКП</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на</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основі</a:t>
            </a:r>
            <a:r>
              <a:rPr lang="en-US" sz="2400" dirty="0">
                <a:solidFill>
                  <a:srgbClr val="000000"/>
                </a:solidFill>
                <a:latin typeface="Open Sans"/>
                <a:ea typeface="Open Sans"/>
                <a:cs typeface="Open Sans"/>
                <a:sym typeface="Open Sans"/>
              </a:rPr>
              <a:t> TDF з </a:t>
            </a:r>
            <a:r>
              <a:rPr lang="en-US" sz="2400" dirty="0" err="1">
                <a:solidFill>
                  <a:srgbClr val="000000"/>
                </a:solidFill>
                <a:latin typeface="Open Sans"/>
                <a:ea typeface="Open Sans"/>
                <a:cs typeface="Open Sans"/>
                <a:sym typeface="Open Sans"/>
              </a:rPr>
              <a:t>ліками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або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дієтичними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добавками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які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зазвичай</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застосовуються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під</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час</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вагітності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та</a:t>
            </a:r>
            <a:r>
              <a:rPr lang="en-US" sz="2400" dirty="0">
                <a:solidFill>
                  <a:srgbClr val="000000"/>
                </a:solidFill>
                <a:latin typeface="Open Sans"/>
                <a:ea typeface="Open Sans"/>
                <a:cs typeface="Open Sans"/>
                <a:sym typeface="Open Sans"/>
              </a:rPr>
              <a:t> в </a:t>
            </a:r>
            <a:r>
              <a:rPr lang="en-US" sz="2400" dirty="0" err="1">
                <a:solidFill>
                  <a:srgbClr val="000000"/>
                </a:solidFill>
                <a:latin typeface="Open Sans"/>
                <a:ea typeface="Open Sans"/>
                <a:cs typeface="Open Sans"/>
                <a:sym typeface="Open Sans"/>
              </a:rPr>
              <a:t>післяпологовий</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період</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включаючи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таблетки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заліза</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та</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фолієвої</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кислоти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антибіотики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протималярійні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засоби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протиглистні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засоби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окситоцин</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та</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контрацептиви</a:t>
            </a:r>
            <a:r>
              <a:rPr lang="en-US" sz="2400" dirty="0">
                <a:solidFill>
                  <a:srgbClr val="000000"/>
                </a:solidFill>
                <a:latin typeface="Open Sans"/>
                <a:ea typeface="Open Sans"/>
                <a:cs typeface="Open Sans"/>
                <a:sym typeface="Open Sans"/>
              </a:rPr>
              <a:t>.</a:t>
            </a:r>
          </a:p>
        </p:txBody>
      </p:sp>
      <p:sp>
        <p:nvSpPr>
          <p:cNvPr id="6" name="Freeform 6"/>
          <p:cNvSpPr/>
          <p:nvPr/>
        </p:nvSpPr>
        <p:spPr>
          <a:xfrm>
            <a:off x="13030200" y="2974629"/>
            <a:ext cx="5023605" cy="4607271"/>
          </a:xfrm>
          <a:custGeom>
            <a:avLst/>
            <a:gdLst/>
            <a:ahLst/>
            <a:cxnLst/>
            <a:rect l="l" t="t" r="r" b="b"/>
            <a:pathLst>
              <a:path w="6439025" h="5577005">
                <a:moveTo>
                  <a:pt x="0" y="0"/>
                </a:moveTo>
                <a:lnTo>
                  <a:pt x="6439024" y="0"/>
                </a:lnTo>
                <a:lnTo>
                  <a:pt x="6439024" y="5577005"/>
                </a:lnTo>
                <a:lnTo>
                  <a:pt x="0" y="5577005"/>
                </a:lnTo>
                <a:lnTo>
                  <a:pt x="0" y="0"/>
                </a:lnTo>
                <a:close/>
              </a:path>
            </a:pathLst>
          </a:custGeom>
          <a:blipFill>
            <a:blip r:embed="rId6"/>
            <a:stretch>
              <a:fillRect/>
            </a:stretch>
          </a:blipFill>
        </p:spPr>
      </p:sp>
      <p:sp>
        <p:nvSpPr>
          <p:cNvPr id="7" name="TextBox 7"/>
          <p:cNvSpPr txBox="1"/>
          <p:nvPr/>
        </p:nvSpPr>
        <p:spPr>
          <a:xfrm>
            <a:off x="2468558" y="788711"/>
            <a:ext cx="16447559" cy="679673"/>
          </a:xfrm>
          <a:prstGeom prst="rect">
            <a:avLst/>
          </a:prstGeom>
        </p:spPr>
        <p:txBody>
          <a:bodyPr lIns="0" tIns="0" rIns="0" bIns="0" rtlCol="0" anchor="t">
            <a:spAutoFit/>
          </a:bodyPr>
          <a:lstStyle/>
          <a:p>
            <a:pPr algn="l">
              <a:lnSpc>
                <a:spcPts val="5152"/>
              </a:lnSpc>
            </a:pPr>
            <a:r>
              <a:rPr lang="en-US" sz="5600" b="1" dirty="0" err="1">
                <a:solidFill>
                  <a:srgbClr val="1D9EDE"/>
                </a:solidFill>
                <a:latin typeface="Roboto Condensed Bold"/>
                <a:ea typeface="Roboto Condensed Bold"/>
                <a:cs typeface="Roboto Condensed Bold"/>
                <a:sym typeface="Roboto Condensed Bold"/>
              </a:rPr>
              <a:t>Протипоказання</a:t>
            </a:r>
            <a:r>
              <a:rPr lang="en-US" sz="5600" b="1" dirty="0">
                <a:solidFill>
                  <a:srgbClr val="1D9EDE"/>
                </a:solidFill>
                <a:latin typeface="Roboto Condensed Bold"/>
                <a:ea typeface="Roboto Condensed Bold"/>
                <a:cs typeface="Roboto Condensed Bold"/>
                <a:sym typeface="Roboto Condensed Bold"/>
              </a:rPr>
              <a:t> </a:t>
            </a:r>
            <a:r>
              <a:rPr lang="en-US" sz="5600" b="1" dirty="0" err="1">
                <a:solidFill>
                  <a:srgbClr val="1D9EDE"/>
                </a:solidFill>
                <a:latin typeface="Roboto Condensed Bold"/>
                <a:ea typeface="Roboto Condensed Bold"/>
                <a:cs typeface="Roboto Condensed Bold"/>
                <a:sym typeface="Roboto Condensed Bold"/>
              </a:rPr>
              <a:t>та</a:t>
            </a:r>
            <a:r>
              <a:rPr lang="en-US" sz="5600" b="1" dirty="0">
                <a:solidFill>
                  <a:srgbClr val="1D9EDE"/>
                </a:solidFill>
                <a:latin typeface="Roboto Condensed Bold"/>
                <a:ea typeface="Roboto Condensed Bold"/>
                <a:cs typeface="Roboto Condensed Bold"/>
                <a:sym typeface="Roboto Condensed Bold"/>
              </a:rPr>
              <a:t> </a:t>
            </a:r>
            <a:r>
              <a:rPr lang="en-US" sz="5600" b="1" dirty="0" err="1">
                <a:solidFill>
                  <a:srgbClr val="1D9EDE"/>
                </a:solidFill>
                <a:latin typeface="Roboto Condensed Bold"/>
                <a:ea typeface="Roboto Condensed Bold"/>
                <a:cs typeface="Roboto Condensed Bold"/>
                <a:sym typeface="Roboto Condensed Bold"/>
              </a:rPr>
              <a:t>особливості</a:t>
            </a:r>
            <a:r>
              <a:rPr lang="en-US" sz="5600" b="1" dirty="0">
                <a:solidFill>
                  <a:srgbClr val="1D9EDE"/>
                </a:solidFill>
                <a:latin typeface="Roboto Condensed Bold"/>
                <a:ea typeface="Roboto Condensed Bold"/>
                <a:cs typeface="Roboto Condensed Bold"/>
                <a:sym typeface="Roboto Condensed Bold"/>
              </a:rPr>
              <a:t>: </a:t>
            </a:r>
            <a:r>
              <a:rPr lang="en-US" sz="5600" b="1" dirty="0" err="1">
                <a:solidFill>
                  <a:srgbClr val="1D9EDE"/>
                </a:solidFill>
                <a:latin typeface="Roboto Condensed Bold"/>
                <a:ea typeface="Roboto Condensed Bold"/>
                <a:cs typeface="Roboto Condensed Bold"/>
                <a:sym typeface="Roboto Condensed Bold"/>
              </a:rPr>
              <a:t>пероральна</a:t>
            </a:r>
            <a:r>
              <a:rPr lang="en-US" sz="5600" b="1" dirty="0">
                <a:solidFill>
                  <a:srgbClr val="1D9EDE"/>
                </a:solidFill>
                <a:latin typeface="Roboto Condensed Bold"/>
                <a:ea typeface="Roboto Condensed Bold"/>
                <a:cs typeface="Roboto Condensed Bold"/>
                <a:sym typeface="Roboto Condensed Bold"/>
              </a:rPr>
              <a:t> </a:t>
            </a:r>
            <a:r>
              <a:rPr lang="uk-UA" sz="5600" b="1" dirty="0">
                <a:solidFill>
                  <a:srgbClr val="1D9EDE"/>
                </a:solidFill>
                <a:latin typeface="Roboto Condensed Bold"/>
                <a:ea typeface="Roboto Condensed Bold"/>
                <a:cs typeface="Roboto Condensed Bold"/>
                <a:sym typeface="Roboto Condensed Bold"/>
              </a:rPr>
              <a:t>ДКП</a:t>
            </a:r>
            <a:r>
              <a:rPr lang="en-US" sz="5600" b="1" dirty="0">
                <a:solidFill>
                  <a:srgbClr val="1D9EDE"/>
                </a:solidFill>
                <a:latin typeface="Roboto Condensed Bold"/>
                <a:ea typeface="Roboto Condensed Bold"/>
                <a:cs typeface="Roboto Condensed Bold"/>
                <a:sym typeface="Roboto Condensed Bold"/>
              </a:rPr>
              <a:t> </a:t>
            </a:r>
          </a:p>
        </p:txBody>
      </p:sp>
      <p:sp>
        <p:nvSpPr>
          <p:cNvPr id="8" name="TextBox 8"/>
          <p:cNvSpPr txBox="1"/>
          <p:nvPr/>
        </p:nvSpPr>
        <p:spPr>
          <a:xfrm>
            <a:off x="2468558" y="1616497"/>
            <a:ext cx="5804666" cy="608839"/>
          </a:xfrm>
          <a:prstGeom prst="rect">
            <a:avLst/>
          </a:prstGeom>
        </p:spPr>
        <p:txBody>
          <a:bodyPr lIns="0" tIns="0" rIns="0" bIns="0" rtlCol="0" anchor="t">
            <a:spAutoFit/>
          </a:bodyPr>
          <a:lstStyle/>
          <a:p>
            <a:pPr algn="l">
              <a:lnSpc>
                <a:spcPts val="4416"/>
              </a:lnSpc>
            </a:pPr>
            <a:r>
              <a:rPr lang="en-US" sz="4800" b="1">
                <a:solidFill>
                  <a:srgbClr val="231F20"/>
                </a:solidFill>
                <a:latin typeface="Roboto Condensed Bold"/>
                <a:ea typeface="Roboto Condensed Bold"/>
                <a:cs typeface="Roboto Condensed Bold"/>
                <a:sym typeface="Roboto Condensed Bold"/>
              </a:rPr>
              <a:t>Взаємодія з ліками</a:t>
            </a: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2187255" cy="2157558"/>
            <a:chOff x="0" y="0"/>
            <a:chExt cx="2916340" cy="2876744"/>
          </a:xfrm>
        </p:grpSpPr>
        <p:sp>
          <p:nvSpPr>
            <p:cNvPr id="3" name="Freeform 3"/>
            <p:cNvSpPr/>
            <p:nvPr/>
          </p:nvSpPr>
          <p:spPr>
            <a:xfrm rot="1758426">
              <a:off x="368559" y="400518"/>
              <a:ext cx="2179222" cy="2075708"/>
            </a:xfrm>
            <a:custGeom>
              <a:avLst/>
              <a:gdLst/>
              <a:ahLst/>
              <a:cxnLst/>
              <a:rect l="l" t="t" r="r" b="b"/>
              <a:pathLst>
                <a:path w="2179222" h="2075708">
                  <a:moveTo>
                    <a:pt x="0" y="0"/>
                  </a:moveTo>
                  <a:lnTo>
                    <a:pt x="2179222" y="0"/>
                  </a:lnTo>
                  <a:lnTo>
                    <a:pt x="2179222" y="2075708"/>
                  </a:lnTo>
                  <a:lnTo>
                    <a:pt x="0" y="207570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074623" y="748991"/>
              <a:ext cx="767093" cy="1378762"/>
            </a:xfrm>
            <a:custGeom>
              <a:avLst/>
              <a:gdLst/>
              <a:ahLst/>
              <a:cxnLst/>
              <a:rect l="l" t="t" r="r" b="b"/>
              <a:pathLst>
                <a:path w="767093" h="1378762">
                  <a:moveTo>
                    <a:pt x="0" y="0"/>
                  </a:moveTo>
                  <a:lnTo>
                    <a:pt x="767093" y="0"/>
                  </a:lnTo>
                  <a:lnTo>
                    <a:pt x="767093" y="1378762"/>
                  </a:lnTo>
                  <a:lnTo>
                    <a:pt x="0" y="1378762"/>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
        <p:nvSpPr>
          <p:cNvPr id="5" name="TextBox 5"/>
          <p:cNvSpPr txBox="1"/>
          <p:nvPr/>
        </p:nvSpPr>
        <p:spPr>
          <a:xfrm>
            <a:off x="433398" y="2305672"/>
            <a:ext cx="17421204" cy="7814127"/>
          </a:xfrm>
          <a:prstGeom prst="rect">
            <a:avLst/>
          </a:prstGeom>
        </p:spPr>
        <p:txBody>
          <a:bodyPr lIns="0" tIns="0" rIns="0" bIns="0" rtlCol="0" anchor="t">
            <a:spAutoFit/>
          </a:bodyPr>
          <a:lstStyle/>
          <a:p>
            <a:pPr marL="560357" lvl="1" indent="-280179" algn="l">
              <a:lnSpc>
                <a:spcPts val="3633"/>
              </a:lnSpc>
              <a:buFont typeface="Arial"/>
              <a:buChar char="•"/>
            </a:pPr>
            <a:r>
              <a:rPr lang="en-US" sz="2400" dirty="0" err="1">
                <a:solidFill>
                  <a:srgbClr val="000000"/>
                </a:solidFill>
                <a:latin typeface="+mj-lt"/>
                <a:ea typeface="Open Sans"/>
                <a:cs typeface="Open Sans"/>
                <a:sym typeface="Open Sans"/>
              </a:rPr>
              <a:t>Хоча</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клієнти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які</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використовують</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пероральну</a:t>
            </a:r>
            <a:r>
              <a:rPr lang="en-US" sz="2400" dirty="0">
                <a:solidFill>
                  <a:srgbClr val="000000"/>
                </a:solidFill>
                <a:latin typeface="+mj-lt"/>
                <a:ea typeface="Open Sans"/>
                <a:cs typeface="Open Sans"/>
                <a:sym typeface="Open Sans"/>
              </a:rPr>
              <a:t> </a:t>
            </a:r>
            <a:r>
              <a:rPr lang="uk-UA" sz="2400" dirty="0">
                <a:solidFill>
                  <a:srgbClr val="000000"/>
                </a:solidFill>
                <a:latin typeface="+mj-lt"/>
                <a:ea typeface="Open Sans"/>
                <a:cs typeface="Open Sans"/>
                <a:sym typeface="Open Sans"/>
              </a:rPr>
              <a:t>ДКП</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на</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основі</a:t>
            </a:r>
            <a:r>
              <a:rPr lang="en-US" sz="2400" dirty="0">
                <a:solidFill>
                  <a:srgbClr val="000000"/>
                </a:solidFill>
                <a:latin typeface="+mj-lt"/>
                <a:ea typeface="Open Sans"/>
                <a:cs typeface="Open Sans"/>
                <a:sym typeface="Open Sans"/>
              </a:rPr>
              <a:t> TDF, </a:t>
            </a:r>
            <a:r>
              <a:rPr lang="en-US" sz="2400" dirty="0" err="1">
                <a:solidFill>
                  <a:srgbClr val="000000"/>
                </a:solidFill>
                <a:latin typeface="+mj-lt"/>
                <a:ea typeface="Open Sans"/>
                <a:cs typeface="Open Sans"/>
                <a:sym typeface="Open Sans"/>
              </a:rPr>
              <a:t>можуть</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мати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вищий</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ризик</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побічних</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ефектів</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пов'язаних</a:t>
            </a:r>
            <a:r>
              <a:rPr lang="en-US" sz="2400" dirty="0">
                <a:solidFill>
                  <a:srgbClr val="000000"/>
                </a:solidFill>
                <a:latin typeface="+mj-lt"/>
                <a:ea typeface="Open Sans"/>
                <a:cs typeface="Open Sans"/>
                <a:sym typeface="Open Sans"/>
              </a:rPr>
              <a:t> з </a:t>
            </a:r>
            <a:r>
              <a:rPr lang="en-US" sz="2400" dirty="0" err="1">
                <a:solidFill>
                  <a:srgbClr val="000000"/>
                </a:solidFill>
                <a:latin typeface="+mj-lt"/>
                <a:ea typeface="Open Sans"/>
                <a:cs typeface="Open Sans"/>
                <a:sym typeface="Open Sans"/>
              </a:rPr>
              <a:t>нирками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дані</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свідчать</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про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те</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що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зниження</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функції</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нирок</a:t>
            </a:r>
            <a:r>
              <a:rPr lang="en-US" sz="2400" dirty="0">
                <a:solidFill>
                  <a:srgbClr val="000000"/>
                </a:solidFill>
                <a:latin typeface="+mj-lt"/>
                <a:ea typeface="Open Sans"/>
                <a:cs typeface="Open Sans"/>
                <a:sym typeface="Open Sans"/>
              </a:rPr>
              <a:t> є </a:t>
            </a:r>
            <a:r>
              <a:rPr lang="en-US" sz="2400" dirty="0" err="1">
                <a:solidFill>
                  <a:srgbClr val="000000"/>
                </a:solidFill>
                <a:latin typeface="+mj-lt"/>
                <a:ea typeface="Open Sans"/>
                <a:cs typeface="Open Sans"/>
                <a:sym typeface="Open Sans"/>
              </a:rPr>
              <a:t>рідкісним</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явищем</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особливо</a:t>
            </a:r>
            <a:r>
              <a:rPr lang="en-US" sz="2400" dirty="0">
                <a:solidFill>
                  <a:srgbClr val="000000"/>
                </a:solidFill>
                <a:latin typeface="+mj-lt"/>
                <a:ea typeface="Open Sans"/>
                <a:cs typeface="Open Sans"/>
                <a:sym typeface="Open Sans"/>
              </a:rPr>
              <a:t> у </a:t>
            </a:r>
            <a:r>
              <a:rPr lang="en-US" sz="2400" dirty="0" err="1">
                <a:solidFill>
                  <a:srgbClr val="000000"/>
                </a:solidFill>
                <a:latin typeface="+mj-lt"/>
                <a:ea typeface="Open Sans"/>
                <a:cs typeface="Open Sans"/>
                <a:sym typeface="Open Sans"/>
              </a:rPr>
              <a:t>осіб</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віком</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до</a:t>
            </a:r>
            <a:r>
              <a:rPr lang="en-US" sz="2400" dirty="0">
                <a:solidFill>
                  <a:srgbClr val="000000"/>
                </a:solidFill>
                <a:latin typeface="+mj-lt"/>
                <a:ea typeface="Open Sans"/>
                <a:cs typeface="Open Sans"/>
                <a:sym typeface="Open Sans"/>
              </a:rPr>
              <a:t> 30 </a:t>
            </a:r>
            <a:r>
              <a:rPr lang="en-US" sz="2400" dirty="0" err="1">
                <a:solidFill>
                  <a:srgbClr val="000000"/>
                </a:solidFill>
                <a:latin typeface="+mj-lt"/>
                <a:ea typeface="Open Sans"/>
                <a:cs typeface="Open Sans"/>
                <a:sym typeface="Open Sans"/>
              </a:rPr>
              <a:t>років</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Побічні</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ефекти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пов'язані</a:t>
            </a:r>
            <a:r>
              <a:rPr lang="en-US" sz="2400" dirty="0">
                <a:solidFill>
                  <a:srgbClr val="000000"/>
                </a:solidFill>
                <a:latin typeface="+mj-lt"/>
                <a:ea typeface="Open Sans"/>
                <a:cs typeface="Open Sans"/>
                <a:sym typeface="Open Sans"/>
              </a:rPr>
              <a:t> з </a:t>
            </a:r>
            <a:r>
              <a:rPr lang="en-US" sz="2400" dirty="0" err="1">
                <a:solidFill>
                  <a:srgbClr val="000000"/>
                </a:solidFill>
                <a:latin typeface="+mj-lt"/>
                <a:ea typeface="Open Sans"/>
                <a:cs typeface="Open Sans"/>
                <a:sym typeface="Open Sans"/>
              </a:rPr>
              <a:t>нирками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які</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все</a:t>
            </a:r>
            <a:r>
              <a:rPr lang="en-US" sz="2400" dirty="0">
                <a:solidFill>
                  <a:srgbClr val="000000"/>
                </a:solidFill>
                <a:latin typeface="+mj-lt"/>
                <a:ea typeface="Open Sans"/>
                <a:cs typeface="Open Sans"/>
                <a:sym typeface="Open Sans"/>
              </a:rPr>
              <a:t> ж </a:t>
            </a:r>
            <a:r>
              <a:rPr lang="en-US" sz="2400" dirty="0" err="1">
                <a:solidFill>
                  <a:srgbClr val="000000"/>
                </a:solidFill>
                <a:latin typeface="+mj-lt"/>
                <a:ea typeface="Open Sans"/>
                <a:cs typeface="Open Sans"/>
                <a:sym typeface="Open Sans"/>
              </a:rPr>
              <a:t>трапляються</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зазвичай</a:t>
            </a:r>
            <a:r>
              <a:rPr lang="en-US" sz="2400" dirty="0">
                <a:solidFill>
                  <a:srgbClr val="000000"/>
                </a:solidFill>
                <a:latin typeface="+mj-lt"/>
                <a:ea typeface="Open Sans"/>
                <a:cs typeface="Open Sans"/>
                <a:sym typeface="Open Sans"/>
              </a:rPr>
              <a:t> є </a:t>
            </a:r>
            <a:r>
              <a:rPr lang="en-US" sz="2400" dirty="0" err="1">
                <a:solidFill>
                  <a:srgbClr val="000000"/>
                </a:solidFill>
                <a:latin typeface="+mj-lt"/>
                <a:ea typeface="Open Sans"/>
                <a:cs typeface="Open Sans"/>
                <a:sym typeface="Open Sans"/>
              </a:rPr>
              <a:t>легкими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не</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прогресують</a:t>
            </a:r>
            <a:r>
              <a:rPr lang="en-US" sz="2400" dirty="0">
                <a:solidFill>
                  <a:srgbClr val="000000"/>
                </a:solidFill>
                <a:latin typeface="+mj-lt"/>
                <a:ea typeface="Open Sans"/>
                <a:cs typeface="Open Sans"/>
                <a:sym typeface="Open Sans"/>
              </a:rPr>
              <a:t> і </a:t>
            </a:r>
            <a:r>
              <a:rPr lang="en-US" sz="2400" dirty="0" err="1">
                <a:solidFill>
                  <a:srgbClr val="000000"/>
                </a:solidFill>
                <a:latin typeface="+mj-lt"/>
                <a:ea typeface="Open Sans"/>
                <a:cs typeface="Open Sans"/>
                <a:sym typeface="Open Sans"/>
              </a:rPr>
              <a:t>зникають</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після</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припинення</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прийому</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пероральної</a:t>
            </a:r>
            <a:r>
              <a:rPr lang="en-US" sz="2400" dirty="0">
                <a:solidFill>
                  <a:srgbClr val="000000"/>
                </a:solidFill>
                <a:latin typeface="+mj-lt"/>
                <a:ea typeface="Open Sans"/>
                <a:cs typeface="Open Sans"/>
                <a:sym typeface="Open Sans"/>
              </a:rPr>
              <a:t> </a:t>
            </a:r>
            <a:r>
              <a:rPr lang="uk-UA" sz="2400" dirty="0">
                <a:solidFill>
                  <a:srgbClr val="000000"/>
                </a:solidFill>
                <a:latin typeface="+mj-lt"/>
                <a:ea typeface="Open Sans"/>
                <a:cs typeface="Open Sans"/>
                <a:sym typeface="Open Sans"/>
              </a:rPr>
              <a:t>ДКП</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на</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основі</a:t>
            </a:r>
            <a:r>
              <a:rPr lang="en-US" sz="2400" dirty="0">
                <a:solidFill>
                  <a:srgbClr val="000000"/>
                </a:solidFill>
                <a:latin typeface="+mj-lt"/>
                <a:ea typeface="Open Sans"/>
                <a:cs typeface="Open Sans"/>
                <a:sym typeface="Open Sans"/>
              </a:rPr>
              <a:t> TDF. </a:t>
            </a:r>
          </a:p>
          <a:p>
            <a:pPr marL="560357" lvl="1" indent="-280179" algn="l">
              <a:lnSpc>
                <a:spcPts val="3633"/>
              </a:lnSpc>
              <a:buFont typeface="Arial"/>
              <a:buChar char="•"/>
            </a:pPr>
            <a:r>
              <a:rPr lang="en-US" sz="2400" dirty="0" err="1">
                <a:solidFill>
                  <a:srgbClr val="000000"/>
                </a:solidFill>
                <a:latin typeface="+mj-lt"/>
                <a:ea typeface="Open Sans"/>
                <a:cs typeface="Open Sans"/>
                <a:sym typeface="Open Sans"/>
              </a:rPr>
              <a:t>Керівництво</a:t>
            </a:r>
            <a:r>
              <a:rPr lang="en-US" sz="2400" dirty="0">
                <a:solidFill>
                  <a:srgbClr val="000000"/>
                </a:solidFill>
                <a:latin typeface="+mj-lt"/>
                <a:ea typeface="Open Sans"/>
                <a:cs typeface="Open Sans"/>
                <a:sym typeface="Open Sans"/>
              </a:rPr>
              <a:t> ВООЗ </a:t>
            </a:r>
            <a:r>
              <a:rPr lang="en-US" sz="2400" dirty="0" err="1">
                <a:solidFill>
                  <a:srgbClr val="000000"/>
                </a:solidFill>
                <a:latin typeface="+mj-lt"/>
                <a:ea typeface="Open Sans"/>
                <a:cs typeface="Open Sans"/>
                <a:sym typeface="Open Sans"/>
              </a:rPr>
              <a:t>визначає</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наступне</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щодо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тестування</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функції</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нирок</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для</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клієнтів</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які</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продовжують</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використовувати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пероральну</a:t>
            </a:r>
            <a:r>
              <a:rPr lang="en-US" sz="2400" dirty="0">
                <a:solidFill>
                  <a:srgbClr val="000000"/>
                </a:solidFill>
                <a:latin typeface="+mj-lt"/>
                <a:ea typeface="Open Sans"/>
                <a:cs typeface="Open Sans"/>
                <a:sym typeface="Open Sans"/>
              </a:rPr>
              <a:t> </a:t>
            </a:r>
            <a:r>
              <a:rPr lang="uk-UA" sz="2400" dirty="0">
                <a:solidFill>
                  <a:srgbClr val="000000"/>
                </a:solidFill>
                <a:latin typeface="+mj-lt"/>
                <a:ea typeface="Open Sans"/>
                <a:cs typeface="Open Sans"/>
                <a:sym typeface="Open Sans"/>
              </a:rPr>
              <a:t>ДКП</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на</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основі</a:t>
            </a:r>
            <a:r>
              <a:rPr lang="en-US" sz="2400" dirty="0">
                <a:solidFill>
                  <a:srgbClr val="000000"/>
                </a:solidFill>
                <a:latin typeface="+mj-lt"/>
                <a:ea typeface="Open Sans"/>
                <a:cs typeface="Open Sans"/>
                <a:sym typeface="Open Sans"/>
              </a:rPr>
              <a:t> TDF:</a:t>
            </a:r>
          </a:p>
          <a:p>
            <a:pPr marL="1120714" lvl="2" indent="-373571" algn="l">
              <a:lnSpc>
                <a:spcPts val="3633"/>
              </a:lnSpc>
              <a:buFont typeface="Arial"/>
              <a:buChar char="⚬"/>
            </a:pPr>
            <a:r>
              <a:rPr lang="en-US" sz="2400" dirty="0" err="1">
                <a:solidFill>
                  <a:srgbClr val="000000"/>
                </a:solidFill>
                <a:latin typeface="+mj-lt"/>
                <a:ea typeface="Open Sans"/>
                <a:cs typeface="Open Sans"/>
                <a:sym typeface="Open Sans"/>
              </a:rPr>
              <a:t>Якщо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вік</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менше</a:t>
            </a:r>
            <a:r>
              <a:rPr lang="en-US" sz="2400" dirty="0">
                <a:solidFill>
                  <a:srgbClr val="000000"/>
                </a:solidFill>
                <a:latin typeface="+mj-lt"/>
                <a:ea typeface="Open Sans"/>
                <a:cs typeface="Open Sans"/>
                <a:sym typeface="Open Sans"/>
              </a:rPr>
              <a:t> 49 </a:t>
            </a:r>
            <a:r>
              <a:rPr lang="en-US" sz="2400" dirty="0" err="1">
                <a:solidFill>
                  <a:srgbClr val="000000"/>
                </a:solidFill>
                <a:latin typeface="+mj-lt"/>
                <a:ea typeface="Open Sans"/>
                <a:cs typeface="Open Sans"/>
                <a:sym typeface="Open Sans"/>
              </a:rPr>
              <a:t>років</a:t>
            </a:r>
            <a:r>
              <a:rPr lang="en-US" sz="2400" dirty="0">
                <a:solidFill>
                  <a:srgbClr val="000000"/>
                </a:solidFill>
                <a:latin typeface="+mj-lt"/>
                <a:ea typeface="Open Sans"/>
                <a:cs typeface="Open Sans"/>
                <a:sym typeface="Open Sans"/>
              </a:rPr>
              <a:t> і </a:t>
            </a:r>
            <a:r>
              <a:rPr lang="en-US" sz="2400" dirty="0" err="1">
                <a:solidFill>
                  <a:srgbClr val="000000"/>
                </a:solidFill>
                <a:latin typeface="+mj-lt"/>
                <a:ea typeface="Open Sans"/>
                <a:cs typeface="Open Sans"/>
                <a:sym typeface="Open Sans"/>
              </a:rPr>
              <a:t>немає</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супутніх</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захворювань</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нирок</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тестування</a:t>
            </a:r>
            <a:r>
              <a:rPr lang="en-US" sz="2400" dirty="0">
                <a:solidFill>
                  <a:srgbClr val="000000"/>
                </a:solidFill>
                <a:latin typeface="+mj-lt"/>
                <a:ea typeface="Open Sans"/>
                <a:cs typeface="Open Sans"/>
                <a:sym typeface="Open Sans"/>
              </a:rPr>
              <a:t> є </a:t>
            </a:r>
            <a:r>
              <a:rPr lang="en-US" sz="2400" dirty="0" err="1">
                <a:solidFill>
                  <a:srgbClr val="000000"/>
                </a:solidFill>
                <a:latin typeface="+mj-lt"/>
                <a:ea typeface="Open Sans"/>
                <a:cs typeface="Open Sans"/>
                <a:sym typeface="Open Sans"/>
              </a:rPr>
              <a:t>необов'язковим</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враховуючи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що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ймовірність</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зниження</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функції</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нирок</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збільшується</a:t>
            </a:r>
            <a:r>
              <a:rPr lang="en-US" sz="2400" dirty="0">
                <a:solidFill>
                  <a:srgbClr val="000000"/>
                </a:solidFill>
                <a:latin typeface="+mj-lt"/>
                <a:ea typeface="Open Sans"/>
                <a:cs typeface="Open Sans"/>
                <a:sym typeface="Open Sans"/>
              </a:rPr>
              <a:t> з </a:t>
            </a:r>
            <a:r>
              <a:rPr lang="en-US" sz="2400" dirty="0" err="1">
                <a:solidFill>
                  <a:srgbClr val="000000"/>
                </a:solidFill>
                <a:latin typeface="+mj-lt"/>
                <a:ea typeface="Open Sans"/>
                <a:cs typeface="Open Sans"/>
                <a:sym typeface="Open Sans"/>
              </a:rPr>
              <a:t>віком</a:t>
            </a:r>
            <a:r>
              <a:rPr lang="en-US" sz="2400" dirty="0">
                <a:solidFill>
                  <a:srgbClr val="000000"/>
                </a:solidFill>
                <a:latin typeface="+mj-lt"/>
                <a:ea typeface="Open Sans"/>
                <a:cs typeface="Open Sans"/>
                <a:sym typeface="Open Sans"/>
              </a:rPr>
              <a:t>.</a:t>
            </a:r>
          </a:p>
          <a:p>
            <a:pPr marL="1120714" lvl="2" indent="-373571" algn="l">
              <a:lnSpc>
                <a:spcPts val="3633"/>
              </a:lnSpc>
              <a:buFont typeface="Arial"/>
              <a:buChar char="⚬"/>
            </a:pPr>
            <a:r>
              <a:rPr lang="en-US" sz="2400" dirty="0" err="1">
                <a:solidFill>
                  <a:srgbClr val="000000"/>
                </a:solidFill>
                <a:latin typeface="+mj-lt"/>
                <a:ea typeface="Open Sans"/>
                <a:cs typeface="Open Sans"/>
                <a:sym typeface="Open Sans"/>
              </a:rPr>
              <a:t>Якщо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вік</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понад</a:t>
            </a:r>
            <a:r>
              <a:rPr lang="en-US" sz="2400" dirty="0">
                <a:solidFill>
                  <a:srgbClr val="000000"/>
                </a:solidFill>
                <a:latin typeface="+mj-lt"/>
                <a:ea typeface="Open Sans"/>
                <a:cs typeface="Open Sans"/>
                <a:sym typeface="Open Sans"/>
              </a:rPr>
              <a:t> 50 </a:t>
            </a:r>
            <a:r>
              <a:rPr lang="en-US" sz="2400" dirty="0" err="1">
                <a:solidFill>
                  <a:srgbClr val="000000"/>
                </a:solidFill>
                <a:latin typeface="+mj-lt"/>
                <a:ea typeface="Open Sans"/>
                <a:cs typeface="Open Sans"/>
                <a:sym typeface="Open Sans"/>
              </a:rPr>
              <a:t>років</a:t>
            </a:r>
            <a:r>
              <a:rPr lang="en-US" sz="2400" dirty="0">
                <a:solidFill>
                  <a:srgbClr val="000000"/>
                </a:solidFill>
                <a:latin typeface="+mj-lt"/>
                <a:ea typeface="Open Sans"/>
                <a:cs typeface="Open Sans"/>
                <a:sym typeface="Open Sans"/>
              </a:rPr>
              <a:t> і/</a:t>
            </a:r>
            <a:r>
              <a:rPr lang="en-US" sz="2400" dirty="0" err="1">
                <a:solidFill>
                  <a:srgbClr val="000000"/>
                </a:solidFill>
                <a:latin typeface="+mj-lt"/>
                <a:ea typeface="Open Sans"/>
                <a:cs typeface="Open Sans"/>
                <a:sym typeface="Open Sans"/>
              </a:rPr>
              <a:t>або</a:t>
            </a:r>
            <a:r>
              <a:rPr lang="en-US" sz="2400" dirty="0">
                <a:solidFill>
                  <a:srgbClr val="000000"/>
                </a:solidFill>
                <a:latin typeface="+mj-lt"/>
                <a:ea typeface="Open Sans"/>
                <a:cs typeface="Open Sans"/>
                <a:sym typeface="Open Sans"/>
              </a:rPr>
              <a:t> є </a:t>
            </a:r>
            <a:r>
              <a:rPr lang="en-US" sz="2400" dirty="0" err="1">
                <a:solidFill>
                  <a:srgbClr val="000000"/>
                </a:solidFill>
                <a:latin typeface="+mj-lt"/>
                <a:ea typeface="Open Sans"/>
                <a:cs typeface="Open Sans"/>
                <a:sym typeface="Open Sans"/>
              </a:rPr>
              <a:t>супутні</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захворювання</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нирок</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рекомендується</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проводити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повторне</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тестування</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кожні</a:t>
            </a:r>
            <a:r>
              <a:rPr lang="en-US" sz="2400" dirty="0">
                <a:solidFill>
                  <a:srgbClr val="000000"/>
                </a:solidFill>
                <a:latin typeface="+mj-lt"/>
                <a:ea typeface="Open Sans"/>
                <a:cs typeface="Open Sans"/>
                <a:sym typeface="Open Sans"/>
              </a:rPr>
              <a:t> 6–12 </a:t>
            </a:r>
            <a:r>
              <a:rPr lang="en-US" sz="2400" dirty="0" err="1">
                <a:solidFill>
                  <a:srgbClr val="000000"/>
                </a:solidFill>
                <a:latin typeface="+mj-lt"/>
                <a:ea typeface="Open Sans"/>
                <a:cs typeface="Open Sans"/>
                <a:sym typeface="Open Sans"/>
              </a:rPr>
              <a:t>місяців</a:t>
            </a:r>
            <a:r>
              <a:rPr lang="en-US" sz="2400" dirty="0">
                <a:solidFill>
                  <a:srgbClr val="000000"/>
                </a:solidFill>
                <a:latin typeface="+mj-lt"/>
                <a:ea typeface="Open Sans"/>
                <a:cs typeface="Open Sans"/>
                <a:sym typeface="Open Sans"/>
              </a:rPr>
              <a:t>, а </a:t>
            </a:r>
            <a:r>
              <a:rPr lang="en-US" sz="2400" dirty="0" err="1">
                <a:solidFill>
                  <a:srgbClr val="000000"/>
                </a:solidFill>
                <a:latin typeface="+mj-lt"/>
                <a:ea typeface="Open Sans"/>
                <a:cs typeface="Open Sans"/>
                <a:sym typeface="Open Sans"/>
              </a:rPr>
              <a:t>також</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для</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всіх</a:t>
            </a:r>
            <a:r>
              <a:rPr lang="en-US" sz="2400" dirty="0">
                <a:solidFill>
                  <a:srgbClr val="000000"/>
                </a:solidFill>
                <a:latin typeface="+mj-lt"/>
                <a:ea typeface="Open Sans"/>
                <a:cs typeface="Open Sans"/>
                <a:sym typeface="Open Sans"/>
              </a:rPr>
              <a:t>, у </a:t>
            </a:r>
            <a:r>
              <a:rPr lang="en-US" sz="2400" dirty="0" err="1">
                <a:solidFill>
                  <a:srgbClr val="000000"/>
                </a:solidFill>
                <a:latin typeface="+mj-lt"/>
                <a:ea typeface="Open Sans"/>
                <a:cs typeface="Open Sans"/>
                <a:sym typeface="Open Sans"/>
              </a:rPr>
              <a:t>кого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попередні</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результати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тестування</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функції</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нирок</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вказують</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на</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принаймні</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легке</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зниження</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функції</a:t>
            </a:r>
            <a:r>
              <a:rPr lang="en-US" sz="2400" dirty="0">
                <a:solidFill>
                  <a:srgbClr val="000000"/>
                </a:solidFill>
                <a:latin typeface="+mj-lt"/>
                <a:ea typeface="Open Sans"/>
                <a:cs typeface="Open Sans"/>
                <a:sym typeface="Open Sans"/>
              </a:rPr>
              <a:t> (eGFR &lt; 90 </a:t>
            </a:r>
            <a:r>
              <a:rPr lang="en-US" sz="2400" dirty="0" err="1">
                <a:solidFill>
                  <a:srgbClr val="000000"/>
                </a:solidFill>
                <a:latin typeface="+mj-lt"/>
                <a:ea typeface="Open Sans"/>
                <a:cs typeface="Open Sans"/>
                <a:sym typeface="Open Sans"/>
              </a:rPr>
              <a:t>мл</a:t>
            </a:r>
            <a:r>
              <a:rPr lang="en-US" sz="2400" dirty="0">
                <a:solidFill>
                  <a:srgbClr val="000000"/>
                </a:solidFill>
                <a:latin typeface="+mj-lt"/>
                <a:ea typeface="Open Sans"/>
                <a:cs typeface="Open Sans"/>
                <a:sym typeface="Open Sans"/>
              </a:rPr>
              <a:t>/</a:t>
            </a:r>
            <a:r>
              <a:rPr lang="en-US" sz="2400" dirty="0" err="1">
                <a:solidFill>
                  <a:srgbClr val="000000"/>
                </a:solidFill>
                <a:latin typeface="+mj-lt"/>
                <a:ea typeface="Open Sans"/>
                <a:cs typeface="Open Sans"/>
                <a:sym typeface="Open Sans"/>
              </a:rPr>
              <a:t>хв</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на</a:t>
            </a:r>
            <a:r>
              <a:rPr lang="en-US" sz="2400" dirty="0">
                <a:solidFill>
                  <a:srgbClr val="000000"/>
                </a:solidFill>
                <a:latin typeface="+mj-lt"/>
                <a:ea typeface="Open Sans"/>
                <a:cs typeface="Open Sans"/>
                <a:sym typeface="Open Sans"/>
              </a:rPr>
              <a:t> 1,73 м2).</a:t>
            </a:r>
          </a:p>
          <a:p>
            <a:pPr marL="560357" lvl="1" indent="-280179" algn="l">
              <a:lnSpc>
                <a:spcPts val="3633"/>
              </a:lnSpc>
              <a:buFont typeface="Arial"/>
              <a:buChar char="•"/>
            </a:pPr>
            <a:r>
              <a:rPr lang="en-US" sz="2400" dirty="0" err="1">
                <a:solidFill>
                  <a:srgbClr val="000000"/>
                </a:solidFill>
                <a:latin typeface="+mj-lt"/>
                <a:ea typeface="Open Sans"/>
                <a:cs typeface="Open Sans"/>
                <a:sym typeface="Open Sans"/>
              </a:rPr>
              <a:t>Під</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час</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проведення</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тестування</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функції</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нирок</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не</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слід</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припиняти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або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відкладати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застосування</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пероральної</a:t>
            </a:r>
            <a:r>
              <a:rPr lang="en-US" sz="2400" dirty="0">
                <a:solidFill>
                  <a:srgbClr val="000000"/>
                </a:solidFill>
                <a:latin typeface="+mj-lt"/>
                <a:ea typeface="Open Sans"/>
                <a:cs typeface="Open Sans"/>
                <a:sym typeface="Open Sans"/>
              </a:rPr>
              <a:t> </a:t>
            </a:r>
            <a:r>
              <a:rPr lang="uk-UA" sz="2400" dirty="0">
                <a:solidFill>
                  <a:srgbClr val="000000"/>
                </a:solidFill>
                <a:latin typeface="+mj-lt"/>
                <a:ea typeface="Open Sans"/>
                <a:cs typeface="Open Sans"/>
                <a:sym typeface="Open Sans"/>
              </a:rPr>
              <a:t>ДКП</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на</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основі</a:t>
            </a:r>
            <a:r>
              <a:rPr lang="en-US" sz="2400" dirty="0">
                <a:solidFill>
                  <a:srgbClr val="000000"/>
                </a:solidFill>
                <a:latin typeface="+mj-lt"/>
                <a:ea typeface="Open Sans"/>
                <a:cs typeface="Open Sans"/>
                <a:sym typeface="Open Sans"/>
              </a:rPr>
              <a:t> TDF в </a:t>
            </a:r>
            <a:r>
              <a:rPr lang="en-US" sz="2400" dirty="0" err="1">
                <a:solidFill>
                  <a:srgbClr val="000000"/>
                </a:solidFill>
                <a:latin typeface="+mj-lt"/>
                <a:ea typeface="Open Sans"/>
                <a:cs typeface="Open Sans"/>
                <a:sym typeface="Open Sans"/>
              </a:rPr>
              <a:t>очікуванні</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результатів</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тестування</a:t>
            </a:r>
            <a:r>
              <a:rPr lang="en-US" sz="2400" dirty="0">
                <a:solidFill>
                  <a:srgbClr val="000000"/>
                </a:solidFill>
                <a:latin typeface="+mj-lt"/>
                <a:ea typeface="Open Sans"/>
                <a:cs typeface="Open Sans"/>
                <a:sym typeface="Open Sans"/>
              </a:rPr>
              <a:t>.</a:t>
            </a:r>
          </a:p>
          <a:p>
            <a:pPr marL="560357" lvl="1" indent="-280179" algn="l">
              <a:lnSpc>
                <a:spcPts val="3633"/>
              </a:lnSpc>
              <a:buFont typeface="Arial"/>
              <a:buChar char="•"/>
            </a:pPr>
            <a:r>
              <a:rPr lang="en-US" sz="2400" dirty="0" err="1">
                <a:solidFill>
                  <a:srgbClr val="000000"/>
                </a:solidFill>
                <a:latin typeface="+mj-lt"/>
                <a:ea typeface="Open Sans"/>
                <a:cs typeface="Open Sans"/>
                <a:sym typeface="Open Sans"/>
              </a:rPr>
              <a:t>Медичні</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працівники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повинні</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дотримуватися</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національних</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рекомендацій</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щодо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тестування</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функції</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нирок</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які</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можуть</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відрізнятися</a:t>
            </a:r>
            <a:r>
              <a:rPr lang="en-US" sz="2400" dirty="0">
                <a:solidFill>
                  <a:srgbClr val="000000"/>
                </a:solidFill>
                <a:latin typeface="+mj-lt"/>
                <a:ea typeface="Open Sans"/>
                <a:cs typeface="Open Sans"/>
                <a:sym typeface="Open Sans"/>
              </a:rPr>
              <a:t> в </a:t>
            </a:r>
            <a:r>
              <a:rPr lang="en-US" sz="2400" dirty="0" err="1">
                <a:solidFill>
                  <a:srgbClr val="000000"/>
                </a:solidFill>
                <a:latin typeface="+mj-lt"/>
                <a:ea typeface="Open Sans"/>
                <a:cs typeface="Open Sans"/>
                <a:sym typeface="Open Sans"/>
              </a:rPr>
              <a:t>різних</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країнах</a:t>
            </a:r>
            <a:r>
              <a:rPr lang="en-US" sz="2400" dirty="0">
                <a:solidFill>
                  <a:srgbClr val="000000"/>
                </a:solidFill>
                <a:latin typeface="+mj-lt"/>
                <a:ea typeface="Open Sans"/>
                <a:cs typeface="Open Sans"/>
                <a:sym typeface="Open Sans"/>
              </a:rPr>
              <a:t>.</a:t>
            </a:r>
          </a:p>
          <a:p>
            <a:pPr marL="560357" lvl="1" indent="-280179" algn="l">
              <a:lnSpc>
                <a:spcPts val="3633"/>
              </a:lnSpc>
              <a:buFont typeface="Arial"/>
              <a:buChar char="•"/>
            </a:pPr>
            <a:r>
              <a:rPr lang="en-US" sz="2400" dirty="0" err="1">
                <a:solidFill>
                  <a:srgbClr val="000000"/>
                </a:solidFill>
                <a:latin typeface="+mj-lt"/>
                <a:ea typeface="Open Sans"/>
                <a:cs typeface="Open Sans"/>
                <a:sym typeface="Open Sans"/>
              </a:rPr>
              <a:t>Якщо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продовження</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застосування</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пероральної</a:t>
            </a:r>
            <a:r>
              <a:rPr lang="en-US" sz="2400" dirty="0">
                <a:solidFill>
                  <a:srgbClr val="000000"/>
                </a:solidFill>
                <a:latin typeface="+mj-lt"/>
                <a:ea typeface="Open Sans"/>
                <a:cs typeface="Open Sans"/>
                <a:sym typeface="Open Sans"/>
              </a:rPr>
              <a:t> </a:t>
            </a:r>
            <a:r>
              <a:rPr lang="uk-UA" sz="2400" dirty="0">
                <a:solidFill>
                  <a:srgbClr val="000000"/>
                </a:solidFill>
                <a:latin typeface="+mj-lt"/>
                <a:ea typeface="Open Sans"/>
                <a:cs typeface="Open Sans"/>
                <a:sym typeface="Open Sans"/>
              </a:rPr>
              <a:t>ДКП</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на</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основі</a:t>
            </a:r>
            <a:r>
              <a:rPr lang="en-US" sz="2400" dirty="0">
                <a:solidFill>
                  <a:srgbClr val="000000"/>
                </a:solidFill>
                <a:latin typeface="+mj-lt"/>
                <a:ea typeface="Open Sans"/>
                <a:cs typeface="Open Sans"/>
                <a:sym typeface="Open Sans"/>
              </a:rPr>
              <a:t> TDF </a:t>
            </a:r>
            <a:r>
              <a:rPr lang="en-US" sz="2400" dirty="0" err="1">
                <a:solidFill>
                  <a:srgbClr val="000000"/>
                </a:solidFill>
                <a:latin typeface="+mj-lt"/>
                <a:ea typeface="Open Sans"/>
                <a:cs typeface="Open Sans"/>
                <a:sym typeface="Open Sans"/>
              </a:rPr>
              <a:t>протипоказане</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через</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порушення</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функції</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нирок</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або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захворювання</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замість</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цього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можна</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обрати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інший</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препарат</a:t>
            </a:r>
            <a:r>
              <a:rPr lang="en-US" sz="2400" dirty="0">
                <a:solidFill>
                  <a:srgbClr val="000000"/>
                </a:solidFill>
                <a:latin typeface="+mj-lt"/>
                <a:ea typeface="Open Sans"/>
                <a:cs typeface="Open Sans"/>
                <a:sym typeface="Open Sans"/>
              </a:rPr>
              <a:t> </a:t>
            </a:r>
            <a:r>
              <a:rPr lang="uk-UA" sz="2400" dirty="0">
                <a:solidFill>
                  <a:srgbClr val="000000"/>
                </a:solidFill>
                <a:latin typeface="+mj-lt"/>
                <a:ea typeface="Open Sans"/>
                <a:cs typeface="Open Sans"/>
                <a:sym typeface="Open Sans"/>
              </a:rPr>
              <a:t>ДКП</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або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іншу</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стратегію</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профілактики</a:t>
            </a:r>
            <a:r>
              <a:rPr lang="en-US" sz="2400" dirty="0">
                <a:solidFill>
                  <a:srgbClr val="000000"/>
                </a:solidFill>
                <a:latin typeface="+mj-lt"/>
                <a:ea typeface="Open Sans"/>
                <a:cs typeface="Open Sans"/>
                <a:sym typeface="Open Sans"/>
              </a:rPr>
              <a:t> ВІЛ. </a:t>
            </a:r>
          </a:p>
        </p:txBody>
      </p:sp>
      <p:sp>
        <p:nvSpPr>
          <p:cNvPr id="6" name="TextBox 6"/>
          <p:cNvSpPr txBox="1"/>
          <p:nvPr/>
        </p:nvSpPr>
        <p:spPr>
          <a:xfrm>
            <a:off x="2468558" y="788711"/>
            <a:ext cx="16447559" cy="679673"/>
          </a:xfrm>
          <a:prstGeom prst="rect">
            <a:avLst/>
          </a:prstGeom>
        </p:spPr>
        <p:txBody>
          <a:bodyPr lIns="0" tIns="0" rIns="0" bIns="0" rtlCol="0" anchor="t">
            <a:spAutoFit/>
          </a:bodyPr>
          <a:lstStyle/>
          <a:p>
            <a:pPr algn="l">
              <a:lnSpc>
                <a:spcPts val="5152"/>
              </a:lnSpc>
            </a:pPr>
            <a:r>
              <a:rPr lang="en-US" sz="5600" b="1" dirty="0" err="1">
                <a:solidFill>
                  <a:srgbClr val="1D9EDE"/>
                </a:solidFill>
                <a:latin typeface="Roboto Condensed Bold"/>
                <a:ea typeface="Roboto Condensed Bold"/>
                <a:cs typeface="Roboto Condensed Bold"/>
                <a:sym typeface="Roboto Condensed Bold"/>
              </a:rPr>
              <a:t>Протипоказання</a:t>
            </a:r>
            <a:r>
              <a:rPr lang="en-US" sz="5600" b="1" dirty="0">
                <a:solidFill>
                  <a:srgbClr val="1D9EDE"/>
                </a:solidFill>
                <a:latin typeface="Roboto Condensed Bold"/>
                <a:ea typeface="Roboto Condensed Bold"/>
                <a:cs typeface="Roboto Condensed Bold"/>
                <a:sym typeface="Roboto Condensed Bold"/>
              </a:rPr>
              <a:t> </a:t>
            </a:r>
            <a:r>
              <a:rPr lang="en-US" sz="5600" b="1" dirty="0" err="1">
                <a:solidFill>
                  <a:srgbClr val="1D9EDE"/>
                </a:solidFill>
                <a:latin typeface="Roboto Condensed Bold"/>
                <a:ea typeface="Roboto Condensed Bold"/>
                <a:cs typeface="Roboto Condensed Bold"/>
                <a:sym typeface="Roboto Condensed Bold"/>
              </a:rPr>
              <a:t>та</a:t>
            </a:r>
            <a:r>
              <a:rPr lang="en-US" sz="5600" b="1" dirty="0">
                <a:solidFill>
                  <a:srgbClr val="1D9EDE"/>
                </a:solidFill>
                <a:latin typeface="Roboto Condensed Bold"/>
                <a:ea typeface="Roboto Condensed Bold"/>
                <a:cs typeface="Roboto Condensed Bold"/>
                <a:sym typeface="Roboto Condensed Bold"/>
              </a:rPr>
              <a:t> </a:t>
            </a:r>
            <a:r>
              <a:rPr lang="en-US" sz="5600" b="1" dirty="0" err="1">
                <a:solidFill>
                  <a:srgbClr val="1D9EDE"/>
                </a:solidFill>
                <a:latin typeface="Roboto Condensed Bold"/>
                <a:ea typeface="Roboto Condensed Bold"/>
                <a:cs typeface="Roboto Condensed Bold"/>
                <a:sym typeface="Roboto Condensed Bold"/>
              </a:rPr>
              <a:t>особливості</a:t>
            </a:r>
            <a:r>
              <a:rPr lang="en-US" sz="5600" b="1" dirty="0">
                <a:solidFill>
                  <a:srgbClr val="1D9EDE"/>
                </a:solidFill>
                <a:latin typeface="Roboto Condensed Bold"/>
                <a:ea typeface="Roboto Condensed Bold"/>
                <a:cs typeface="Roboto Condensed Bold"/>
                <a:sym typeface="Roboto Condensed Bold"/>
              </a:rPr>
              <a:t>: </a:t>
            </a:r>
            <a:r>
              <a:rPr lang="en-US" sz="5600" b="1" dirty="0" err="1">
                <a:solidFill>
                  <a:srgbClr val="1D9EDE"/>
                </a:solidFill>
                <a:latin typeface="Roboto Condensed Bold"/>
                <a:ea typeface="Roboto Condensed Bold"/>
                <a:cs typeface="Roboto Condensed Bold"/>
                <a:sym typeface="Roboto Condensed Bold"/>
              </a:rPr>
              <a:t>пероральна</a:t>
            </a:r>
            <a:r>
              <a:rPr lang="en-US" sz="5600" b="1" dirty="0">
                <a:solidFill>
                  <a:srgbClr val="1D9EDE"/>
                </a:solidFill>
                <a:latin typeface="Roboto Condensed Bold"/>
                <a:ea typeface="Roboto Condensed Bold"/>
                <a:cs typeface="Roboto Condensed Bold"/>
                <a:sym typeface="Roboto Condensed Bold"/>
              </a:rPr>
              <a:t> </a:t>
            </a:r>
            <a:r>
              <a:rPr lang="uk-UA" sz="5600" b="1" dirty="0">
                <a:solidFill>
                  <a:srgbClr val="1D9EDE"/>
                </a:solidFill>
                <a:latin typeface="Roboto Condensed Bold"/>
                <a:ea typeface="Roboto Condensed Bold"/>
                <a:cs typeface="Roboto Condensed Bold"/>
                <a:sym typeface="Roboto Condensed Bold"/>
              </a:rPr>
              <a:t>ДКП</a:t>
            </a:r>
            <a:r>
              <a:rPr lang="en-US" sz="5600" b="1" dirty="0">
                <a:solidFill>
                  <a:srgbClr val="1D9EDE"/>
                </a:solidFill>
                <a:latin typeface="Roboto Condensed Bold"/>
                <a:ea typeface="Roboto Condensed Bold"/>
                <a:cs typeface="Roboto Condensed Bold"/>
                <a:sym typeface="Roboto Condensed Bold"/>
              </a:rPr>
              <a:t> </a:t>
            </a:r>
          </a:p>
        </p:txBody>
      </p:sp>
      <p:sp>
        <p:nvSpPr>
          <p:cNvPr id="7" name="TextBox 7"/>
          <p:cNvSpPr txBox="1"/>
          <p:nvPr/>
        </p:nvSpPr>
        <p:spPr>
          <a:xfrm>
            <a:off x="2468558" y="1616497"/>
            <a:ext cx="5804666" cy="608839"/>
          </a:xfrm>
          <a:prstGeom prst="rect">
            <a:avLst/>
          </a:prstGeom>
        </p:spPr>
        <p:txBody>
          <a:bodyPr lIns="0" tIns="0" rIns="0" bIns="0" rtlCol="0" anchor="t">
            <a:spAutoFit/>
          </a:bodyPr>
          <a:lstStyle/>
          <a:p>
            <a:pPr algn="l">
              <a:lnSpc>
                <a:spcPts val="4416"/>
              </a:lnSpc>
            </a:pPr>
            <a:r>
              <a:rPr lang="en-US" sz="4800" b="1">
                <a:solidFill>
                  <a:srgbClr val="231F20"/>
                </a:solidFill>
                <a:latin typeface="Roboto Condensed Bold"/>
                <a:ea typeface="Roboto Condensed Bold"/>
                <a:cs typeface="Roboto Condensed Bold"/>
                <a:sym typeface="Roboto Condensed Bold"/>
              </a:rPr>
              <a:t>Супутні захворювання</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bg>
      <p:bgPr>
        <a:solidFill>
          <a:srgbClr val="48AEA8"/>
        </a:solidFill>
        <a:effectLst/>
      </p:bgPr>
    </p:bg>
    <p:spTree>
      <p:nvGrpSpPr>
        <p:cNvPr id="1" name=""/>
        <p:cNvGrpSpPr/>
        <p:nvPr/>
      </p:nvGrpSpPr>
      <p:grpSpPr>
        <a:xfrm>
          <a:off x="0" y="0"/>
          <a:ext cx="0" cy="0"/>
          <a:chOff x="0" y="0"/>
          <a:chExt cx="0" cy="0"/>
        </a:xfrm>
      </p:grpSpPr>
      <p:sp>
        <p:nvSpPr>
          <p:cNvPr id="2" name="TextBox 2"/>
          <p:cNvSpPr txBox="1"/>
          <p:nvPr/>
        </p:nvSpPr>
        <p:spPr>
          <a:xfrm>
            <a:off x="5943520" y="3934079"/>
            <a:ext cx="10951476" cy="2380742"/>
          </a:xfrm>
          <a:prstGeom prst="rect">
            <a:avLst/>
          </a:prstGeom>
        </p:spPr>
        <p:txBody>
          <a:bodyPr lIns="0" tIns="0" rIns="0" bIns="0" rtlCol="0" anchor="t">
            <a:spAutoFit/>
          </a:bodyPr>
          <a:lstStyle/>
          <a:p>
            <a:pPr algn="l">
              <a:lnSpc>
                <a:spcPts val="9423"/>
              </a:lnSpc>
            </a:pPr>
            <a:r>
              <a:rPr lang="en-US" sz="7599" b="1">
                <a:solidFill>
                  <a:srgbClr val="FFFFFF"/>
                </a:solidFill>
                <a:latin typeface="Roboto Condensed Bold"/>
                <a:ea typeface="Roboto Condensed Bold"/>
                <a:cs typeface="Roboto Condensed Bold"/>
                <a:sym typeface="Roboto Condensed Bold"/>
              </a:rPr>
              <a:t>Протипоказання та застереження: DVR</a:t>
            </a:r>
          </a:p>
        </p:txBody>
      </p:sp>
      <p:grpSp>
        <p:nvGrpSpPr>
          <p:cNvPr id="3" name="Group 3"/>
          <p:cNvGrpSpPr/>
          <p:nvPr/>
        </p:nvGrpSpPr>
        <p:grpSpPr>
          <a:xfrm>
            <a:off x="0" y="1920713"/>
            <a:ext cx="6785091" cy="6692969"/>
            <a:chOff x="0" y="0"/>
            <a:chExt cx="9046788" cy="8923958"/>
          </a:xfrm>
        </p:grpSpPr>
        <p:sp>
          <p:nvSpPr>
            <p:cNvPr id="4" name="Freeform 4"/>
            <p:cNvSpPr/>
            <p:nvPr/>
          </p:nvSpPr>
          <p:spPr>
            <a:xfrm rot="1758426">
              <a:off x="1143308" y="1242448"/>
              <a:ext cx="6760171" cy="6439063"/>
            </a:xfrm>
            <a:custGeom>
              <a:avLst/>
              <a:gdLst/>
              <a:ahLst/>
              <a:cxnLst/>
              <a:rect l="l" t="t" r="r" b="b"/>
              <a:pathLst>
                <a:path w="6760171" h="6439063">
                  <a:moveTo>
                    <a:pt x="0" y="0"/>
                  </a:moveTo>
                  <a:lnTo>
                    <a:pt x="6760171" y="0"/>
                  </a:lnTo>
                  <a:lnTo>
                    <a:pt x="6760171" y="6439063"/>
                  </a:lnTo>
                  <a:lnTo>
                    <a:pt x="0" y="643906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5"/>
            <p:cNvSpPr/>
            <p:nvPr/>
          </p:nvSpPr>
          <p:spPr>
            <a:xfrm>
              <a:off x="2697450" y="2636036"/>
              <a:ext cx="3651887" cy="3651887"/>
            </a:xfrm>
            <a:custGeom>
              <a:avLst/>
              <a:gdLst/>
              <a:ahLst/>
              <a:cxnLst/>
              <a:rect l="l" t="t" r="r" b="b"/>
              <a:pathLst>
                <a:path w="3651887" h="3651887">
                  <a:moveTo>
                    <a:pt x="0" y="0"/>
                  </a:moveTo>
                  <a:lnTo>
                    <a:pt x="3651887" y="0"/>
                  </a:lnTo>
                  <a:lnTo>
                    <a:pt x="3651887" y="3651887"/>
                  </a:lnTo>
                  <a:lnTo>
                    <a:pt x="0" y="3651887"/>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567845" y="956542"/>
            <a:ext cx="13152309" cy="713486"/>
          </a:xfrm>
          <a:prstGeom prst="rect">
            <a:avLst/>
          </a:prstGeom>
        </p:spPr>
        <p:txBody>
          <a:bodyPr lIns="0" tIns="0" rIns="0" bIns="0" rtlCol="0" anchor="t">
            <a:spAutoFit/>
          </a:bodyPr>
          <a:lstStyle/>
          <a:p>
            <a:pPr algn="l">
              <a:lnSpc>
                <a:spcPts val="5152"/>
              </a:lnSpc>
            </a:pPr>
            <a:r>
              <a:rPr lang="en-US" sz="5600" b="1">
                <a:solidFill>
                  <a:srgbClr val="48AEA8"/>
                </a:solidFill>
                <a:latin typeface="Roboto Condensed Bold"/>
                <a:ea typeface="Roboto Condensed Bold"/>
                <a:cs typeface="Roboto Condensed Bold"/>
                <a:sym typeface="Roboto Condensed Bold"/>
              </a:rPr>
              <a:t>Протипоказання та застереження: DVR</a:t>
            </a:r>
          </a:p>
        </p:txBody>
      </p:sp>
      <p:grpSp>
        <p:nvGrpSpPr>
          <p:cNvPr id="3" name="Group 3"/>
          <p:cNvGrpSpPr/>
          <p:nvPr/>
        </p:nvGrpSpPr>
        <p:grpSpPr>
          <a:xfrm>
            <a:off x="0" y="0"/>
            <a:ext cx="2518612" cy="2484417"/>
            <a:chOff x="0" y="0"/>
            <a:chExt cx="3358150" cy="3312556"/>
          </a:xfrm>
        </p:grpSpPr>
        <p:sp>
          <p:nvSpPr>
            <p:cNvPr id="4" name="Freeform 4"/>
            <p:cNvSpPr/>
            <p:nvPr/>
          </p:nvSpPr>
          <p:spPr>
            <a:xfrm rot="1758426">
              <a:off x="424394" y="461194"/>
              <a:ext cx="2509362" cy="2390168"/>
            </a:xfrm>
            <a:custGeom>
              <a:avLst/>
              <a:gdLst/>
              <a:ahLst/>
              <a:cxnLst/>
              <a:rect l="l" t="t" r="r" b="b"/>
              <a:pathLst>
                <a:path w="2509362" h="2390168">
                  <a:moveTo>
                    <a:pt x="0" y="0"/>
                  </a:moveTo>
                  <a:lnTo>
                    <a:pt x="2509362" y="0"/>
                  </a:lnTo>
                  <a:lnTo>
                    <a:pt x="2509362" y="2390168"/>
                  </a:lnTo>
                  <a:lnTo>
                    <a:pt x="0" y="239016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5"/>
            <p:cNvSpPr/>
            <p:nvPr/>
          </p:nvSpPr>
          <p:spPr>
            <a:xfrm>
              <a:off x="1001288" y="978491"/>
              <a:ext cx="1355573" cy="1355573"/>
            </a:xfrm>
            <a:custGeom>
              <a:avLst/>
              <a:gdLst/>
              <a:ahLst/>
              <a:cxnLst/>
              <a:rect l="l" t="t" r="r" b="b"/>
              <a:pathLst>
                <a:path w="1355573" h="1355573">
                  <a:moveTo>
                    <a:pt x="0" y="0"/>
                  </a:moveTo>
                  <a:lnTo>
                    <a:pt x="1355574" y="0"/>
                  </a:lnTo>
                  <a:lnTo>
                    <a:pt x="1355574" y="1355574"/>
                  </a:lnTo>
                  <a:lnTo>
                    <a:pt x="0" y="135557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
        <p:nvSpPr>
          <p:cNvPr id="6" name="TextBox 6"/>
          <p:cNvSpPr txBox="1"/>
          <p:nvPr/>
        </p:nvSpPr>
        <p:spPr>
          <a:xfrm>
            <a:off x="750966" y="2464901"/>
            <a:ext cx="16317834" cy="5552482"/>
          </a:xfrm>
          <a:prstGeom prst="rect">
            <a:avLst/>
          </a:prstGeom>
        </p:spPr>
        <p:txBody>
          <a:bodyPr wrap="square" lIns="0" tIns="0" rIns="0" bIns="0" rtlCol="0" anchor="t">
            <a:spAutoFit/>
          </a:bodyPr>
          <a:lstStyle/>
          <a:p>
            <a:pPr marL="711835" lvl="1" indent="-355600" algn="just">
              <a:lnSpc>
                <a:spcPct val="150000"/>
              </a:lnSpc>
              <a:spcAft>
                <a:spcPts val="1200"/>
              </a:spcAft>
              <a:buFont typeface="Arial"/>
              <a:buChar char="•"/>
            </a:pPr>
            <a:r>
              <a:rPr lang="en-US" sz="2800" dirty="0" err="1">
                <a:solidFill>
                  <a:srgbClr val="000000"/>
                </a:solidFill>
                <a:latin typeface="Arial"/>
                <a:ea typeface="Open Sans"/>
                <a:cs typeface="Arial"/>
                <a:sym typeface="Open Sans"/>
              </a:rPr>
              <a:t>Окрім</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протипоказань</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перелічених</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вище</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для</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всіх</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препаратів</a:t>
            </a:r>
            <a:r>
              <a:rPr lang="en-US" sz="2800" dirty="0">
                <a:solidFill>
                  <a:srgbClr val="000000"/>
                </a:solidFill>
                <a:latin typeface="Arial"/>
                <a:ea typeface="Open Sans"/>
                <a:cs typeface="Arial"/>
                <a:sym typeface="Open Sans"/>
              </a:rPr>
              <a:t> </a:t>
            </a:r>
            <a:r>
              <a:rPr lang="uk-UA" sz="2800" dirty="0">
                <a:solidFill>
                  <a:srgbClr val="000000"/>
                </a:solidFill>
                <a:latin typeface="Arial"/>
                <a:ea typeface="Open Sans"/>
                <a:cs typeface="Arial"/>
                <a:sym typeface="Open Sans"/>
              </a:rPr>
              <a:t>ДКП</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позитивний</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або</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невизначенний</a:t>
            </a:r>
            <a:r>
              <a:rPr lang="en-US" sz="2800" dirty="0">
                <a:solidFill>
                  <a:srgbClr val="000000"/>
                </a:solidFill>
                <a:latin typeface="Arial"/>
                <a:ea typeface="Open Sans"/>
                <a:cs typeface="Arial"/>
                <a:sym typeface="Open Sans"/>
              </a:rPr>
              <a:t> ВІЛ-</a:t>
            </a:r>
            <a:r>
              <a:rPr lang="en-US" sz="2800" dirty="0" err="1">
                <a:solidFill>
                  <a:srgbClr val="000000"/>
                </a:solidFill>
                <a:latin typeface="Arial"/>
                <a:ea typeface="Open Sans"/>
                <a:cs typeface="Arial"/>
                <a:sym typeface="Open Sans"/>
              </a:rPr>
              <a:t>статус</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висока</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ймовірність</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необхідності</a:t>
            </a:r>
            <a:r>
              <a:rPr lang="en-US" sz="2800" dirty="0">
                <a:solidFill>
                  <a:srgbClr val="000000"/>
                </a:solidFill>
                <a:latin typeface="Arial"/>
                <a:ea typeface="Open Sans"/>
                <a:cs typeface="Arial"/>
                <a:sym typeface="Open Sans"/>
              </a:rPr>
              <a:t> </a:t>
            </a:r>
            <a:r>
              <a:rPr lang="uk-UA" sz="2800" dirty="0">
                <a:solidFill>
                  <a:srgbClr val="000000"/>
                </a:solidFill>
                <a:latin typeface="Arial"/>
                <a:ea typeface="Open Sans"/>
                <a:cs typeface="Arial"/>
                <a:sym typeface="Open Sans"/>
              </a:rPr>
              <a:t>ПКП</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алергія</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на</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препарати</a:t>
            </a:r>
            <a:r>
              <a:rPr lang="en-US" sz="2800" dirty="0">
                <a:solidFill>
                  <a:srgbClr val="000000"/>
                </a:solidFill>
                <a:latin typeface="Arial"/>
                <a:ea typeface="Open Sans"/>
                <a:cs typeface="Arial"/>
                <a:sym typeface="Open Sans"/>
              </a:rPr>
              <a:t> </a:t>
            </a:r>
            <a:r>
              <a:rPr lang="uk-UA" sz="2800" dirty="0">
                <a:solidFill>
                  <a:srgbClr val="000000"/>
                </a:solidFill>
                <a:latin typeface="Arial"/>
                <a:ea typeface="Open Sans"/>
                <a:cs typeface="Arial"/>
                <a:sym typeface="Open Sans"/>
              </a:rPr>
              <a:t>ДКП</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до</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продовження</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застосування</a:t>
            </a:r>
            <a:r>
              <a:rPr lang="en-US" sz="2800" dirty="0">
                <a:solidFill>
                  <a:srgbClr val="000000"/>
                </a:solidFill>
                <a:latin typeface="Arial"/>
                <a:ea typeface="Open Sans"/>
                <a:cs typeface="Arial"/>
                <a:sym typeface="Open Sans"/>
              </a:rPr>
              <a:t> DVR </a:t>
            </a:r>
            <a:r>
              <a:rPr lang="en-US" sz="2800" dirty="0" err="1">
                <a:solidFill>
                  <a:srgbClr val="000000"/>
                </a:solidFill>
                <a:latin typeface="Arial"/>
                <a:ea typeface="Open Sans"/>
                <a:cs typeface="Arial"/>
                <a:sym typeface="Open Sans"/>
              </a:rPr>
              <a:t>застосовуються</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такі</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протипоказання</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та</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особливості</a:t>
            </a:r>
            <a:r>
              <a:rPr lang="en-US" sz="2800" dirty="0">
                <a:solidFill>
                  <a:srgbClr val="000000"/>
                </a:solidFill>
                <a:latin typeface="Arial"/>
                <a:ea typeface="Open Sans"/>
                <a:cs typeface="Arial"/>
                <a:sym typeface="Open Sans"/>
              </a:rPr>
              <a:t>:</a:t>
            </a:r>
            <a:endParaRPr lang="ru-RU"/>
          </a:p>
          <a:p>
            <a:pPr marL="1424305" lvl="2" indent="-474345" algn="just">
              <a:lnSpc>
                <a:spcPct val="150000"/>
              </a:lnSpc>
              <a:spcAft>
                <a:spcPts val="1200"/>
              </a:spcAft>
              <a:buFont typeface="Arial"/>
              <a:buChar char="⚬"/>
            </a:pPr>
            <a:r>
              <a:rPr lang="en-US" sz="2800" b="1" dirty="0" err="1">
                <a:solidFill>
                  <a:srgbClr val="000000"/>
                </a:solidFill>
                <a:latin typeface="Arial" panose="020B0604020202020204" pitchFamily="34" charset="0"/>
                <a:ea typeface="Open Sans Bold"/>
                <a:cs typeface="Arial" panose="020B0604020202020204" pitchFamily="34" charset="0"/>
                <a:sym typeface="Open Sans Bold"/>
              </a:rPr>
              <a:t>Підозра</a:t>
            </a:r>
            <a:r>
              <a:rPr lang="en-US" sz="2800" b="1" dirty="0">
                <a:solidFill>
                  <a:srgbClr val="000000"/>
                </a:solidFill>
                <a:latin typeface="Arial" panose="020B0604020202020204" pitchFamily="34" charset="0"/>
                <a:ea typeface="Open Sans Bold"/>
                <a:cs typeface="Arial" panose="020B0604020202020204" pitchFamily="34" charset="0"/>
                <a:sym typeface="Open Sans Bold"/>
              </a:rPr>
              <a:t> </a:t>
            </a:r>
            <a:r>
              <a:rPr lang="en-US" sz="2800" b="1" dirty="0" err="1">
                <a:solidFill>
                  <a:srgbClr val="000000"/>
                </a:solidFill>
                <a:latin typeface="Arial" panose="020B0604020202020204" pitchFamily="34" charset="0"/>
                <a:ea typeface="Open Sans Bold"/>
                <a:cs typeface="Arial" panose="020B0604020202020204" pitchFamily="34" charset="0"/>
                <a:sym typeface="Open Sans Bold"/>
              </a:rPr>
              <a:t>на</a:t>
            </a:r>
            <a:r>
              <a:rPr lang="en-US" sz="2800" b="1" dirty="0">
                <a:solidFill>
                  <a:srgbClr val="000000"/>
                </a:solidFill>
                <a:latin typeface="Arial" panose="020B0604020202020204" pitchFamily="34" charset="0"/>
                <a:ea typeface="Open Sans Bold"/>
                <a:cs typeface="Arial" panose="020B0604020202020204" pitchFamily="34" charset="0"/>
                <a:sym typeface="Open Sans Bold"/>
              </a:rPr>
              <a:t> </a:t>
            </a:r>
            <a:r>
              <a:rPr lang="uk-UA" sz="2800" b="1" dirty="0">
                <a:solidFill>
                  <a:srgbClr val="000000"/>
                </a:solidFill>
                <a:latin typeface="Arial" panose="020B0604020202020204" pitchFamily="34" charset="0"/>
                <a:ea typeface="Open Sans Bold"/>
                <a:cs typeface="Arial" panose="020B0604020202020204" pitchFamily="34" charset="0"/>
                <a:sym typeface="Open Sans Bold"/>
              </a:rPr>
              <a:t>ГВІ</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виходячи</a:t>
            </a:r>
            <a:r>
              <a:rPr lang="en-US" sz="2800" dirty="0">
                <a:solidFill>
                  <a:srgbClr val="000000"/>
                </a:solidFill>
                <a:latin typeface="Arial" panose="020B0604020202020204" pitchFamily="34" charset="0"/>
                <a:ea typeface="Open Sans"/>
                <a:cs typeface="Arial" panose="020B0604020202020204" pitchFamily="34" charset="0"/>
                <a:sym typeface="Open Sans"/>
              </a:rPr>
              <a:t> з </a:t>
            </a:r>
            <a:r>
              <a:rPr lang="en-US" sz="2800" dirty="0" err="1">
                <a:solidFill>
                  <a:srgbClr val="000000"/>
                </a:solidFill>
                <a:latin typeface="Arial" panose="020B0604020202020204" pitchFamily="34" charset="0"/>
                <a:ea typeface="Open Sans"/>
                <a:cs typeface="Arial" panose="020B0604020202020204" pitchFamily="34" charset="0"/>
                <a:sym typeface="Open Sans"/>
              </a:rPr>
              <a:t>ознак</a:t>
            </a:r>
            <a:r>
              <a:rPr lang="en-US" sz="2800" dirty="0">
                <a:solidFill>
                  <a:srgbClr val="000000"/>
                </a:solidFill>
                <a:latin typeface="Arial" panose="020B0604020202020204" pitchFamily="34" charset="0"/>
                <a:ea typeface="Open Sans"/>
                <a:cs typeface="Arial" panose="020B0604020202020204" pitchFamily="34" charset="0"/>
                <a:sym typeface="Open Sans"/>
              </a:rPr>
              <a:t>/</a:t>
            </a:r>
            <a:r>
              <a:rPr lang="en-US" sz="2800" dirty="0" err="1">
                <a:solidFill>
                  <a:srgbClr val="000000"/>
                </a:solidFill>
                <a:latin typeface="Arial" panose="020B0604020202020204" pitchFamily="34" charset="0"/>
                <a:ea typeface="Open Sans"/>
                <a:cs typeface="Arial" panose="020B0604020202020204" pitchFamily="34" charset="0"/>
                <a:sym typeface="Open Sans"/>
              </a:rPr>
              <a:t>симптомів</a:t>
            </a:r>
            <a:r>
              <a:rPr lang="en-US" sz="2800" dirty="0">
                <a:solidFill>
                  <a:srgbClr val="000000"/>
                </a:solidFill>
                <a:latin typeface="Arial" panose="020B0604020202020204" pitchFamily="34" charset="0"/>
                <a:ea typeface="Open Sans"/>
                <a:cs typeface="Arial" panose="020B0604020202020204" pitchFamily="34" charset="0"/>
                <a:sym typeface="Open Sans"/>
              </a:rPr>
              <a:t>/</a:t>
            </a:r>
            <a:r>
              <a:rPr lang="en-US" sz="2800" dirty="0" err="1">
                <a:solidFill>
                  <a:srgbClr val="000000"/>
                </a:solidFill>
                <a:latin typeface="Arial" panose="020B0604020202020204" pitchFamily="34" charset="0"/>
                <a:ea typeface="Open Sans"/>
                <a:cs typeface="Arial" panose="020B0604020202020204" pitchFamily="34" charset="0"/>
                <a:sym typeface="Open Sans"/>
              </a:rPr>
              <a:t>історії</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експозиції</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та</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значущості</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відхилень</a:t>
            </a:r>
            <a:r>
              <a:rPr lang="en-US" sz="2800" dirty="0">
                <a:solidFill>
                  <a:srgbClr val="000000"/>
                </a:solidFill>
                <a:latin typeface="Arial" panose="020B0604020202020204" pitchFamily="34" charset="0"/>
                <a:ea typeface="Open Sans"/>
                <a:cs typeface="Arial" panose="020B0604020202020204" pitchFamily="34" charset="0"/>
                <a:sym typeface="Open Sans"/>
              </a:rPr>
              <a:t> у </a:t>
            </a:r>
            <a:r>
              <a:rPr lang="en-US" sz="2800" dirty="0" err="1">
                <a:solidFill>
                  <a:srgbClr val="000000"/>
                </a:solidFill>
                <a:latin typeface="Arial" panose="020B0604020202020204" pitchFamily="34" charset="0"/>
                <a:ea typeface="Open Sans"/>
                <a:cs typeface="Arial" panose="020B0604020202020204" pitchFamily="34" charset="0"/>
                <a:sym typeface="Open Sans"/>
              </a:rPr>
              <a:t>застосуванні</a:t>
            </a:r>
            <a:endParaRPr lang="en-US" sz="2800" dirty="0">
              <a:solidFill>
                <a:srgbClr val="000000"/>
              </a:solidFill>
              <a:latin typeface="Arial" panose="020B0604020202020204" pitchFamily="34" charset="0"/>
              <a:ea typeface="Open Sans"/>
              <a:cs typeface="Arial" panose="020B0604020202020204" pitchFamily="34" charset="0"/>
            </a:endParaRPr>
          </a:p>
          <a:p>
            <a:pPr marL="1424305" lvl="2" indent="-474345" algn="just">
              <a:lnSpc>
                <a:spcPct val="150000"/>
              </a:lnSpc>
              <a:spcAft>
                <a:spcPts val="1200"/>
              </a:spcAft>
              <a:buFont typeface="Arial"/>
              <a:buChar char="⚬"/>
            </a:pPr>
            <a:r>
              <a:rPr lang="en-US" sz="2800" b="1" dirty="0" err="1">
                <a:solidFill>
                  <a:srgbClr val="000000"/>
                </a:solidFill>
                <a:latin typeface="Arial"/>
                <a:ea typeface="Open Sans Bold"/>
                <a:cs typeface="Arial"/>
                <a:sym typeface="Open Sans Bold"/>
              </a:rPr>
              <a:t>Взаємодія</a:t>
            </a:r>
            <a:r>
              <a:rPr lang="en-US" sz="2800" b="1" dirty="0">
                <a:solidFill>
                  <a:srgbClr val="000000"/>
                </a:solidFill>
                <a:latin typeface="Arial"/>
                <a:ea typeface="Open Sans Bold"/>
                <a:cs typeface="Arial"/>
                <a:sym typeface="Open Sans Bold"/>
              </a:rPr>
              <a:t> з </a:t>
            </a:r>
            <a:r>
              <a:rPr lang="en-US" sz="2800" b="1" dirty="0" err="1">
                <a:solidFill>
                  <a:srgbClr val="000000"/>
                </a:solidFill>
                <a:latin typeface="Arial"/>
                <a:ea typeface="Open Sans Bold"/>
                <a:cs typeface="Arial"/>
                <a:sym typeface="Open Sans Bold"/>
              </a:rPr>
              <a:t>ліками</a:t>
            </a:r>
            <a:r>
              <a:rPr lang="en-US" sz="2800" b="1" dirty="0">
                <a:solidFill>
                  <a:srgbClr val="000000"/>
                </a:solidFill>
                <a:latin typeface="Arial"/>
                <a:ea typeface="Open Sans Bold"/>
                <a:cs typeface="Arial"/>
                <a:sym typeface="Open Sans Bold"/>
              </a:rPr>
              <a:t>/</a:t>
            </a:r>
            <a:r>
              <a:rPr lang="en-US" sz="2800" b="1" dirty="0" err="1">
                <a:solidFill>
                  <a:srgbClr val="000000"/>
                </a:solidFill>
                <a:latin typeface="Arial"/>
                <a:ea typeface="Open Sans Bold"/>
                <a:cs typeface="Arial"/>
                <a:sym typeface="Open Sans Bold"/>
              </a:rPr>
              <a:t>продуктами</a:t>
            </a:r>
            <a:r>
              <a:rPr lang="en-US" sz="2800" b="1" dirty="0">
                <a:solidFill>
                  <a:srgbClr val="000000"/>
                </a:solidFill>
                <a:latin typeface="Arial"/>
                <a:ea typeface="Open Sans Bold"/>
                <a:cs typeface="Arial"/>
                <a:sym typeface="Open Sans Bold"/>
              </a:rPr>
              <a:t>: </a:t>
            </a:r>
            <a:r>
              <a:rPr lang="en-US" sz="2800" dirty="0" err="1">
                <a:solidFill>
                  <a:srgbClr val="000000"/>
                </a:solidFill>
                <a:latin typeface="Arial"/>
                <a:ea typeface="Open Sans"/>
                <a:cs typeface="Arial"/>
                <a:sym typeface="Open Sans"/>
              </a:rPr>
              <a:t>використання</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інших</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продуктів</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або</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вагінальних</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ліків</a:t>
            </a:r>
            <a:r>
              <a:rPr lang="en-US" sz="2800" dirty="0">
                <a:solidFill>
                  <a:srgbClr val="000000"/>
                </a:solidFill>
                <a:latin typeface="Arial"/>
                <a:ea typeface="Open Sans"/>
                <a:cs typeface="Arial"/>
                <a:sym typeface="Open Sans"/>
              </a:rPr>
              <a:t>, з </a:t>
            </a:r>
            <a:r>
              <a:rPr lang="en-US" sz="2800" dirty="0" err="1">
                <a:solidFill>
                  <a:srgbClr val="000000"/>
                </a:solidFill>
                <a:latin typeface="Arial"/>
                <a:ea typeface="Open Sans"/>
                <a:cs typeface="Arial"/>
                <a:sym typeface="Open Sans"/>
              </a:rPr>
              <a:t>протипоказаннями</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та</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застереженнями</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що</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варіюються</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залежно</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від</a:t>
            </a:r>
            <a:r>
              <a:rPr lang="en-US" sz="2800" dirty="0">
                <a:solidFill>
                  <a:srgbClr val="000000"/>
                </a:solidFill>
                <a:latin typeface="Arial"/>
                <a:ea typeface="Open Sans"/>
                <a:cs typeface="Arial"/>
                <a:sym typeface="Open Sans"/>
              </a:rPr>
              <a:t> </a:t>
            </a:r>
            <a:r>
              <a:rPr lang="en-US" sz="2800" dirty="0" err="1">
                <a:solidFill>
                  <a:srgbClr val="000000"/>
                </a:solidFill>
                <a:latin typeface="Arial"/>
                <a:ea typeface="Open Sans"/>
                <a:cs typeface="Arial"/>
                <a:sym typeface="Open Sans"/>
              </a:rPr>
              <a:t>продукту</a:t>
            </a:r>
            <a:endParaRPr lang="en-US" sz="2800" dirty="0">
              <a:solidFill>
                <a:srgbClr val="000000"/>
              </a:solidFill>
              <a:latin typeface="Arial"/>
              <a:ea typeface="Open Sans"/>
              <a:cs typeface="Arial"/>
            </a:endParaRPr>
          </a:p>
          <a:p>
            <a:pPr marL="1424305" lvl="2" indent="-474345" algn="just">
              <a:lnSpc>
                <a:spcPct val="150000"/>
              </a:lnSpc>
              <a:spcAft>
                <a:spcPts val="1200"/>
              </a:spcAft>
              <a:buFont typeface="Arial"/>
              <a:buChar char="⚬"/>
            </a:pPr>
            <a:r>
              <a:rPr lang="en-US" sz="2800" b="1" dirty="0" err="1">
                <a:solidFill>
                  <a:srgbClr val="000000"/>
                </a:solidFill>
                <a:latin typeface="Arial" panose="020B0604020202020204" pitchFamily="34" charset="0"/>
                <a:ea typeface="Open Sans Bold"/>
                <a:cs typeface="Arial" panose="020B0604020202020204" pitchFamily="34" charset="0"/>
                <a:sym typeface="Open Sans Bold"/>
              </a:rPr>
              <a:t>Супутні</a:t>
            </a:r>
            <a:r>
              <a:rPr lang="en-US" sz="2800" b="1" dirty="0">
                <a:solidFill>
                  <a:srgbClr val="000000"/>
                </a:solidFill>
                <a:latin typeface="Arial" panose="020B0604020202020204" pitchFamily="34" charset="0"/>
                <a:ea typeface="Open Sans Bold"/>
                <a:cs typeface="Arial" panose="020B0604020202020204" pitchFamily="34" charset="0"/>
                <a:sym typeface="Open Sans Bold"/>
              </a:rPr>
              <a:t> </a:t>
            </a:r>
            <a:r>
              <a:rPr lang="en-US" sz="2800" b="1" dirty="0" err="1">
                <a:solidFill>
                  <a:srgbClr val="000000"/>
                </a:solidFill>
                <a:latin typeface="Arial" panose="020B0604020202020204" pitchFamily="34" charset="0"/>
                <a:ea typeface="Open Sans Bold"/>
                <a:cs typeface="Arial" panose="020B0604020202020204" pitchFamily="34" charset="0"/>
                <a:sym typeface="Open Sans Bold"/>
              </a:rPr>
              <a:t>захворювання</a:t>
            </a:r>
            <a:r>
              <a:rPr lang="en-US" sz="2800" b="1" dirty="0">
                <a:solidFill>
                  <a:srgbClr val="000000"/>
                </a:solidFill>
                <a:latin typeface="Arial" panose="020B0604020202020204" pitchFamily="34" charset="0"/>
                <a:ea typeface="Open Sans Bold"/>
                <a:cs typeface="Arial" panose="020B0604020202020204" pitchFamily="34" charset="0"/>
                <a:sym typeface="Open Sans Bold"/>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тяжкі</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вагінальні</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виразки</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біль</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або</a:t>
            </a:r>
            <a:r>
              <a:rPr lang="en-US" sz="2800" dirty="0">
                <a:solidFill>
                  <a:srgbClr val="000000"/>
                </a:solidFill>
                <a:latin typeface="Arial" panose="020B0604020202020204" pitchFamily="34" charset="0"/>
                <a:ea typeface="Open Sans"/>
                <a:cs typeface="Arial" panose="020B0604020202020204" pitchFamily="34" charset="0"/>
                <a:sym typeface="Open Sans"/>
              </a:rPr>
              <a:t> </a:t>
            </a:r>
            <a:r>
              <a:rPr lang="en-US" sz="2800" dirty="0" err="1">
                <a:solidFill>
                  <a:srgbClr val="000000"/>
                </a:solidFill>
                <a:latin typeface="Arial" panose="020B0604020202020204" pitchFamily="34" charset="0"/>
                <a:ea typeface="Open Sans"/>
                <a:cs typeface="Arial" panose="020B0604020202020204" pitchFamily="34" charset="0"/>
                <a:sym typeface="Open Sans"/>
              </a:rPr>
              <a:t>виділення</a:t>
            </a:r>
            <a:endParaRPr lang="en-US" sz="2800" dirty="0">
              <a:solidFill>
                <a:srgbClr val="000000"/>
              </a:solidFill>
              <a:latin typeface="Arial" panose="020B0604020202020204" pitchFamily="34" charset="0"/>
              <a:ea typeface="Open Sans"/>
              <a:cs typeface="Arial" panose="020B0604020202020204" pitchFamily="34" charset="0"/>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567845" y="956542"/>
            <a:ext cx="13152309" cy="713486"/>
          </a:xfrm>
          <a:prstGeom prst="rect">
            <a:avLst/>
          </a:prstGeom>
        </p:spPr>
        <p:txBody>
          <a:bodyPr lIns="0" tIns="0" rIns="0" bIns="0" rtlCol="0" anchor="t">
            <a:spAutoFit/>
          </a:bodyPr>
          <a:lstStyle/>
          <a:p>
            <a:pPr algn="l">
              <a:lnSpc>
                <a:spcPts val="5152"/>
              </a:lnSpc>
            </a:pPr>
            <a:r>
              <a:rPr lang="en-US" sz="5600" b="1">
                <a:solidFill>
                  <a:srgbClr val="48AEA8"/>
                </a:solidFill>
                <a:latin typeface="Roboto Condensed Bold"/>
                <a:ea typeface="Roboto Condensed Bold"/>
                <a:cs typeface="Roboto Condensed Bold"/>
                <a:sym typeface="Roboto Condensed Bold"/>
              </a:rPr>
              <a:t>Протипоказання та застереження: DVR</a:t>
            </a:r>
          </a:p>
        </p:txBody>
      </p:sp>
      <p:grpSp>
        <p:nvGrpSpPr>
          <p:cNvPr id="3" name="Group 3"/>
          <p:cNvGrpSpPr/>
          <p:nvPr/>
        </p:nvGrpSpPr>
        <p:grpSpPr>
          <a:xfrm>
            <a:off x="0" y="0"/>
            <a:ext cx="2518612" cy="2484417"/>
            <a:chOff x="0" y="0"/>
            <a:chExt cx="3358150" cy="3312556"/>
          </a:xfrm>
        </p:grpSpPr>
        <p:sp>
          <p:nvSpPr>
            <p:cNvPr id="4" name="Freeform 4"/>
            <p:cNvSpPr/>
            <p:nvPr/>
          </p:nvSpPr>
          <p:spPr>
            <a:xfrm rot="1758426">
              <a:off x="424394" y="461194"/>
              <a:ext cx="2509362" cy="2390168"/>
            </a:xfrm>
            <a:custGeom>
              <a:avLst/>
              <a:gdLst/>
              <a:ahLst/>
              <a:cxnLst/>
              <a:rect l="l" t="t" r="r" b="b"/>
              <a:pathLst>
                <a:path w="2509362" h="2390168">
                  <a:moveTo>
                    <a:pt x="0" y="0"/>
                  </a:moveTo>
                  <a:lnTo>
                    <a:pt x="2509362" y="0"/>
                  </a:lnTo>
                  <a:lnTo>
                    <a:pt x="2509362" y="2390168"/>
                  </a:lnTo>
                  <a:lnTo>
                    <a:pt x="0" y="239016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5"/>
            <p:cNvSpPr/>
            <p:nvPr/>
          </p:nvSpPr>
          <p:spPr>
            <a:xfrm>
              <a:off x="1001288" y="978491"/>
              <a:ext cx="1355573" cy="1355573"/>
            </a:xfrm>
            <a:custGeom>
              <a:avLst/>
              <a:gdLst/>
              <a:ahLst/>
              <a:cxnLst/>
              <a:rect l="l" t="t" r="r" b="b"/>
              <a:pathLst>
                <a:path w="1355573" h="1355573">
                  <a:moveTo>
                    <a:pt x="0" y="0"/>
                  </a:moveTo>
                  <a:lnTo>
                    <a:pt x="1355574" y="0"/>
                  </a:lnTo>
                  <a:lnTo>
                    <a:pt x="1355574" y="1355574"/>
                  </a:lnTo>
                  <a:lnTo>
                    <a:pt x="0" y="135557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
        <p:nvSpPr>
          <p:cNvPr id="6" name="TextBox 6"/>
          <p:cNvSpPr txBox="1"/>
          <p:nvPr/>
        </p:nvSpPr>
        <p:spPr>
          <a:xfrm>
            <a:off x="1028700" y="4005453"/>
            <a:ext cx="16028065" cy="2581028"/>
          </a:xfrm>
          <a:prstGeom prst="rect">
            <a:avLst/>
          </a:prstGeom>
        </p:spPr>
        <p:txBody>
          <a:bodyPr lIns="0" tIns="0" rIns="0" bIns="0" rtlCol="0" anchor="t">
            <a:spAutoFit/>
          </a:bodyPr>
          <a:lstStyle/>
          <a:p>
            <a:pPr marL="712467" lvl="1" indent="-356233" algn="l">
              <a:lnSpc>
                <a:spcPts val="4487"/>
              </a:lnSpc>
              <a:spcAft>
                <a:spcPts val="1200"/>
              </a:spcAft>
              <a:buFont typeface="Arial"/>
              <a:buChar char="•"/>
            </a:pPr>
            <a:r>
              <a:rPr lang="en-US" sz="3299" dirty="0">
                <a:solidFill>
                  <a:srgbClr val="000000"/>
                </a:solidFill>
                <a:latin typeface="Open Sans"/>
                <a:ea typeface="Open Sans"/>
                <a:cs typeface="Open Sans"/>
                <a:sym typeface="Open Sans"/>
              </a:rPr>
              <a:t>У </a:t>
            </a:r>
            <a:r>
              <a:rPr lang="en-US" sz="3299" dirty="0" err="1">
                <a:solidFill>
                  <a:srgbClr val="000000"/>
                </a:solidFill>
                <a:latin typeface="Open Sans"/>
                <a:ea typeface="Open Sans"/>
                <a:cs typeface="Open Sans"/>
                <a:sym typeface="Open Sans"/>
              </a:rPr>
              <a:t>клієнтах</a:t>
            </a:r>
            <a:r>
              <a:rPr lang="en-US" sz="3299" dirty="0">
                <a:solidFill>
                  <a:srgbClr val="000000"/>
                </a:solidFill>
                <a:latin typeface="Open Sans"/>
                <a:ea typeface="Open Sans"/>
                <a:cs typeface="Open Sans"/>
                <a:sym typeface="Open Sans"/>
              </a:rPr>
              <a:t> DVR, у </a:t>
            </a:r>
            <a:r>
              <a:rPr lang="en-US" sz="3299" dirty="0" err="1">
                <a:solidFill>
                  <a:srgbClr val="000000"/>
                </a:solidFill>
                <a:latin typeface="Open Sans"/>
                <a:ea typeface="Open Sans"/>
                <a:cs typeface="Open Sans"/>
                <a:sym typeface="Open Sans"/>
              </a:rPr>
              <a:t>яких</a:t>
            </a:r>
            <a:r>
              <a:rPr lang="en-US" sz="3299" dirty="0">
                <a:solidFill>
                  <a:srgbClr val="000000"/>
                </a:solidFill>
                <a:latin typeface="Open Sans"/>
                <a:ea typeface="Open Sans"/>
                <a:cs typeface="Open Sans"/>
                <a:sym typeface="Open Sans"/>
              </a:rPr>
              <a:t> є </a:t>
            </a:r>
            <a:r>
              <a:rPr lang="en-US" sz="3299" dirty="0" err="1">
                <a:solidFill>
                  <a:srgbClr val="000000"/>
                </a:solidFill>
                <a:latin typeface="Open Sans"/>
                <a:ea typeface="Open Sans"/>
                <a:cs typeface="Open Sans"/>
                <a:sym typeface="Open Sans"/>
              </a:rPr>
              <a:t>висока</a:t>
            </a:r>
            <a:r>
              <a:rPr lang="en-US" sz="3299" dirty="0">
                <a:solidFill>
                  <a:srgbClr val="000000"/>
                </a:solidFill>
                <a:latin typeface="Open Sans"/>
                <a:ea typeface="Open Sans"/>
                <a:cs typeface="Open Sans"/>
                <a:sym typeface="Open Sans"/>
              </a:rPr>
              <a:t> </a:t>
            </a:r>
            <a:r>
              <a:rPr lang="en-US" sz="3299" dirty="0" err="1">
                <a:solidFill>
                  <a:srgbClr val="000000"/>
                </a:solidFill>
                <a:latin typeface="Open Sans"/>
                <a:ea typeface="Open Sans"/>
                <a:cs typeface="Open Sans"/>
                <a:sym typeface="Open Sans"/>
              </a:rPr>
              <a:t>ймовірність</a:t>
            </a:r>
            <a:r>
              <a:rPr lang="en-US" sz="3299" dirty="0">
                <a:solidFill>
                  <a:srgbClr val="000000"/>
                </a:solidFill>
                <a:latin typeface="Open Sans"/>
                <a:ea typeface="Open Sans"/>
                <a:cs typeface="Open Sans"/>
                <a:sym typeface="Open Sans"/>
              </a:rPr>
              <a:t> </a:t>
            </a:r>
            <a:r>
              <a:rPr lang="uk-UA" sz="3299" dirty="0">
                <a:solidFill>
                  <a:srgbClr val="000000"/>
                </a:solidFill>
                <a:latin typeface="Open Sans"/>
                <a:ea typeface="Open Sans"/>
                <a:cs typeface="Open Sans"/>
                <a:sym typeface="Open Sans"/>
              </a:rPr>
              <a:t>ГВІ</a:t>
            </a:r>
            <a:r>
              <a:rPr lang="en-US" sz="3299" dirty="0">
                <a:solidFill>
                  <a:srgbClr val="000000"/>
                </a:solidFill>
                <a:latin typeface="Open Sans"/>
                <a:ea typeface="Open Sans"/>
                <a:cs typeface="Open Sans"/>
                <a:sym typeface="Open Sans"/>
              </a:rPr>
              <a:t>, </a:t>
            </a:r>
            <a:r>
              <a:rPr lang="en-US" sz="3299" dirty="0" err="1">
                <a:solidFill>
                  <a:srgbClr val="000000"/>
                </a:solidFill>
                <a:latin typeface="Open Sans"/>
                <a:ea typeface="Open Sans"/>
                <a:cs typeface="Open Sans"/>
                <a:sym typeface="Open Sans"/>
              </a:rPr>
              <a:t>слід</a:t>
            </a:r>
            <a:r>
              <a:rPr lang="en-US" sz="3299" dirty="0">
                <a:solidFill>
                  <a:srgbClr val="000000"/>
                </a:solidFill>
                <a:latin typeface="Open Sans"/>
                <a:ea typeface="Open Sans"/>
                <a:cs typeface="Open Sans"/>
                <a:sym typeface="Open Sans"/>
              </a:rPr>
              <a:t> </a:t>
            </a:r>
            <a:r>
              <a:rPr lang="en-US" sz="3299" dirty="0" err="1">
                <a:solidFill>
                  <a:srgbClr val="000000"/>
                </a:solidFill>
                <a:latin typeface="Open Sans"/>
                <a:ea typeface="Open Sans"/>
                <a:cs typeface="Open Sans"/>
                <a:sym typeface="Open Sans"/>
              </a:rPr>
              <a:t>рекомендувати</a:t>
            </a:r>
            <a:r>
              <a:rPr lang="en-US" sz="3299" dirty="0">
                <a:solidFill>
                  <a:srgbClr val="000000"/>
                </a:solidFill>
                <a:latin typeface="Open Sans"/>
                <a:ea typeface="Open Sans"/>
                <a:cs typeface="Open Sans"/>
                <a:sym typeface="Open Sans"/>
              </a:rPr>
              <a:t> </a:t>
            </a:r>
            <a:r>
              <a:rPr lang="en-US" sz="3299" dirty="0" err="1">
                <a:solidFill>
                  <a:srgbClr val="000000"/>
                </a:solidFill>
                <a:latin typeface="Open Sans"/>
                <a:ea typeface="Open Sans"/>
                <a:cs typeface="Open Sans"/>
                <a:sym typeface="Open Sans"/>
              </a:rPr>
              <a:t>повторне</a:t>
            </a:r>
            <a:r>
              <a:rPr lang="en-US" sz="3299" dirty="0">
                <a:solidFill>
                  <a:srgbClr val="000000"/>
                </a:solidFill>
                <a:latin typeface="Open Sans"/>
                <a:ea typeface="Open Sans"/>
                <a:cs typeface="Open Sans"/>
                <a:sym typeface="Open Sans"/>
              </a:rPr>
              <a:t> </a:t>
            </a:r>
            <a:r>
              <a:rPr lang="en-US" sz="3299" dirty="0" err="1">
                <a:solidFill>
                  <a:srgbClr val="000000"/>
                </a:solidFill>
                <a:latin typeface="Open Sans"/>
                <a:ea typeface="Open Sans"/>
                <a:cs typeface="Open Sans"/>
                <a:sym typeface="Open Sans"/>
              </a:rPr>
              <a:t>тестування</a:t>
            </a:r>
            <a:r>
              <a:rPr lang="en-US" sz="3299" dirty="0">
                <a:solidFill>
                  <a:srgbClr val="000000"/>
                </a:solidFill>
                <a:latin typeface="Open Sans"/>
                <a:ea typeface="Open Sans"/>
                <a:cs typeface="Open Sans"/>
                <a:sym typeface="Open Sans"/>
              </a:rPr>
              <a:t> </a:t>
            </a:r>
            <a:r>
              <a:rPr lang="en-US" sz="3299" dirty="0" err="1">
                <a:solidFill>
                  <a:srgbClr val="000000"/>
                </a:solidFill>
                <a:latin typeface="Open Sans"/>
                <a:ea typeface="Open Sans"/>
                <a:cs typeface="Open Sans"/>
                <a:sym typeface="Open Sans"/>
              </a:rPr>
              <a:t>на</a:t>
            </a:r>
            <a:r>
              <a:rPr lang="en-US" sz="3299" dirty="0">
                <a:solidFill>
                  <a:srgbClr val="000000"/>
                </a:solidFill>
                <a:latin typeface="Open Sans"/>
                <a:ea typeface="Open Sans"/>
                <a:cs typeface="Open Sans"/>
                <a:sym typeface="Open Sans"/>
              </a:rPr>
              <a:t> ВІЛ </a:t>
            </a:r>
            <a:r>
              <a:rPr lang="en-US" sz="3299" dirty="0" err="1">
                <a:solidFill>
                  <a:srgbClr val="000000"/>
                </a:solidFill>
                <a:latin typeface="Open Sans"/>
                <a:ea typeface="Open Sans"/>
                <a:cs typeface="Open Sans"/>
                <a:sym typeface="Open Sans"/>
              </a:rPr>
              <a:t>через</a:t>
            </a:r>
            <a:r>
              <a:rPr lang="en-US" sz="3299" dirty="0">
                <a:solidFill>
                  <a:srgbClr val="000000"/>
                </a:solidFill>
                <a:latin typeface="Open Sans"/>
                <a:ea typeface="Open Sans"/>
                <a:cs typeface="Open Sans"/>
                <a:sym typeface="Open Sans"/>
              </a:rPr>
              <a:t> 1 </a:t>
            </a:r>
            <a:r>
              <a:rPr lang="en-US" sz="3299" dirty="0" err="1">
                <a:solidFill>
                  <a:srgbClr val="000000"/>
                </a:solidFill>
                <a:latin typeface="Open Sans"/>
                <a:ea typeface="Open Sans"/>
                <a:cs typeface="Open Sans"/>
                <a:sym typeface="Open Sans"/>
              </a:rPr>
              <a:t>місяць</a:t>
            </a:r>
            <a:r>
              <a:rPr lang="en-US" sz="3299" dirty="0">
                <a:solidFill>
                  <a:srgbClr val="000000"/>
                </a:solidFill>
                <a:latin typeface="Open Sans"/>
                <a:ea typeface="Open Sans"/>
                <a:cs typeface="Open Sans"/>
                <a:sym typeface="Open Sans"/>
              </a:rPr>
              <a:t>.</a:t>
            </a:r>
          </a:p>
          <a:p>
            <a:pPr marL="712467" lvl="1" indent="-356233" algn="l">
              <a:lnSpc>
                <a:spcPts val="4487"/>
              </a:lnSpc>
              <a:spcAft>
                <a:spcPts val="1200"/>
              </a:spcAft>
              <a:buFont typeface="Arial"/>
              <a:buChar char="•"/>
            </a:pPr>
            <a:r>
              <a:rPr lang="en-US" sz="3299" dirty="0" err="1">
                <a:solidFill>
                  <a:srgbClr val="000000"/>
                </a:solidFill>
                <a:latin typeface="Open Sans"/>
                <a:ea typeface="Open Sans"/>
                <a:cs typeface="Open Sans"/>
                <a:sym typeface="Open Sans"/>
              </a:rPr>
              <a:t>Продовження</a:t>
            </a:r>
            <a:r>
              <a:rPr lang="en-US" sz="3299" dirty="0">
                <a:solidFill>
                  <a:srgbClr val="000000"/>
                </a:solidFill>
                <a:latin typeface="Open Sans"/>
                <a:ea typeface="Open Sans"/>
                <a:cs typeface="Open Sans"/>
                <a:sym typeface="Open Sans"/>
              </a:rPr>
              <a:t> </a:t>
            </a:r>
            <a:r>
              <a:rPr lang="en-US" sz="3299" dirty="0" err="1">
                <a:solidFill>
                  <a:srgbClr val="000000"/>
                </a:solidFill>
                <a:latin typeface="Open Sans"/>
                <a:ea typeface="Open Sans"/>
                <a:cs typeface="Open Sans"/>
                <a:sym typeface="Open Sans"/>
              </a:rPr>
              <a:t>використання</a:t>
            </a:r>
            <a:r>
              <a:rPr lang="en-US" sz="3299" dirty="0">
                <a:solidFill>
                  <a:srgbClr val="000000"/>
                </a:solidFill>
                <a:latin typeface="Open Sans"/>
                <a:ea typeface="Open Sans"/>
                <a:cs typeface="Open Sans"/>
                <a:sym typeface="Open Sans"/>
              </a:rPr>
              <a:t> DVR у </a:t>
            </a:r>
            <a:r>
              <a:rPr lang="en-US" sz="3299" dirty="0" err="1">
                <a:solidFill>
                  <a:srgbClr val="000000"/>
                </a:solidFill>
                <a:latin typeface="Open Sans"/>
                <a:ea typeface="Open Sans"/>
                <a:cs typeface="Open Sans"/>
                <a:sym typeface="Open Sans"/>
              </a:rPr>
              <a:t>цей</a:t>
            </a:r>
            <a:r>
              <a:rPr lang="en-US" sz="3299" dirty="0">
                <a:solidFill>
                  <a:srgbClr val="000000"/>
                </a:solidFill>
                <a:latin typeface="Open Sans"/>
                <a:ea typeface="Open Sans"/>
                <a:cs typeface="Open Sans"/>
                <a:sym typeface="Open Sans"/>
              </a:rPr>
              <a:t> </a:t>
            </a:r>
            <a:r>
              <a:rPr lang="en-US" sz="3299" dirty="0" err="1">
                <a:solidFill>
                  <a:srgbClr val="000000"/>
                </a:solidFill>
                <a:latin typeface="Open Sans"/>
                <a:ea typeface="Open Sans"/>
                <a:cs typeface="Open Sans"/>
                <a:sym typeface="Open Sans"/>
              </a:rPr>
              <a:t>період</a:t>
            </a:r>
            <a:r>
              <a:rPr lang="en-US" sz="3299" dirty="0">
                <a:solidFill>
                  <a:srgbClr val="000000"/>
                </a:solidFill>
                <a:latin typeface="Open Sans"/>
                <a:ea typeface="Open Sans"/>
                <a:cs typeface="Open Sans"/>
                <a:sym typeface="Open Sans"/>
              </a:rPr>
              <a:t>, </a:t>
            </a:r>
            <a:r>
              <a:rPr lang="en-US" sz="3299" dirty="0" err="1">
                <a:solidFill>
                  <a:srgbClr val="000000"/>
                </a:solidFill>
                <a:latin typeface="Open Sans"/>
                <a:ea typeface="Open Sans"/>
                <a:cs typeface="Open Sans"/>
                <a:sym typeface="Open Sans"/>
              </a:rPr>
              <a:t>якщо</a:t>
            </a:r>
            <a:r>
              <a:rPr lang="en-US" sz="3299" dirty="0">
                <a:solidFill>
                  <a:srgbClr val="000000"/>
                </a:solidFill>
                <a:latin typeface="Open Sans"/>
                <a:ea typeface="Open Sans"/>
                <a:cs typeface="Open Sans"/>
                <a:sym typeface="Open Sans"/>
              </a:rPr>
              <a:t> </a:t>
            </a:r>
            <a:r>
              <a:rPr lang="en-US" sz="3299" dirty="0" err="1">
                <a:solidFill>
                  <a:srgbClr val="000000"/>
                </a:solidFill>
                <a:latin typeface="Open Sans"/>
                <a:ea typeface="Open Sans"/>
                <a:cs typeface="Open Sans"/>
                <a:sym typeface="Open Sans"/>
              </a:rPr>
              <a:t>це</a:t>
            </a:r>
            <a:r>
              <a:rPr lang="en-US" sz="3299" dirty="0">
                <a:solidFill>
                  <a:srgbClr val="000000"/>
                </a:solidFill>
                <a:latin typeface="Open Sans"/>
                <a:ea typeface="Open Sans"/>
                <a:cs typeface="Open Sans"/>
                <a:sym typeface="Open Sans"/>
              </a:rPr>
              <a:t> </a:t>
            </a:r>
            <a:r>
              <a:rPr lang="en-US" sz="3299" dirty="0" err="1">
                <a:solidFill>
                  <a:srgbClr val="000000"/>
                </a:solidFill>
                <a:latin typeface="Open Sans"/>
                <a:ea typeface="Open Sans"/>
                <a:cs typeface="Open Sans"/>
                <a:sym typeface="Open Sans"/>
              </a:rPr>
              <a:t>дозволено</a:t>
            </a:r>
            <a:r>
              <a:rPr lang="en-US" sz="3299" dirty="0">
                <a:solidFill>
                  <a:srgbClr val="000000"/>
                </a:solidFill>
                <a:latin typeface="Open Sans"/>
                <a:ea typeface="Open Sans"/>
                <a:cs typeface="Open Sans"/>
                <a:sym typeface="Open Sans"/>
              </a:rPr>
              <a:t>.</a:t>
            </a:r>
          </a:p>
          <a:p>
            <a:pPr algn="l">
              <a:lnSpc>
                <a:spcPts val="4487"/>
              </a:lnSpc>
              <a:spcAft>
                <a:spcPts val="1200"/>
              </a:spcAft>
            </a:pPr>
            <a:endParaRPr lang="en-US" sz="3299" dirty="0">
              <a:solidFill>
                <a:srgbClr val="000000"/>
              </a:solidFill>
              <a:latin typeface="Open Sans"/>
              <a:ea typeface="Open Sans"/>
              <a:cs typeface="Open Sans"/>
              <a:sym typeface="Open Sans"/>
            </a:endParaRPr>
          </a:p>
        </p:txBody>
      </p:sp>
      <p:sp>
        <p:nvSpPr>
          <p:cNvPr id="7" name="TextBox 7"/>
          <p:cNvSpPr txBox="1"/>
          <p:nvPr/>
        </p:nvSpPr>
        <p:spPr>
          <a:xfrm>
            <a:off x="2646979" y="1821347"/>
            <a:ext cx="5804666" cy="577081"/>
          </a:xfrm>
          <a:prstGeom prst="rect">
            <a:avLst/>
          </a:prstGeom>
        </p:spPr>
        <p:txBody>
          <a:bodyPr lIns="0" tIns="0" rIns="0" bIns="0" rtlCol="0" anchor="t">
            <a:spAutoFit/>
          </a:bodyPr>
          <a:lstStyle/>
          <a:p>
            <a:pPr algn="l">
              <a:lnSpc>
                <a:spcPts val="4416"/>
              </a:lnSpc>
            </a:pPr>
            <a:r>
              <a:rPr lang="en-US" sz="4800" b="1" dirty="0" err="1">
                <a:solidFill>
                  <a:srgbClr val="231F20"/>
                </a:solidFill>
                <a:latin typeface="Roboto Condensed Bold"/>
                <a:ea typeface="Roboto Condensed Bold"/>
                <a:cs typeface="Roboto Condensed Bold"/>
                <a:sym typeface="Roboto Condensed Bold"/>
              </a:rPr>
              <a:t>Підозра</a:t>
            </a:r>
            <a:r>
              <a:rPr lang="en-US" sz="4800" b="1" dirty="0">
                <a:solidFill>
                  <a:srgbClr val="231F20"/>
                </a:solidFill>
                <a:latin typeface="Roboto Condensed Bold"/>
                <a:ea typeface="Roboto Condensed Bold"/>
                <a:cs typeface="Roboto Condensed Bold"/>
                <a:sym typeface="Roboto Condensed Bold"/>
              </a:rPr>
              <a:t> </a:t>
            </a:r>
            <a:r>
              <a:rPr lang="en-US" sz="4800" b="1" dirty="0" err="1">
                <a:solidFill>
                  <a:srgbClr val="231F20"/>
                </a:solidFill>
                <a:latin typeface="Roboto Condensed Bold"/>
                <a:ea typeface="Roboto Condensed Bold"/>
                <a:cs typeface="Roboto Condensed Bold"/>
                <a:sym typeface="Roboto Condensed Bold"/>
              </a:rPr>
              <a:t>на</a:t>
            </a:r>
            <a:r>
              <a:rPr lang="en-US" sz="4800" b="1" dirty="0">
                <a:solidFill>
                  <a:srgbClr val="231F20"/>
                </a:solidFill>
                <a:latin typeface="Roboto Condensed Bold"/>
                <a:ea typeface="Roboto Condensed Bold"/>
                <a:cs typeface="Roboto Condensed Bold"/>
                <a:sym typeface="Roboto Condensed Bold"/>
              </a:rPr>
              <a:t> </a:t>
            </a:r>
            <a:r>
              <a:rPr lang="uk-UA" sz="4800" b="1" dirty="0">
                <a:solidFill>
                  <a:srgbClr val="231F20"/>
                </a:solidFill>
                <a:latin typeface="Roboto Condensed Bold"/>
                <a:ea typeface="Roboto Condensed Bold"/>
                <a:cs typeface="Roboto Condensed Bold"/>
                <a:sym typeface="Roboto Condensed Bold"/>
              </a:rPr>
              <a:t>ГВІ</a:t>
            </a:r>
            <a:endParaRPr lang="en-US" sz="4800" b="1" dirty="0">
              <a:solidFill>
                <a:srgbClr val="231F20"/>
              </a:solidFill>
              <a:latin typeface="Roboto Condensed Bold"/>
              <a:ea typeface="Roboto Condensed Bold"/>
              <a:cs typeface="Roboto Condensed Bold"/>
              <a:sym typeface="Roboto Condensed Bold"/>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567845" y="956542"/>
            <a:ext cx="13152309" cy="713486"/>
          </a:xfrm>
          <a:prstGeom prst="rect">
            <a:avLst/>
          </a:prstGeom>
        </p:spPr>
        <p:txBody>
          <a:bodyPr lIns="0" tIns="0" rIns="0" bIns="0" rtlCol="0" anchor="t">
            <a:spAutoFit/>
          </a:bodyPr>
          <a:lstStyle/>
          <a:p>
            <a:pPr algn="l">
              <a:lnSpc>
                <a:spcPts val="5152"/>
              </a:lnSpc>
            </a:pPr>
            <a:r>
              <a:rPr lang="en-US" sz="5600" b="1">
                <a:solidFill>
                  <a:srgbClr val="48AEA8"/>
                </a:solidFill>
                <a:latin typeface="Roboto Condensed Bold"/>
                <a:ea typeface="Roboto Condensed Bold"/>
                <a:cs typeface="Roboto Condensed Bold"/>
                <a:sym typeface="Roboto Condensed Bold"/>
              </a:rPr>
              <a:t>Протипоказання та застереження: DVR</a:t>
            </a:r>
          </a:p>
        </p:txBody>
      </p:sp>
      <p:grpSp>
        <p:nvGrpSpPr>
          <p:cNvPr id="3" name="Group 3"/>
          <p:cNvGrpSpPr/>
          <p:nvPr/>
        </p:nvGrpSpPr>
        <p:grpSpPr>
          <a:xfrm>
            <a:off x="0" y="0"/>
            <a:ext cx="2518612" cy="2484417"/>
            <a:chOff x="0" y="0"/>
            <a:chExt cx="3358150" cy="3312556"/>
          </a:xfrm>
        </p:grpSpPr>
        <p:sp>
          <p:nvSpPr>
            <p:cNvPr id="4" name="Freeform 4"/>
            <p:cNvSpPr/>
            <p:nvPr/>
          </p:nvSpPr>
          <p:spPr>
            <a:xfrm rot="1758426">
              <a:off x="424394" y="461194"/>
              <a:ext cx="2509362" cy="2390168"/>
            </a:xfrm>
            <a:custGeom>
              <a:avLst/>
              <a:gdLst/>
              <a:ahLst/>
              <a:cxnLst/>
              <a:rect l="l" t="t" r="r" b="b"/>
              <a:pathLst>
                <a:path w="2509362" h="2390168">
                  <a:moveTo>
                    <a:pt x="0" y="0"/>
                  </a:moveTo>
                  <a:lnTo>
                    <a:pt x="2509362" y="0"/>
                  </a:lnTo>
                  <a:lnTo>
                    <a:pt x="2509362" y="2390168"/>
                  </a:lnTo>
                  <a:lnTo>
                    <a:pt x="0" y="239016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5"/>
            <p:cNvSpPr/>
            <p:nvPr/>
          </p:nvSpPr>
          <p:spPr>
            <a:xfrm>
              <a:off x="1001288" y="978491"/>
              <a:ext cx="1355573" cy="1355573"/>
            </a:xfrm>
            <a:custGeom>
              <a:avLst/>
              <a:gdLst/>
              <a:ahLst/>
              <a:cxnLst/>
              <a:rect l="l" t="t" r="r" b="b"/>
              <a:pathLst>
                <a:path w="1355573" h="1355573">
                  <a:moveTo>
                    <a:pt x="0" y="0"/>
                  </a:moveTo>
                  <a:lnTo>
                    <a:pt x="1355574" y="0"/>
                  </a:lnTo>
                  <a:lnTo>
                    <a:pt x="1355574" y="1355574"/>
                  </a:lnTo>
                  <a:lnTo>
                    <a:pt x="0" y="135557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
        <p:nvSpPr>
          <p:cNvPr id="6" name="TextBox 6"/>
          <p:cNvSpPr txBox="1"/>
          <p:nvPr/>
        </p:nvSpPr>
        <p:spPr>
          <a:xfrm>
            <a:off x="570749" y="2782734"/>
            <a:ext cx="17146502" cy="7148688"/>
          </a:xfrm>
          <a:prstGeom prst="rect">
            <a:avLst/>
          </a:prstGeom>
        </p:spPr>
        <p:txBody>
          <a:bodyPr lIns="0" tIns="0" rIns="0" bIns="0" rtlCol="0" anchor="t">
            <a:spAutoFit/>
          </a:bodyPr>
          <a:lstStyle/>
          <a:p>
            <a:pPr marL="621361" lvl="1" indent="-310681" algn="l">
              <a:lnSpc>
                <a:spcPts val="3482"/>
              </a:lnSpc>
              <a:buFont typeface="Arial"/>
              <a:buChar char="•"/>
            </a:pPr>
            <a:r>
              <a:rPr lang="en-US" sz="2400" dirty="0" err="1">
                <a:solidFill>
                  <a:srgbClr val="000000"/>
                </a:solidFill>
                <a:latin typeface="Open Sans"/>
                <a:ea typeface="Open Sans"/>
                <a:cs typeface="Open Sans"/>
                <a:sym typeface="Open Sans"/>
              </a:rPr>
              <a:t>Клієнти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які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використовують</a:t>
            </a:r>
            <a:r>
              <a:rPr lang="en-US" sz="2400" dirty="0">
                <a:solidFill>
                  <a:srgbClr val="000000"/>
                </a:solidFill>
                <a:latin typeface="Open Sans"/>
                <a:ea typeface="Open Sans"/>
                <a:cs typeface="Open Sans"/>
                <a:sym typeface="Open Sans"/>
              </a:rPr>
              <a:t> DVR і </a:t>
            </a:r>
            <a:r>
              <a:rPr lang="en-US" sz="2400" dirty="0" err="1">
                <a:solidFill>
                  <a:srgbClr val="000000"/>
                </a:solidFill>
                <a:latin typeface="Open Sans"/>
                <a:ea typeface="Open Sans"/>
                <a:cs typeface="Open Sans"/>
                <a:sym typeface="Open Sans"/>
              </a:rPr>
              <a:t>почали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застосовувати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вагінальні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кільця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або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діафрагми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для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контрацепції</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повинні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припинити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використання</a:t>
            </a:r>
            <a:r>
              <a:rPr lang="en-US" sz="2400" dirty="0">
                <a:solidFill>
                  <a:srgbClr val="000000"/>
                </a:solidFill>
                <a:latin typeface="Open Sans"/>
                <a:ea typeface="Open Sans"/>
                <a:cs typeface="Open Sans"/>
                <a:sym typeface="Open Sans"/>
              </a:rPr>
              <a:t> DVR (</a:t>
            </a:r>
            <a:r>
              <a:rPr lang="en-US" sz="2400" dirty="0" err="1">
                <a:solidFill>
                  <a:srgbClr val="000000"/>
                </a:solidFill>
                <a:latin typeface="Open Sans"/>
                <a:ea typeface="Open Sans"/>
                <a:cs typeface="Open Sans"/>
                <a:sym typeface="Open Sans"/>
              </a:rPr>
              <a:t>або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припинити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використання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вагінального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кільця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або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діафрагми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для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контрацепції</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оскільки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ефективність</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одночасного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використання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більше</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ніж</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одного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засобу</a:t>
            </a:r>
            <a:r>
              <a:rPr lang="en-US" sz="2400" dirty="0">
                <a:solidFill>
                  <a:srgbClr val="000000"/>
                </a:solidFill>
                <a:latin typeface="Open Sans"/>
                <a:ea typeface="Open Sans"/>
                <a:cs typeface="Open Sans"/>
                <a:sym typeface="Open Sans"/>
              </a:rPr>
              <a:t> у </a:t>
            </a:r>
            <a:r>
              <a:rPr lang="en-US" sz="2400" dirty="0" err="1">
                <a:solidFill>
                  <a:srgbClr val="000000"/>
                </a:solidFill>
                <a:latin typeface="Open Sans"/>
                <a:ea typeface="Open Sans"/>
                <a:cs typeface="Open Sans"/>
                <a:sym typeface="Open Sans"/>
              </a:rPr>
              <a:t>піхві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не</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досліджувалася</a:t>
            </a:r>
            <a:r>
              <a:rPr lang="en-US" sz="2400" dirty="0">
                <a:solidFill>
                  <a:srgbClr val="000000"/>
                </a:solidFill>
                <a:latin typeface="Open Sans"/>
                <a:ea typeface="Open Sans"/>
                <a:cs typeface="Open Sans"/>
                <a:sym typeface="Open Sans"/>
              </a:rPr>
              <a:t>. У </a:t>
            </a:r>
            <a:r>
              <a:rPr lang="en-US" sz="2400" dirty="0" err="1">
                <a:solidFill>
                  <a:srgbClr val="000000"/>
                </a:solidFill>
                <a:latin typeface="Open Sans"/>
                <a:ea typeface="Open Sans"/>
                <a:cs typeface="Open Sans"/>
                <a:sym typeface="Open Sans"/>
              </a:rPr>
              <a:t>разі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припинення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використання</a:t>
            </a:r>
            <a:r>
              <a:rPr lang="en-US" sz="2400" dirty="0">
                <a:solidFill>
                  <a:srgbClr val="000000"/>
                </a:solidFill>
                <a:latin typeface="Open Sans"/>
                <a:ea typeface="Open Sans"/>
                <a:cs typeface="Open Sans"/>
                <a:sym typeface="Open Sans"/>
              </a:rPr>
              <a:t> DVR </a:t>
            </a:r>
            <a:r>
              <a:rPr lang="en-US" sz="2400" dirty="0" err="1">
                <a:solidFill>
                  <a:srgbClr val="000000"/>
                </a:solidFill>
                <a:latin typeface="Open Sans"/>
                <a:ea typeface="Open Sans"/>
                <a:cs typeface="Open Sans"/>
                <a:sym typeface="Open Sans"/>
              </a:rPr>
              <a:t>можливі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альтернативні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варіанти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профілактики</a:t>
            </a:r>
            <a:r>
              <a:rPr lang="en-US" sz="2400" dirty="0">
                <a:solidFill>
                  <a:srgbClr val="000000"/>
                </a:solidFill>
                <a:latin typeface="Open Sans"/>
                <a:ea typeface="Open Sans"/>
                <a:cs typeface="Open Sans"/>
                <a:sym typeface="Open Sans"/>
              </a:rPr>
              <a:t> ВІЛ </a:t>
            </a:r>
            <a:r>
              <a:rPr lang="en-US" sz="2400" dirty="0" err="1">
                <a:solidFill>
                  <a:srgbClr val="000000"/>
                </a:solidFill>
                <a:latin typeface="Open Sans"/>
                <a:ea typeface="Open Sans"/>
                <a:cs typeface="Open Sans"/>
                <a:sym typeface="Open Sans"/>
              </a:rPr>
              <a:t>або</a:t>
            </a:r>
            <a:r>
              <a:rPr lang="en-US" sz="2400" dirty="0">
                <a:solidFill>
                  <a:srgbClr val="000000"/>
                </a:solidFill>
                <a:latin typeface="Open Sans"/>
                <a:ea typeface="Open Sans"/>
                <a:cs typeface="Open Sans"/>
                <a:sym typeface="Open Sans"/>
              </a:rPr>
              <a:t> </a:t>
            </a:r>
            <a:r>
              <a:rPr lang="uk-UA" sz="2400" dirty="0">
                <a:solidFill>
                  <a:srgbClr val="000000"/>
                </a:solidFill>
                <a:latin typeface="Open Sans"/>
                <a:ea typeface="Open Sans"/>
                <a:cs typeface="Open Sans"/>
                <a:sym typeface="Open Sans"/>
              </a:rPr>
              <a:t>ДКП</a:t>
            </a:r>
            <a:r>
              <a:rPr lang="en-US" sz="2400" dirty="0">
                <a:solidFill>
                  <a:srgbClr val="000000"/>
                </a:solidFill>
                <a:latin typeface="Open Sans"/>
                <a:ea typeface="Open Sans"/>
                <a:cs typeface="Open Sans"/>
                <a:sym typeface="Open Sans"/>
              </a:rPr>
              <a:t>. </a:t>
            </a:r>
          </a:p>
          <a:p>
            <a:pPr marL="621361" lvl="1" indent="-310681" algn="l">
              <a:lnSpc>
                <a:spcPts val="3482"/>
              </a:lnSpc>
              <a:buFont typeface="Arial"/>
              <a:buChar char="•"/>
            </a:pPr>
            <a:r>
              <a:rPr lang="en-US" sz="2400" dirty="0" err="1">
                <a:solidFill>
                  <a:srgbClr val="000000"/>
                </a:solidFill>
                <a:latin typeface="Open Sans"/>
                <a:ea typeface="Open Sans"/>
                <a:cs typeface="Open Sans"/>
                <a:sym typeface="Open Sans"/>
              </a:rPr>
              <a:t>Дані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щодо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використання</a:t>
            </a:r>
            <a:r>
              <a:rPr lang="en-US" sz="2400" dirty="0">
                <a:solidFill>
                  <a:srgbClr val="000000"/>
                </a:solidFill>
                <a:latin typeface="Open Sans"/>
                <a:ea typeface="Open Sans"/>
                <a:cs typeface="Open Sans"/>
                <a:sym typeface="Open Sans"/>
              </a:rPr>
              <a:t> DVR </a:t>
            </a:r>
            <a:r>
              <a:rPr lang="en-US" sz="2400" dirty="0" err="1">
                <a:solidFill>
                  <a:srgbClr val="000000"/>
                </a:solidFill>
                <a:latin typeface="Open Sans"/>
                <a:ea typeface="Open Sans"/>
                <a:cs typeface="Open Sans"/>
                <a:sym typeface="Open Sans"/>
              </a:rPr>
              <a:t>та</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вагінальних</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антимікробних</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препаратів</a:t>
            </a:r>
            <a:r>
              <a:rPr lang="en-US" sz="2400" dirty="0">
                <a:solidFill>
                  <a:srgbClr val="000000"/>
                </a:solidFill>
                <a:latin typeface="Open Sans"/>
                <a:ea typeface="Open Sans"/>
                <a:cs typeface="Open Sans"/>
                <a:sym typeface="Open Sans"/>
              </a:rPr>
              <a:t> є </a:t>
            </a:r>
            <a:r>
              <a:rPr lang="en-US" sz="2400" dirty="0" err="1">
                <a:solidFill>
                  <a:srgbClr val="000000"/>
                </a:solidFill>
                <a:latin typeface="Open Sans"/>
                <a:ea typeface="Open Sans"/>
                <a:cs typeface="Open Sans"/>
                <a:sym typeface="Open Sans"/>
              </a:rPr>
              <a:t>суперечливими</a:t>
            </a:r>
            <a:r>
              <a:rPr lang="en-US" sz="2400" dirty="0">
                <a:solidFill>
                  <a:srgbClr val="000000"/>
                </a:solidFill>
                <a:latin typeface="Open Sans"/>
                <a:ea typeface="Open Sans"/>
                <a:cs typeface="Open Sans"/>
                <a:sym typeface="Open Sans"/>
              </a:rPr>
              <a:t>:</a:t>
            </a:r>
          </a:p>
          <a:p>
            <a:pPr marL="1242722" lvl="2" indent="-414241" algn="l">
              <a:lnSpc>
                <a:spcPts val="3482"/>
              </a:lnSpc>
              <a:buFont typeface="Arial"/>
              <a:buChar char="⚬"/>
            </a:pPr>
            <a:r>
              <a:rPr lang="en-US" sz="2400" dirty="0" err="1">
                <a:solidFill>
                  <a:srgbClr val="000000"/>
                </a:solidFill>
                <a:latin typeface="Open Sans"/>
                <a:ea typeface="Open Sans"/>
                <a:cs typeface="Open Sans"/>
                <a:sym typeface="Open Sans"/>
              </a:rPr>
              <a:t>Метронідазол</a:t>
            </a:r>
            <a:r>
              <a:rPr lang="en-US" sz="2400" dirty="0">
                <a:solidFill>
                  <a:srgbClr val="000000"/>
                </a:solidFill>
                <a:latin typeface="Open Sans"/>
                <a:ea typeface="Open Sans"/>
                <a:cs typeface="Open Sans"/>
                <a:sym typeface="Open Sans"/>
              </a:rPr>
              <a:t> і </a:t>
            </a:r>
            <a:r>
              <a:rPr lang="en-US" sz="2400" dirty="0" err="1">
                <a:solidFill>
                  <a:srgbClr val="000000"/>
                </a:solidFill>
                <a:latin typeface="Open Sans"/>
                <a:ea typeface="Open Sans"/>
                <a:cs typeface="Open Sans"/>
                <a:sym typeface="Open Sans"/>
              </a:rPr>
              <a:t>кліндаміцин</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слід</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уникати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одночасного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використання</a:t>
            </a:r>
            <a:r>
              <a:rPr lang="en-US" sz="2400" dirty="0">
                <a:solidFill>
                  <a:srgbClr val="000000"/>
                </a:solidFill>
                <a:latin typeface="Open Sans"/>
                <a:ea typeface="Open Sans"/>
                <a:cs typeface="Open Sans"/>
                <a:sym typeface="Open Sans"/>
              </a:rPr>
              <a:t> з DVR </a:t>
            </a:r>
            <a:r>
              <a:rPr lang="en-US" sz="2400" dirty="0" err="1">
                <a:solidFill>
                  <a:srgbClr val="000000"/>
                </a:solidFill>
                <a:latin typeface="Open Sans"/>
                <a:ea typeface="Open Sans"/>
                <a:cs typeface="Open Sans"/>
                <a:sym typeface="Open Sans"/>
              </a:rPr>
              <a:t>через</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відсутність</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даних</a:t>
            </a:r>
            <a:endParaRPr lang="en-US" sz="2400" dirty="0">
              <a:solidFill>
                <a:srgbClr val="000000"/>
              </a:solidFill>
              <a:latin typeface="Open Sans"/>
              <a:ea typeface="Open Sans"/>
              <a:cs typeface="Open Sans"/>
              <a:sym typeface="Open Sans"/>
            </a:endParaRPr>
          </a:p>
          <a:p>
            <a:pPr marL="1242722" lvl="2" indent="-414241" algn="l">
              <a:lnSpc>
                <a:spcPts val="3482"/>
              </a:lnSpc>
              <a:buFont typeface="Arial"/>
              <a:buChar char="⚬"/>
            </a:pPr>
            <a:r>
              <a:rPr lang="en-US" sz="2400" dirty="0" err="1">
                <a:solidFill>
                  <a:srgbClr val="000000"/>
                </a:solidFill>
                <a:latin typeface="Open Sans"/>
                <a:ea typeface="Open Sans"/>
                <a:cs typeface="Open Sans"/>
                <a:sym typeface="Open Sans"/>
              </a:rPr>
              <a:t>Клотримазол</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одночасне</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використання</a:t>
            </a:r>
            <a:r>
              <a:rPr lang="en-US" sz="2400" dirty="0">
                <a:solidFill>
                  <a:srgbClr val="000000"/>
                </a:solidFill>
                <a:latin typeface="Open Sans"/>
                <a:ea typeface="Open Sans"/>
                <a:cs typeface="Open Sans"/>
                <a:sym typeface="Open Sans"/>
              </a:rPr>
              <a:t> з DVR є </a:t>
            </a:r>
            <a:r>
              <a:rPr lang="en-US" sz="2400" dirty="0" err="1">
                <a:solidFill>
                  <a:srgbClr val="000000"/>
                </a:solidFill>
                <a:latin typeface="Open Sans"/>
                <a:ea typeface="Open Sans"/>
                <a:cs typeface="Open Sans"/>
                <a:sym typeface="Open Sans"/>
              </a:rPr>
              <a:t>безпечним</a:t>
            </a:r>
            <a:r>
              <a:rPr lang="en-US" sz="2400" dirty="0">
                <a:solidFill>
                  <a:srgbClr val="000000"/>
                </a:solidFill>
                <a:latin typeface="Open Sans"/>
                <a:ea typeface="Open Sans"/>
                <a:cs typeface="Open Sans"/>
                <a:sym typeface="Open Sans"/>
              </a:rPr>
              <a:t> і </a:t>
            </a:r>
            <a:r>
              <a:rPr lang="en-US" sz="2400" dirty="0" err="1">
                <a:solidFill>
                  <a:srgbClr val="000000"/>
                </a:solidFill>
                <a:latin typeface="Open Sans"/>
                <a:ea typeface="Open Sans"/>
                <a:cs typeface="Open Sans"/>
                <a:sym typeface="Open Sans"/>
              </a:rPr>
              <a:t>добре</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переноситься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але</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дані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обмежені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використовувати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разом</a:t>
            </a:r>
            <a:r>
              <a:rPr lang="en-US" sz="2400" dirty="0">
                <a:solidFill>
                  <a:srgbClr val="000000"/>
                </a:solidFill>
                <a:latin typeface="Open Sans"/>
                <a:ea typeface="Open Sans"/>
                <a:cs typeface="Open Sans"/>
                <a:sym typeface="Open Sans"/>
              </a:rPr>
              <a:t> з </a:t>
            </a:r>
            <a:r>
              <a:rPr lang="en-US" sz="2400" dirty="0" err="1">
                <a:solidFill>
                  <a:srgbClr val="000000"/>
                </a:solidFill>
                <a:latin typeface="Open Sans"/>
                <a:ea typeface="Open Sans"/>
                <a:cs typeface="Open Sans"/>
                <a:sym typeface="Open Sans"/>
              </a:rPr>
              <a:t>обережністю</a:t>
            </a:r>
            <a:endParaRPr lang="en-US" sz="2400" dirty="0">
              <a:solidFill>
                <a:srgbClr val="000000"/>
              </a:solidFill>
              <a:latin typeface="Open Sans"/>
              <a:ea typeface="Open Sans"/>
              <a:cs typeface="Open Sans"/>
              <a:sym typeface="Open Sans"/>
            </a:endParaRPr>
          </a:p>
          <a:p>
            <a:pPr marL="1242722" lvl="2" indent="-414241" algn="l">
              <a:lnSpc>
                <a:spcPts val="3482"/>
              </a:lnSpc>
              <a:buFont typeface="Arial"/>
              <a:buChar char="⚬"/>
            </a:pPr>
            <a:r>
              <a:rPr lang="en-US" sz="2400" dirty="0" err="1">
                <a:solidFill>
                  <a:srgbClr val="000000"/>
                </a:solidFill>
                <a:latin typeface="Open Sans"/>
                <a:ea typeface="Open Sans"/>
                <a:cs typeface="Open Sans"/>
                <a:sym typeface="Open Sans"/>
              </a:rPr>
              <a:t>Міконазол</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досліджувався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лише</a:t>
            </a:r>
            <a:r>
              <a:rPr lang="en-US" sz="2400" dirty="0">
                <a:solidFill>
                  <a:srgbClr val="000000"/>
                </a:solidFill>
                <a:latin typeface="Open Sans"/>
                <a:ea typeface="Open Sans"/>
                <a:cs typeface="Open Sans"/>
                <a:sym typeface="Open Sans"/>
              </a:rPr>
              <a:t> в </a:t>
            </a:r>
            <a:r>
              <a:rPr lang="en-US" sz="2400" dirty="0" err="1">
                <a:solidFill>
                  <a:srgbClr val="000000"/>
                </a:solidFill>
                <a:latin typeface="Open Sans"/>
                <a:ea typeface="Open Sans"/>
                <a:cs typeface="Open Sans"/>
                <a:sym typeface="Open Sans"/>
              </a:rPr>
              <a:t>одному</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дослідженні</a:t>
            </a:r>
            <a:r>
              <a:rPr lang="en-US" sz="2400" dirty="0">
                <a:solidFill>
                  <a:srgbClr val="000000"/>
                </a:solidFill>
                <a:latin typeface="Open Sans"/>
                <a:ea typeface="Open Sans"/>
                <a:cs typeface="Open Sans"/>
                <a:sym typeface="Open Sans"/>
              </a:rPr>
              <a:t>, і </a:t>
            </a:r>
            <a:r>
              <a:rPr lang="en-US" sz="2400" dirty="0" err="1">
                <a:solidFill>
                  <a:srgbClr val="000000"/>
                </a:solidFill>
                <a:latin typeface="Open Sans"/>
                <a:ea typeface="Open Sans"/>
                <a:cs typeface="Open Sans"/>
                <a:sym typeface="Open Sans"/>
              </a:rPr>
              <a:t>при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одночасному</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застосуванні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слід</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пропонувати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презервативи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оскільки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рівні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дапівірину</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були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знижені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хоча</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клінічна</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значущість</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цього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явища</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неясна</a:t>
            </a:r>
            <a:endParaRPr lang="en-US" sz="2400" dirty="0">
              <a:solidFill>
                <a:srgbClr val="000000"/>
              </a:solidFill>
              <a:latin typeface="Open Sans"/>
              <a:ea typeface="Open Sans"/>
              <a:cs typeface="Open Sans"/>
              <a:sym typeface="Open Sans"/>
            </a:endParaRPr>
          </a:p>
          <a:p>
            <a:pPr marL="621361" lvl="1" indent="-310681" algn="l">
              <a:lnSpc>
                <a:spcPts val="3482"/>
              </a:lnSpc>
              <a:buFont typeface="Arial"/>
              <a:buChar char="•"/>
            </a:pPr>
            <a:r>
              <a:rPr lang="en-US" sz="2400" dirty="0" err="1">
                <a:solidFill>
                  <a:srgbClr val="000000"/>
                </a:solidFill>
                <a:latin typeface="Open Sans"/>
                <a:ea typeface="Open Sans"/>
                <a:cs typeface="Open Sans"/>
                <a:sym typeface="Open Sans"/>
              </a:rPr>
              <a:t>Нагадуємо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що</a:t>
            </a:r>
            <a:r>
              <a:rPr lang="en-US" sz="2400" dirty="0">
                <a:solidFill>
                  <a:srgbClr val="000000"/>
                </a:solidFill>
                <a:latin typeface="Open Sans"/>
                <a:ea typeface="Open Sans"/>
                <a:cs typeface="Open Sans"/>
                <a:sym typeface="Open Sans"/>
              </a:rPr>
              <a:t> DVR </a:t>
            </a:r>
            <a:r>
              <a:rPr lang="en-US" sz="2400" dirty="0" err="1">
                <a:solidFill>
                  <a:srgbClr val="000000"/>
                </a:solidFill>
                <a:latin typeface="Open Sans"/>
                <a:ea typeface="Open Sans"/>
                <a:cs typeface="Open Sans"/>
                <a:sym typeface="Open Sans"/>
              </a:rPr>
              <a:t>можна</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безпечно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застосовувати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разом</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із</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чоловічими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або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жіночими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презервативами</a:t>
            </a:r>
            <a:r>
              <a:rPr lang="en-US" sz="2400" dirty="0">
                <a:solidFill>
                  <a:srgbClr val="000000"/>
                </a:solidFill>
                <a:latin typeface="Open Sans"/>
                <a:ea typeface="Open Sans"/>
                <a:cs typeface="Open Sans"/>
                <a:sym typeface="Open Sans"/>
              </a:rPr>
              <a:t>. </a:t>
            </a:r>
          </a:p>
          <a:p>
            <a:pPr marL="621361" lvl="1" indent="-310681" algn="l">
              <a:lnSpc>
                <a:spcPts val="3482"/>
              </a:lnSpc>
              <a:buFont typeface="Arial"/>
              <a:buChar char="•"/>
            </a:pPr>
            <a:r>
              <a:rPr lang="en-US" sz="2400" dirty="0" err="1">
                <a:solidFill>
                  <a:srgbClr val="000000"/>
                </a:solidFill>
                <a:latin typeface="Open Sans"/>
                <a:ea typeface="Open Sans"/>
                <a:cs typeface="Open Sans"/>
                <a:sym typeface="Open Sans"/>
              </a:rPr>
              <a:t>Примітка</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щодо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застосування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ліків</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під</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час</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вагітності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невідомо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взаємодію</a:t>
            </a:r>
            <a:r>
              <a:rPr lang="en-US" sz="2400" dirty="0">
                <a:solidFill>
                  <a:srgbClr val="000000"/>
                </a:solidFill>
                <a:latin typeface="Open Sans"/>
                <a:ea typeface="Open Sans"/>
                <a:cs typeface="Open Sans"/>
                <a:sym typeface="Open Sans"/>
              </a:rPr>
              <a:t> DVR з </a:t>
            </a:r>
            <a:r>
              <a:rPr lang="en-US" sz="2400" dirty="0" err="1">
                <a:solidFill>
                  <a:srgbClr val="000000"/>
                </a:solidFill>
                <a:latin typeface="Open Sans"/>
                <a:ea typeface="Open Sans"/>
                <a:cs typeface="Open Sans"/>
                <a:sym typeface="Open Sans"/>
              </a:rPr>
              <a:t>ліками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або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дієтичними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добавками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які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зазвичай</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застосовуються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під</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час</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вагітності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та</a:t>
            </a:r>
            <a:r>
              <a:rPr lang="en-US" sz="2400" dirty="0">
                <a:solidFill>
                  <a:srgbClr val="000000"/>
                </a:solidFill>
                <a:latin typeface="Open Sans"/>
                <a:ea typeface="Open Sans"/>
                <a:cs typeface="Open Sans"/>
                <a:sym typeface="Open Sans"/>
              </a:rPr>
              <a:t> в </a:t>
            </a:r>
            <a:r>
              <a:rPr lang="en-US" sz="2400" dirty="0" err="1">
                <a:solidFill>
                  <a:srgbClr val="000000"/>
                </a:solidFill>
                <a:latin typeface="Open Sans"/>
                <a:ea typeface="Open Sans"/>
                <a:cs typeface="Open Sans"/>
                <a:sym typeface="Open Sans"/>
              </a:rPr>
              <a:t>післяпологовий</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період</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включаючи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таблетки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заліза</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та</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фолієвої</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кислоти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антибіотики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протималярійні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засоби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протиглистні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засоби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окситоцин</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та</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більшість</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методів</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контрацепції</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за</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винятком</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вагінальних</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кілець</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та</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діафрагм</a:t>
            </a:r>
            <a:r>
              <a:rPr lang="en-US" sz="2400" dirty="0">
                <a:solidFill>
                  <a:srgbClr val="000000"/>
                </a:solidFill>
                <a:latin typeface="Open Sans"/>
                <a:ea typeface="Open Sans"/>
                <a:cs typeface="Open Sans"/>
                <a:sym typeface="Open Sans"/>
              </a:rPr>
              <a:t>).</a:t>
            </a:r>
          </a:p>
        </p:txBody>
      </p:sp>
      <p:sp>
        <p:nvSpPr>
          <p:cNvPr id="7" name="TextBox 7"/>
          <p:cNvSpPr txBox="1"/>
          <p:nvPr/>
        </p:nvSpPr>
        <p:spPr>
          <a:xfrm>
            <a:off x="2646979" y="1821347"/>
            <a:ext cx="14726621" cy="577081"/>
          </a:xfrm>
          <a:prstGeom prst="rect">
            <a:avLst/>
          </a:prstGeom>
        </p:spPr>
        <p:txBody>
          <a:bodyPr wrap="square" lIns="0" tIns="0" rIns="0" bIns="0" rtlCol="0" anchor="t">
            <a:spAutoFit/>
          </a:bodyPr>
          <a:lstStyle/>
          <a:p>
            <a:pPr algn="l">
              <a:lnSpc>
                <a:spcPts val="4416"/>
              </a:lnSpc>
            </a:pPr>
            <a:r>
              <a:rPr lang="en-US" sz="4800" b="1">
                <a:solidFill>
                  <a:srgbClr val="231F20"/>
                </a:solidFill>
                <a:latin typeface="Roboto Condensed Bold"/>
                <a:ea typeface="Roboto Condensed Bold"/>
                <a:cs typeface="Roboto Condensed Bold"/>
                <a:sym typeface="Roboto Condensed Bold"/>
              </a:rPr>
              <a:t>Використання інших вагінальних ліків/продуктів</a:t>
            </a: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567845" y="956542"/>
            <a:ext cx="13152309" cy="713486"/>
          </a:xfrm>
          <a:prstGeom prst="rect">
            <a:avLst/>
          </a:prstGeom>
        </p:spPr>
        <p:txBody>
          <a:bodyPr lIns="0" tIns="0" rIns="0" bIns="0" rtlCol="0" anchor="t">
            <a:spAutoFit/>
          </a:bodyPr>
          <a:lstStyle/>
          <a:p>
            <a:pPr algn="l">
              <a:lnSpc>
                <a:spcPts val="5152"/>
              </a:lnSpc>
            </a:pPr>
            <a:r>
              <a:rPr lang="en-US" sz="5600" b="1">
                <a:solidFill>
                  <a:srgbClr val="48AEA8"/>
                </a:solidFill>
                <a:latin typeface="Roboto Condensed Bold"/>
                <a:ea typeface="Roboto Condensed Bold"/>
                <a:cs typeface="Roboto Condensed Bold"/>
                <a:sym typeface="Roboto Condensed Bold"/>
              </a:rPr>
              <a:t>Протипоказання та застереження: DVR</a:t>
            </a:r>
          </a:p>
        </p:txBody>
      </p:sp>
      <p:grpSp>
        <p:nvGrpSpPr>
          <p:cNvPr id="3" name="Group 3"/>
          <p:cNvGrpSpPr/>
          <p:nvPr/>
        </p:nvGrpSpPr>
        <p:grpSpPr>
          <a:xfrm>
            <a:off x="0" y="0"/>
            <a:ext cx="2518612" cy="2484417"/>
            <a:chOff x="0" y="0"/>
            <a:chExt cx="3358150" cy="3312556"/>
          </a:xfrm>
        </p:grpSpPr>
        <p:sp>
          <p:nvSpPr>
            <p:cNvPr id="4" name="Freeform 4"/>
            <p:cNvSpPr/>
            <p:nvPr/>
          </p:nvSpPr>
          <p:spPr>
            <a:xfrm rot="1758426">
              <a:off x="424394" y="461194"/>
              <a:ext cx="2509362" cy="2390168"/>
            </a:xfrm>
            <a:custGeom>
              <a:avLst/>
              <a:gdLst/>
              <a:ahLst/>
              <a:cxnLst/>
              <a:rect l="l" t="t" r="r" b="b"/>
              <a:pathLst>
                <a:path w="2509362" h="2390168">
                  <a:moveTo>
                    <a:pt x="0" y="0"/>
                  </a:moveTo>
                  <a:lnTo>
                    <a:pt x="2509362" y="0"/>
                  </a:lnTo>
                  <a:lnTo>
                    <a:pt x="2509362" y="2390168"/>
                  </a:lnTo>
                  <a:lnTo>
                    <a:pt x="0" y="239016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5"/>
            <p:cNvSpPr/>
            <p:nvPr/>
          </p:nvSpPr>
          <p:spPr>
            <a:xfrm>
              <a:off x="1001288" y="978491"/>
              <a:ext cx="1355573" cy="1355573"/>
            </a:xfrm>
            <a:custGeom>
              <a:avLst/>
              <a:gdLst/>
              <a:ahLst/>
              <a:cxnLst/>
              <a:rect l="l" t="t" r="r" b="b"/>
              <a:pathLst>
                <a:path w="1355573" h="1355573">
                  <a:moveTo>
                    <a:pt x="0" y="0"/>
                  </a:moveTo>
                  <a:lnTo>
                    <a:pt x="1355574" y="0"/>
                  </a:lnTo>
                  <a:lnTo>
                    <a:pt x="1355574" y="1355574"/>
                  </a:lnTo>
                  <a:lnTo>
                    <a:pt x="0" y="135557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
        <p:nvSpPr>
          <p:cNvPr id="6" name="TextBox 6"/>
          <p:cNvSpPr txBox="1"/>
          <p:nvPr/>
        </p:nvSpPr>
        <p:spPr>
          <a:xfrm>
            <a:off x="1018774" y="2645959"/>
            <a:ext cx="16250449" cy="7307898"/>
          </a:xfrm>
          <a:prstGeom prst="rect">
            <a:avLst/>
          </a:prstGeom>
        </p:spPr>
        <p:txBody>
          <a:bodyPr lIns="0" tIns="0" rIns="0" bIns="0" rtlCol="0" anchor="t">
            <a:spAutoFit/>
          </a:bodyPr>
          <a:lstStyle/>
          <a:p>
            <a:pPr marL="800345" lvl="1" indent="-400172" algn="just">
              <a:lnSpc>
                <a:spcPct val="150000"/>
              </a:lnSpc>
              <a:buFont typeface="Arial"/>
              <a:buChar char="•"/>
            </a:pPr>
            <a:r>
              <a:rPr lang="en-US" sz="3200" dirty="0" err="1">
                <a:solidFill>
                  <a:srgbClr val="000000"/>
                </a:solidFill>
                <a:latin typeface="Open Sans"/>
                <a:ea typeface="Open Sans"/>
                <a:cs typeface="Open Sans"/>
                <a:sym typeface="Open Sans"/>
              </a:rPr>
              <a:t>Якщо</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під</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час</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контрольного</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огляду</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виявлено</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тяжкі</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виразки</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біль</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або</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виділення</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не</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продовжуйте</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застосування</a:t>
            </a:r>
            <a:r>
              <a:rPr lang="en-US" sz="3200" dirty="0">
                <a:solidFill>
                  <a:srgbClr val="000000"/>
                </a:solidFill>
                <a:latin typeface="Open Sans"/>
                <a:ea typeface="Open Sans"/>
                <a:cs typeface="Open Sans"/>
                <a:sym typeface="Open Sans"/>
              </a:rPr>
              <a:t> DVR </a:t>
            </a:r>
            <a:r>
              <a:rPr lang="en-US" sz="3200" dirty="0" err="1">
                <a:solidFill>
                  <a:srgbClr val="000000"/>
                </a:solidFill>
                <a:latin typeface="Open Sans"/>
                <a:ea typeface="Open Sans"/>
                <a:cs typeface="Open Sans"/>
                <a:sym typeface="Open Sans"/>
              </a:rPr>
              <a:t>до</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завершення</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лікування</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та</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поліпшення</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симптомів</a:t>
            </a:r>
            <a:r>
              <a:rPr lang="en-US" sz="3200" dirty="0">
                <a:solidFill>
                  <a:srgbClr val="000000"/>
                </a:solidFill>
                <a:latin typeface="Open Sans"/>
                <a:ea typeface="Open Sans"/>
                <a:cs typeface="Open Sans"/>
                <a:sym typeface="Open Sans"/>
              </a:rPr>
              <a:t>.</a:t>
            </a:r>
          </a:p>
          <a:p>
            <a:pPr marL="800345" lvl="1" indent="-400172" algn="just">
              <a:lnSpc>
                <a:spcPct val="150000"/>
              </a:lnSpc>
              <a:buFont typeface="Arial"/>
              <a:buChar char="•"/>
            </a:pPr>
            <a:r>
              <a:rPr lang="en-US" sz="3200" dirty="0" err="1">
                <a:solidFill>
                  <a:srgbClr val="000000"/>
                </a:solidFill>
                <a:latin typeface="Open Sans"/>
                <a:ea typeface="Open Sans"/>
                <a:cs typeface="Open Sans"/>
                <a:sym typeface="Open Sans"/>
              </a:rPr>
              <a:t>Інфекції</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що</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передаються</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статевим</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шляхом</a:t>
            </a:r>
            <a:r>
              <a:rPr lang="en-US" sz="3200" dirty="0">
                <a:solidFill>
                  <a:srgbClr val="000000"/>
                </a:solidFill>
                <a:latin typeface="Open Sans"/>
                <a:ea typeface="Open Sans"/>
                <a:cs typeface="Open Sans"/>
                <a:sym typeface="Open Sans"/>
              </a:rPr>
              <a:t> (ІПСШ), </a:t>
            </a:r>
            <a:r>
              <a:rPr lang="en-US" sz="3200" dirty="0" err="1">
                <a:solidFill>
                  <a:srgbClr val="000000"/>
                </a:solidFill>
                <a:latin typeface="Open Sans"/>
                <a:ea typeface="Open Sans"/>
                <a:cs typeface="Open Sans"/>
                <a:sym typeface="Open Sans"/>
              </a:rPr>
              <a:t>виявлені</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під</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час</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контрольних</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візитів</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слід</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лікувати</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але</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легкі</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симптоми</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не</a:t>
            </a:r>
            <a:r>
              <a:rPr lang="en-US" sz="3200" dirty="0">
                <a:solidFill>
                  <a:srgbClr val="000000"/>
                </a:solidFill>
                <a:latin typeface="Open Sans"/>
                <a:ea typeface="Open Sans"/>
                <a:cs typeface="Open Sans"/>
                <a:sym typeface="Open Sans"/>
              </a:rPr>
              <a:t> є </a:t>
            </a:r>
            <a:r>
              <a:rPr lang="en-US" sz="3200" dirty="0" err="1">
                <a:solidFill>
                  <a:srgbClr val="000000"/>
                </a:solidFill>
                <a:latin typeface="Open Sans"/>
                <a:ea typeface="Open Sans"/>
                <a:cs typeface="Open Sans"/>
                <a:sym typeface="Open Sans"/>
              </a:rPr>
              <a:t>протипоказанням</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для</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продовження</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прийому</a:t>
            </a:r>
            <a:r>
              <a:rPr lang="en-US" sz="3200" dirty="0">
                <a:solidFill>
                  <a:srgbClr val="000000"/>
                </a:solidFill>
                <a:latin typeface="Open Sans"/>
                <a:ea typeface="Open Sans"/>
                <a:cs typeface="Open Sans"/>
                <a:sym typeface="Open Sans"/>
              </a:rPr>
              <a:t> DVR. </a:t>
            </a:r>
          </a:p>
          <a:p>
            <a:pPr marL="800345" lvl="1" indent="-400172" algn="just">
              <a:lnSpc>
                <a:spcPct val="150000"/>
              </a:lnSpc>
              <a:buFont typeface="Arial"/>
              <a:buChar char="•"/>
            </a:pPr>
            <a:r>
              <a:rPr lang="en-US" sz="3200" dirty="0" err="1">
                <a:solidFill>
                  <a:srgbClr val="000000"/>
                </a:solidFill>
                <a:latin typeface="Open Sans"/>
                <a:ea typeface="Open Sans"/>
                <a:cs typeface="Open Sans"/>
                <a:sym typeface="Open Sans"/>
              </a:rPr>
              <a:t>Якщо</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продовження</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застосування</a:t>
            </a:r>
            <a:r>
              <a:rPr lang="en-US" sz="3200" dirty="0">
                <a:solidFill>
                  <a:srgbClr val="000000"/>
                </a:solidFill>
                <a:latin typeface="Open Sans"/>
                <a:ea typeface="Open Sans"/>
                <a:cs typeface="Open Sans"/>
                <a:sym typeface="Open Sans"/>
              </a:rPr>
              <a:t> DVR </a:t>
            </a:r>
            <a:r>
              <a:rPr lang="en-US" sz="3200" dirty="0" err="1">
                <a:solidFill>
                  <a:srgbClr val="000000"/>
                </a:solidFill>
                <a:latin typeface="Open Sans"/>
                <a:ea typeface="Open Sans"/>
                <a:cs typeface="Open Sans"/>
                <a:sym typeface="Open Sans"/>
              </a:rPr>
              <a:t>протипоказане</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через</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сильний</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біль</a:t>
            </a:r>
            <a:r>
              <a:rPr lang="en-US" sz="3200" dirty="0">
                <a:solidFill>
                  <a:srgbClr val="000000"/>
                </a:solidFill>
                <a:latin typeface="Open Sans"/>
                <a:ea typeface="Open Sans"/>
                <a:cs typeface="Open Sans"/>
                <a:sym typeface="Open Sans"/>
              </a:rPr>
              <a:t> у </a:t>
            </a:r>
            <a:r>
              <a:rPr lang="en-US" sz="3200" dirty="0" err="1">
                <a:solidFill>
                  <a:srgbClr val="000000"/>
                </a:solidFill>
                <a:latin typeface="Open Sans"/>
                <a:ea typeface="Open Sans"/>
                <a:cs typeface="Open Sans"/>
                <a:sym typeface="Open Sans"/>
              </a:rPr>
              <a:t>піхві</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виділення</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або</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виразки</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можна</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замість</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нього</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обрати</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інший</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препарат</a:t>
            </a:r>
            <a:r>
              <a:rPr lang="en-US" sz="3200" dirty="0">
                <a:solidFill>
                  <a:srgbClr val="000000"/>
                </a:solidFill>
                <a:latin typeface="Open Sans"/>
                <a:ea typeface="Open Sans"/>
                <a:cs typeface="Open Sans"/>
                <a:sym typeface="Open Sans"/>
              </a:rPr>
              <a:t> </a:t>
            </a:r>
            <a:r>
              <a:rPr lang="uk-UA" sz="3200" dirty="0">
                <a:solidFill>
                  <a:srgbClr val="000000"/>
                </a:solidFill>
                <a:latin typeface="Open Sans"/>
                <a:ea typeface="Open Sans"/>
                <a:cs typeface="Open Sans"/>
                <a:sym typeface="Open Sans"/>
              </a:rPr>
              <a:t>ДКП</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або</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іншу</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стратегію</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профілактики</a:t>
            </a:r>
            <a:r>
              <a:rPr lang="en-US" sz="3200" dirty="0">
                <a:solidFill>
                  <a:srgbClr val="000000"/>
                </a:solidFill>
                <a:latin typeface="Open Sans"/>
                <a:ea typeface="Open Sans"/>
                <a:cs typeface="Open Sans"/>
                <a:sym typeface="Open Sans"/>
              </a:rPr>
              <a:t> ВІЛ. </a:t>
            </a:r>
          </a:p>
          <a:p>
            <a:pPr algn="just">
              <a:lnSpc>
                <a:spcPct val="150000"/>
              </a:lnSpc>
            </a:pPr>
            <a:endParaRPr lang="en-US" sz="3200" dirty="0">
              <a:solidFill>
                <a:srgbClr val="000000"/>
              </a:solidFill>
              <a:latin typeface="Open Sans"/>
              <a:ea typeface="Open Sans"/>
              <a:cs typeface="Open Sans"/>
              <a:sym typeface="Open Sans"/>
            </a:endParaRPr>
          </a:p>
        </p:txBody>
      </p:sp>
      <p:sp>
        <p:nvSpPr>
          <p:cNvPr id="7" name="TextBox 7"/>
          <p:cNvSpPr txBox="1"/>
          <p:nvPr/>
        </p:nvSpPr>
        <p:spPr>
          <a:xfrm>
            <a:off x="2646979" y="1821347"/>
            <a:ext cx="10956971" cy="608839"/>
          </a:xfrm>
          <a:prstGeom prst="rect">
            <a:avLst/>
          </a:prstGeom>
        </p:spPr>
        <p:txBody>
          <a:bodyPr lIns="0" tIns="0" rIns="0" bIns="0" rtlCol="0" anchor="t">
            <a:spAutoFit/>
          </a:bodyPr>
          <a:lstStyle/>
          <a:p>
            <a:pPr algn="l">
              <a:lnSpc>
                <a:spcPts val="4416"/>
              </a:lnSpc>
            </a:pPr>
            <a:r>
              <a:rPr lang="en-US" sz="4800" b="1">
                <a:solidFill>
                  <a:srgbClr val="231F20"/>
                </a:solidFill>
                <a:latin typeface="Roboto Condensed Bold"/>
                <a:ea typeface="Roboto Condensed Bold"/>
                <a:cs typeface="Roboto Condensed Bold"/>
                <a:sym typeface="Roboto Condensed Bold"/>
              </a:rPr>
              <a:t>Супутні захворювання</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bg>
      <p:bgPr>
        <a:solidFill>
          <a:srgbClr val="A93291"/>
        </a:solidFill>
        <a:effectLst/>
      </p:bgPr>
    </p:bg>
    <p:spTree>
      <p:nvGrpSpPr>
        <p:cNvPr id="1" name=""/>
        <p:cNvGrpSpPr/>
        <p:nvPr/>
      </p:nvGrpSpPr>
      <p:grpSpPr>
        <a:xfrm>
          <a:off x="0" y="0"/>
          <a:ext cx="0" cy="0"/>
          <a:chOff x="0" y="0"/>
          <a:chExt cx="0" cy="0"/>
        </a:xfrm>
      </p:grpSpPr>
      <p:sp>
        <p:nvSpPr>
          <p:cNvPr id="2" name="TextBox 2"/>
          <p:cNvSpPr txBox="1"/>
          <p:nvPr/>
        </p:nvSpPr>
        <p:spPr>
          <a:xfrm>
            <a:off x="5941583" y="4306189"/>
            <a:ext cx="11617945" cy="2161413"/>
          </a:xfrm>
          <a:prstGeom prst="rect">
            <a:avLst/>
          </a:prstGeom>
        </p:spPr>
        <p:txBody>
          <a:bodyPr lIns="0" tIns="0" rIns="0" bIns="0" rtlCol="0" anchor="t">
            <a:spAutoFit/>
          </a:bodyPr>
          <a:lstStyle/>
          <a:p>
            <a:pPr algn="l">
              <a:lnSpc>
                <a:spcPts val="8496"/>
              </a:lnSpc>
            </a:pPr>
            <a:r>
              <a:rPr lang="en-US" sz="7200" b="1">
                <a:solidFill>
                  <a:srgbClr val="FFFFFF"/>
                </a:solidFill>
                <a:latin typeface="Roboto Condensed Bold"/>
                <a:ea typeface="Roboto Condensed Bold"/>
                <a:cs typeface="Roboto Condensed Bold"/>
                <a:sym typeface="Roboto Condensed Bold"/>
              </a:rPr>
              <a:t>Протипоказання та застереження: CAB-LA </a:t>
            </a:r>
          </a:p>
        </p:txBody>
      </p:sp>
      <p:grpSp>
        <p:nvGrpSpPr>
          <p:cNvPr id="3" name="Group 3"/>
          <p:cNvGrpSpPr/>
          <p:nvPr/>
        </p:nvGrpSpPr>
        <p:grpSpPr>
          <a:xfrm>
            <a:off x="1028700" y="3691823"/>
            <a:ext cx="4085044" cy="4115914"/>
            <a:chOff x="0" y="0"/>
            <a:chExt cx="5446726" cy="5487885"/>
          </a:xfrm>
        </p:grpSpPr>
        <p:sp>
          <p:nvSpPr>
            <p:cNvPr id="4" name="Freeform 4"/>
            <p:cNvSpPr/>
            <p:nvPr/>
          </p:nvSpPr>
          <p:spPr>
            <a:xfrm rot="-10800000">
              <a:off x="0" y="0"/>
              <a:ext cx="5446726" cy="5487885"/>
            </a:xfrm>
            <a:custGeom>
              <a:avLst/>
              <a:gdLst/>
              <a:ahLst/>
              <a:cxnLst/>
              <a:rect l="l" t="t" r="r" b="b"/>
              <a:pathLst>
                <a:path w="5446726" h="5487885">
                  <a:moveTo>
                    <a:pt x="0" y="0"/>
                  </a:moveTo>
                  <a:lnTo>
                    <a:pt x="5446726" y="0"/>
                  </a:lnTo>
                  <a:lnTo>
                    <a:pt x="5446726" y="5487885"/>
                  </a:lnTo>
                  <a:lnTo>
                    <a:pt x="0" y="548788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TextBox 5"/>
            <p:cNvSpPr txBox="1"/>
            <p:nvPr/>
          </p:nvSpPr>
          <p:spPr>
            <a:xfrm>
              <a:off x="2158906" y="1890663"/>
              <a:ext cx="1727979" cy="720343"/>
            </a:xfrm>
            <a:prstGeom prst="rect">
              <a:avLst/>
            </a:prstGeom>
          </p:spPr>
          <p:txBody>
            <a:bodyPr lIns="0" tIns="0" rIns="0" bIns="0" rtlCol="0" anchor="t">
              <a:spAutoFit/>
            </a:bodyPr>
            <a:lstStyle/>
            <a:p>
              <a:pPr algn="ctr">
                <a:lnSpc>
                  <a:spcPts val="4242"/>
                </a:lnSpc>
              </a:pPr>
              <a:r>
                <a:rPr lang="en-US" sz="3030">
                  <a:solidFill>
                    <a:srgbClr val="A93291"/>
                  </a:solidFill>
                  <a:latin typeface="Aloja"/>
                  <a:ea typeface="Aloja"/>
                  <a:cs typeface="Aloja"/>
                  <a:sym typeface="Aloja"/>
                </a:rPr>
                <a:t>C</a:t>
              </a:r>
            </a:p>
          </p:txBody>
        </p:sp>
      </p:gr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935998" y="945825"/>
            <a:ext cx="14323302" cy="713486"/>
          </a:xfrm>
          <a:prstGeom prst="rect">
            <a:avLst/>
          </a:prstGeom>
        </p:spPr>
        <p:txBody>
          <a:bodyPr lIns="0" tIns="0" rIns="0" bIns="0" rtlCol="0" anchor="t">
            <a:spAutoFit/>
          </a:bodyPr>
          <a:lstStyle/>
          <a:p>
            <a:pPr algn="l">
              <a:lnSpc>
                <a:spcPts val="5152"/>
              </a:lnSpc>
            </a:pPr>
            <a:r>
              <a:rPr lang="en-US" sz="5600" b="1">
                <a:solidFill>
                  <a:srgbClr val="A93291"/>
                </a:solidFill>
                <a:latin typeface="Roboto Condensed Bold"/>
                <a:ea typeface="Roboto Condensed Bold"/>
                <a:cs typeface="Roboto Condensed Bold"/>
                <a:sym typeface="Roboto Condensed Bold"/>
              </a:rPr>
              <a:t>Протипоказання та застереження: CAB-LA</a:t>
            </a:r>
          </a:p>
        </p:txBody>
      </p:sp>
      <p:sp>
        <p:nvSpPr>
          <p:cNvPr id="3" name="Freeform 3"/>
          <p:cNvSpPr/>
          <p:nvPr/>
        </p:nvSpPr>
        <p:spPr>
          <a:xfrm rot="-1423675">
            <a:off x="303459" y="326953"/>
            <a:ext cx="2031549" cy="1935050"/>
          </a:xfrm>
          <a:custGeom>
            <a:avLst/>
            <a:gdLst/>
            <a:ahLst/>
            <a:cxnLst/>
            <a:rect l="l" t="t" r="r" b="b"/>
            <a:pathLst>
              <a:path w="2031549" h="1935050">
                <a:moveTo>
                  <a:pt x="0" y="0"/>
                </a:moveTo>
                <a:lnTo>
                  <a:pt x="2031549" y="0"/>
                </a:lnTo>
                <a:lnTo>
                  <a:pt x="2031549" y="1935051"/>
                </a:lnTo>
                <a:lnTo>
                  <a:pt x="0" y="19350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4" name="Group 4"/>
          <p:cNvGrpSpPr/>
          <p:nvPr/>
        </p:nvGrpSpPr>
        <p:grpSpPr>
          <a:xfrm>
            <a:off x="643187" y="554737"/>
            <a:ext cx="1352095" cy="1362312"/>
            <a:chOff x="0" y="0"/>
            <a:chExt cx="1802793" cy="1816416"/>
          </a:xfrm>
        </p:grpSpPr>
        <p:sp>
          <p:nvSpPr>
            <p:cNvPr id="5" name="Freeform 5"/>
            <p:cNvSpPr/>
            <p:nvPr/>
          </p:nvSpPr>
          <p:spPr>
            <a:xfrm rot="-10800000">
              <a:off x="0" y="0"/>
              <a:ext cx="1802793" cy="1816416"/>
            </a:xfrm>
            <a:custGeom>
              <a:avLst/>
              <a:gdLst/>
              <a:ahLst/>
              <a:cxnLst/>
              <a:rect l="l" t="t" r="r" b="b"/>
              <a:pathLst>
                <a:path w="1802793" h="1816416">
                  <a:moveTo>
                    <a:pt x="0" y="0"/>
                  </a:moveTo>
                  <a:lnTo>
                    <a:pt x="1802793" y="0"/>
                  </a:lnTo>
                  <a:lnTo>
                    <a:pt x="1802793" y="1816416"/>
                  </a:lnTo>
                  <a:lnTo>
                    <a:pt x="0" y="181641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6" name="TextBox 6"/>
            <p:cNvSpPr txBox="1"/>
            <p:nvPr/>
          </p:nvSpPr>
          <p:spPr>
            <a:xfrm>
              <a:off x="714569" y="625516"/>
              <a:ext cx="571938" cy="238692"/>
            </a:xfrm>
            <a:prstGeom prst="rect">
              <a:avLst/>
            </a:prstGeom>
          </p:spPr>
          <p:txBody>
            <a:bodyPr lIns="0" tIns="0" rIns="0" bIns="0" rtlCol="0" anchor="t">
              <a:spAutoFit/>
            </a:bodyPr>
            <a:lstStyle/>
            <a:p>
              <a:pPr algn="ctr">
                <a:lnSpc>
                  <a:spcPts val="1404"/>
                </a:lnSpc>
              </a:pPr>
              <a:r>
                <a:rPr lang="en-US" sz="1003">
                  <a:solidFill>
                    <a:srgbClr val="A93291"/>
                  </a:solidFill>
                  <a:latin typeface="Aloja"/>
                  <a:ea typeface="Aloja"/>
                  <a:cs typeface="Aloja"/>
                  <a:sym typeface="Aloja"/>
                </a:rPr>
                <a:t>C</a:t>
              </a:r>
            </a:p>
          </p:txBody>
        </p:sp>
      </p:grpSp>
      <p:sp>
        <p:nvSpPr>
          <p:cNvPr id="7" name="TextBox 7"/>
          <p:cNvSpPr txBox="1"/>
          <p:nvPr/>
        </p:nvSpPr>
        <p:spPr>
          <a:xfrm>
            <a:off x="1410318" y="2314414"/>
            <a:ext cx="15896329" cy="8099397"/>
          </a:xfrm>
          <a:prstGeom prst="rect">
            <a:avLst/>
          </a:prstGeom>
        </p:spPr>
        <p:txBody>
          <a:bodyPr lIns="0" tIns="0" rIns="0" bIns="0" rtlCol="0" anchor="t">
            <a:spAutoFit/>
          </a:bodyPr>
          <a:lstStyle/>
          <a:p>
            <a:pPr marL="737870" lvl="1" indent="-368935" algn="just">
              <a:lnSpc>
                <a:spcPts val="5267"/>
              </a:lnSpc>
              <a:buFont typeface="Arial"/>
              <a:buChar char="•"/>
            </a:pPr>
            <a:r>
              <a:rPr lang="en-US" sz="3400" dirty="0" err="1">
                <a:solidFill>
                  <a:srgbClr val="000000"/>
                </a:solidFill>
                <a:latin typeface="Open Sans"/>
                <a:ea typeface="Open Sans"/>
                <a:cs typeface="Open Sans"/>
                <a:sym typeface="Open Sans"/>
              </a:rPr>
              <a:t>Окрім</a:t>
            </a:r>
            <a:r>
              <a:rPr lang="en-US" sz="3400" dirty="0">
                <a:solidFill>
                  <a:srgbClr val="000000"/>
                </a:solidFill>
                <a:latin typeface="Open Sans"/>
                <a:ea typeface="Open Sans"/>
                <a:cs typeface="Open Sans"/>
                <a:sym typeface="Open Sans"/>
              </a:rPr>
              <a:t> </a:t>
            </a:r>
            <a:r>
              <a:rPr lang="en-US" sz="3400" dirty="0" err="1">
                <a:solidFill>
                  <a:srgbClr val="000000"/>
                </a:solidFill>
                <a:latin typeface="Open Sans"/>
                <a:ea typeface="Open Sans"/>
                <a:cs typeface="Open Sans"/>
                <a:sym typeface="Open Sans"/>
              </a:rPr>
              <a:t>протипоказань</a:t>
            </a:r>
            <a:r>
              <a:rPr lang="en-US" sz="3400" dirty="0">
                <a:solidFill>
                  <a:srgbClr val="000000"/>
                </a:solidFill>
                <a:latin typeface="Open Sans"/>
                <a:ea typeface="Open Sans"/>
                <a:cs typeface="Open Sans"/>
                <a:sym typeface="Open Sans"/>
              </a:rPr>
              <a:t>, </a:t>
            </a:r>
            <a:r>
              <a:rPr lang="en-US" sz="3400" dirty="0" err="1">
                <a:solidFill>
                  <a:srgbClr val="000000"/>
                </a:solidFill>
                <a:latin typeface="Open Sans"/>
                <a:ea typeface="Open Sans"/>
                <a:cs typeface="Open Sans"/>
                <a:sym typeface="Open Sans"/>
              </a:rPr>
              <a:t>перелічених</a:t>
            </a:r>
            <a:r>
              <a:rPr lang="en-US" sz="3400" dirty="0">
                <a:solidFill>
                  <a:srgbClr val="000000"/>
                </a:solidFill>
                <a:latin typeface="Open Sans"/>
                <a:ea typeface="Open Sans"/>
                <a:cs typeface="Open Sans"/>
                <a:sym typeface="Open Sans"/>
              </a:rPr>
              <a:t> </a:t>
            </a:r>
            <a:r>
              <a:rPr lang="en-US" sz="3400" dirty="0" err="1">
                <a:solidFill>
                  <a:srgbClr val="000000"/>
                </a:solidFill>
                <a:latin typeface="Open Sans"/>
                <a:ea typeface="Open Sans"/>
                <a:cs typeface="Open Sans"/>
                <a:sym typeface="Open Sans"/>
              </a:rPr>
              <a:t>вище</a:t>
            </a:r>
            <a:r>
              <a:rPr lang="en-US" sz="3400" dirty="0">
                <a:solidFill>
                  <a:srgbClr val="000000"/>
                </a:solidFill>
                <a:latin typeface="Open Sans"/>
                <a:ea typeface="Open Sans"/>
                <a:cs typeface="Open Sans"/>
                <a:sym typeface="Open Sans"/>
              </a:rPr>
              <a:t> </a:t>
            </a:r>
            <a:r>
              <a:rPr lang="en-US" sz="3400" dirty="0" err="1">
                <a:solidFill>
                  <a:srgbClr val="000000"/>
                </a:solidFill>
                <a:latin typeface="Open Sans"/>
                <a:ea typeface="Open Sans"/>
                <a:cs typeface="Open Sans"/>
                <a:sym typeface="Open Sans"/>
              </a:rPr>
              <a:t>для</a:t>
            </a:r>
            <a:r>
              <a:rPr lang="en-US" sz="3400" dirty="0">
                <a:solidFill>
                  <a:srgbClr val="000000"/>
                </a:solidFill>
                <a:latin typeface="Open Sans"/>
                <a:ea typeface="Open Sans"/>
                <a:cs typeface="Open Sans"/>
                <a:sym typeface="Open Sans"/>
              </a:rPr>
              <a:t> </a:t>
            </a:r>
            <a:r>
              <a:rPr lang="en-US" sz="3400" dirty="0" err="1">
                <a:solidFill>
                  <a:srgbClr val="000000"/>
                </a:solidFill>
                <a:latin typeface="Open Sans"/>
                <a:ea typeface="Open Sans"/>
                <a:cs typeface="Open Sans"/>
                <a:sym typeface="Open Sans"/>
              </a:rPr>
              <a:t>всіх</a:t>
            </a:r>
            <a:r>
              <a:rPr lang="en-US" sz="3400" dirty="0">
                <a:solidFill>
                  <a:srgbClr val="000000"/>
                </a:solidFill>
                <a:latin typeface="Open Sans"/>
                <a:ea typeface="Open Sans"/>
                <a:cs typeface="Open Sans"/>
                <a:sym typeface="Open Sans"/>
              </a:rPr>
              <a:t> </a:t>
            </a:r>
            <a:r>
              <a:rPr lang="en-US" sz="3400" dirty="0" err="1">
                <a:solidFill>
                  <a:srgbClr val="000000"/>
                </a:solidFill>
                <a:latin typeface="Open Sans"/>
                <a:ea typeface="Open Sans"/>
                <a:cs typeface="Open Sans"/>
                <a:sym typeface="Open Sans"/>
              </a:rPr>
              <a:t>препаратів</a:t>
            </a:r>
            <a:r>
              <a:rPr lang="en-US" sz="3400" dirty="0">
                <a:solidFill>
                  <a:srgbClr val="000000"/>
                </a:solidFill>
                <a:latin typeface="Open Sans"/>
                <a:ea typeface="Open Sans"/>
                <a:cs typeface="Open Sans"/>
                <a:sym typeface="Open Sans"/>
              </a:rPr>
              <a:t> </a:t>
            </a:r>
            <a:r>
              <a:rPr lang="uk-UA" sz="3400" dirty="0">
                <a:solidFill>
                  <a:srgbClr val="000000"/>
                </a:solidFill>
                <a:latin typeface="Open Sans"/>
                <a:ea typeface="Open Sans"/>
                <a:cs typeface="Open Sans"/>
                <a:sym typeface="Open Sans"/>
              </a:rPr>
              <a:t>ДКП</a:t>
            </a:r>
            <a:r>
              <a:rPr lang="en-US" sz="3400" dirty="0">
                <a:solidFill>
                  <a:srgbClr val="000000"/>
                </a:solidFill>
                <a:latin typeface="Open Sans"/>
                <a:ea typeface="Open Sans"/>
                <a:cs typeface="Open Sans"/>
                <a:sym typeface="Open Sans"/>
              </a:rPr>
              <a:t> (</a:t>
            </a:r>
            <a:r>
              <a:rPr lang="en-US" sz="3400" dirty="0" err="1">
                <a:solidFill>
                  <a:srgbClr val="000000"/>
                </a:solidFill>
                <a:latin typeface="Open Sans"/>
                <a:ea typeface="Open Sans"/>
                <a:cs typeface="Open Sans"/>
                <a:sym typeface="Open Sans"/>
              </a:rPr>
              <a:t>позитивний</a:t>
            </a:r>
            <a:r>
              <a:rPr lang="en-US" sz="3400" dirty="0">
                <a:solidFill>
                  <a:srgbClr val="000000"/>
                </a:solidFill>
                <a:latin typeface="Open Sans"/>
                <a:ea typeface="Open Sans"/>
                <a:cs typeface="Open Sans"/>
                <a:sym typeface="Open Sans"/>
              </a:rPr>
              <a:t> </a:t>
            </a:r>
            <a:r>
              <a:rPr lang="en-US" sz="3400" dirty="0" err="1">
                <a:solidFill>
                  <a:srgbClr val="000000"/>
                </a:solidFill>
                <a:latin typeface="Open Sans"/>
                <a:ea typeface="Open Sans"/>
                <a:cs typeface="Open Sans"/>
                <a:sym typeface="Open Sans"/>
              </a:rPr>
              <a:t>або</a:t>
            </a:r>
            <a:r>
              <a:rPr lang="en-US" sz="3400" dirty="0">
                <a:solidFill>
                  <a:srgbClr val="000000"/>
                </a:solidFill>
                <a:latin typeface="Open Sans"/>
                <a:ea typeface="Open Sans"/>
                <a:cs typeface="Open Sans"/>
                <a:sym typeface="Open Sans"/>
              </a:rPr>
              <a:t> </a:t>
            </a:r>
            <a:r>
              <a:rPr lang="en-US" sz="3400" dirty="0" err="1">
                <a:solidFill>
                  <a:srgbClr val="000000"/>
                </a:solidFill>
                <a:latin typeface="Open Sans"/>
                <a:ea typeface="Open Sans"/>
                <a:cs typeface="Open Sans"/>
                <a:sym typeface="Open Sans"/>
              </a:rPr>
              <a:t>невизначенний</a:t>
            </a:r>
            <a:r>
              <a:rPr lang="en-US" sz="3400" dirty="0">
                <a:solidFill>
                  <a:srgbClr val="000000"/>
                </a:solidFill>
                <a:latin typeface="Open Sans"/>
                <a:ea typeface="Open Sans"/>
                <a:cs typeface="Open Sans"/>
                <a:sym typeface="Open Sans"/>
              </a:rPr>
              <a:t> ВІЛ-</a:t>
            </a:r>
            <a:r>
              <a:rPr lang="en-US" sz="3400" dirty="0" err="1">
                <a:solidFill>
                  <a:srgbClr val="000000"/>
                </a:solidFill>
                <a:latin typeface="Open Sans"/>
                <a:ea typeface="Open Sans"/>
                <a:cs typeface="Open Sans"/>
                <a:sym typeface="Open Sans"/>
              </a:rPr>
              <a:t>статус</a:t>
            </a:r>
            <a:r>
              <a:rPr lang="en-US" sz="3400" dirty="0">
                <a:solidFill>
                  <a:srgbClr val="000000"/>
                </a:solidFill>
                <a:latin typeface="Open Sans"/>
                <a:ea typeface="Open Sans"/>
                <a:cs typeface="Open Sans"/>
                <a:sym typeface="Open Sans"/>
              </a:rPr>
              <a:t>, </a:t>
            </a:r>
            <a:r>
              <a:rPr lang="en-US" sz="3400" dirty="0" err="1">
                <a:solidFill>
                  <a:srgbClr val="000000"/>
                </a:solidFill>
                <a:latin typeface="Open Sans"/>
                <a:ea typeface="Open Sans"/>
                <a:cs typeface="Open Sans"/>
                <a:sym typeface="Open Sans"/>
              </a:rPr>
              <a:t>висока</a:t>
            </a:r>
            <a:r>
              <a:rPr lang="en-US" sz="3400" dirty="0">
                <a:solidFill>
                  <a:srgbClr val="000000"/>
                </a:solidFill>
                <a:latin typeface="Open Sans"/>
                <a:ea typeface="Open Sans"/>
                <a:cs typeface="Open Sans"/>
                <a:sym typeface="Open Sans"/>
              </a:rPr>
              <a:t> </a:t>
            </a:r>
            <a:r>
              <a:rPr lang="en-US" sz="3400" dirty="0" err="1">
                <a:solidFill>
                  <a:srgbClr val="000000"/>
                </a:solidFill>
                <a:latin typeface="Open Sans"/>
                <a:ea typeface="Open Sans"/>
                <a:cs typeface="Open Sans"/>
                <a:sym typeface="Open Sans"/>
              </a:rPr>
              <a:t>ймовірність</a:t>
            </a:r>
            <a:r>
              <a:rPr lang="en-US" sz="3400" dirty="0">
                <a:solidFill>
                  <a:srgbClr val="000000"/>
                </a:solidFill>
                <a:latin typeface="Open Sans"/>
                <a:ea typeface="Open Sans"/>
                <a:cs typeface="Open Sans"/>
                <a:sym typeface="Open Sans"/>
              </a:rPr>
              <a:t> </a:t>
            </a:r>
            <a:r>
              <a:rPr lang="en-US" sz="3400" dirty="0" err="1">
                <a:solidFill>
                  <a:srgbClr val="000000"/>
                </a:solidFill>
                <a:latin typeface="Open Sans"/>
                <a:ea typeface="Open Sans"/>
                <a:cs typeface="Open Sans"/>
                <a:sym typeface="Open Sans"/>
              </a:rPr>
              <a:t>необхідності</a:t>
            </a:r>
            <a:r>
              <a:rPr lang="en-US" sz="3400" dirty="0">
                <a:solidFill>
                  <a:srgbClr val="000000"/>
                </a:solidFill>
                <a:latin typeface="Open Sans"/>
                <a:ea typeface="Open Sans"/>
                <a:cs typeface="Open Sans"/>
                <a:sym typeface="Open Sans"/>
              </a:rPr>
              <a:t> </a:t>
            </a:r>
            <a:r>
              <a:rPr lang="uk-UA" sz="3400" dirty="0">
                <a:solidFill>
                  <a:srgbClr val="000000"/>
                </a:solidFill>
                <a:latin typeface="Open Sans"/>
                <a:ea typeface="Open Sans"/>
                <a:cs typeface="Open Sans"/>
                <a:sym typeface="Open Sans"/>
              </a:rPr>
              <a:t>ПКП</a:t>
            </a:r>
            <a:r>
              <a:rPr lang="en-US" sz="3400" dirty="0">
                <a:solidFill>
                  <a:srgbClr val="000000"/>
                </a:solidFill>
                <a:latin typeface="Open Sans"/>
                <a:ea typeface="Open Sans"/>
                <a:cs typeface="Open Sans"/>
                <a:sym typeface="Open Sans"/>
              </a:rPr>
              <a:t>, </a:t>
            </a:r>
            <a:r>
              <a:rPr lang="en-US" sz="3400" dirty="0" err="1">
                <a:solidFill>
                  <a:srgbClr val="000000"/>
                </a:solidFill>
                <a:latin typeface="Open Sans"/>
                <a:ea typeface="Open Sans"/>
                <a:cs typeface="Open Sans"/>
                <a:sym typeface="Open Sans"/>
              </a:rPr>
              <a:t>алергія</a:t>
            </a:r>
            <a:r>
              <a:rPr lang="en-US" sz="3400" dirty="0">
                <a:solidFill>
                  <a:srgbClr val="000000"/>
                </a:solidFill>
                <a:latin typeface="Open Sans"/>
                <a:ea typeface="Open Sans"/>
                <a:cs typeface="Open Sans"/>
                <a:sym typeface="Open Sans"/>
              </a:rPr>
              <a:t> </a:t>
            </a:r>
            <a:r>
              <a:rPr lang="en-US" sz="3400" dirty="0" err="1">
                <a:solidFill>
                  <a:srgbClr val="000000"/>
                </a:solidFill>
                <a:latin typeface="Open Sans"/>
                <a:ea typeface="Open Sans"/>
                <a:cs typeface="Open Sans"/>
                <a:sym typeface="Open Sans"/>
              </a:rPr>
              <a:t>на</a:t>
            </a:r>
            <a:r>
              <a:rPr lang="en-US" sz="3400" dirty="0">
                <a:solidFill>
                  <a:srgbClr val="000000"/>
                </a:solidFill>
                <a:latin typeface="Open Sans"/>
                <a:ea typeface="Open Sans"/>
                <a:cs typeface="Open Sans"/>
                <a:sym typeface="Open Sans"/>
              </a:rPr>
              <a:t> </a:t>
            </a:r>
            <a:r>
              <a:rPr lang="en-US" sz="3400" dirty="0" err="1">
                <a:solidFill>
                  <a:srgbClr val="000000"/>
                </a:solidFill>
                <a:latin typeface="Open Sans"/>
                <a:ea typeface="Open Sans"/>
                <a:cs typeface="Open Sans"/>
                <a:sym typeface="Open Sans"/>
              </a:rPr>
              <a:t>препарати</a:t>
            </a:r>
            <a:r>
              <a:rPr lang="en-US" sz="3400" dirty="0">
                <a:solidFill>
                  <a:srgbClr val="000000"/>
                </a:solidFill>
                <a:latin typeface="Open Sans"/>
                <a:ea typeface="Open Sans"/>
                <a:cs typeface="Open Sans"/>
                <a:sym typeface="Open Sans"/>
              </a:rPr>
              <a:t> </a:t>
            </a:r>
            <a:r>
              <a:rPr lang="uk-UA" sz="3400" dirty="0">
                <a:solidFill>
                  <a:srgbClr val="000000"/>
                </a:solidFill>
                <a:latin typeface="Open Sans"/>
                <a:ea typeface="Open Sans"/>
                <a:cs typeface="Open Sans"/>
                <a:sym typeface="Open Sans"/>
              </a:rPr>
              <a:t>ДКП</a:t>
            </a:r>
            <a:r>
              <a:rPr lang="en-US" sz="3400" dirty="0">
                <a:solidFill>
                  <a:srgbClr val="000000"/>
                </a:solidFill>
                <a:latin typeface="Open Sans"/>
                <a:ea typeface="Open Sans"/>
                <a:cs typeface="Open Sans"/>
                <a:sym typeface="Open Sans"/>
              </a:rPr>
              <a:t>), </a:t>
            </a:r>
            <a:r>
              <a:rPr lang="en-US" sz="3400" dirty="0" err="1">
                <a:solidFill>
                  <a:srgbClr val="000000"/>
                </a:solidFill>
                <a:latin typeface="Open Sans"/>
                <a:ea typeface="Open Sans"/>
                <a:cs typeface="Open Sans"/>
                <a:sym typeface="Open Sans"/>
              </a:rPr>
              <a:t>до</a:t>
            </a:r>
            <a:r>
              <a:rPr lang="en-US" sz="3400" dirty="0">
                <a:solidFill>
                  <a:srgbClr val="000000"/>
                </a:solidFill>
                <a:latin typeface="Open Sans"/>
                <a:ea typeface="Open Sans"/>
                <a:cs typeface="Open Sans"/>
                <a:sym typeface="Open Sans"/>
              </a:rPr>
              <a:t> </a:t>
            </a:r>
            <a:r>
              <a:rPr lang="en-US" sz="3400" dirty="0" err="1">
                <a:solidFill>
                  <a:srgbClr val="000000"/>
                </a:solidFill>
                <a:latin typeface="Open Sans"/>
                <a:ea typeface="Open Sans"/>
                <a:cs typeface="Open Sans"/>
                <a:sym typeface="Open Sans"/>
              </a:rPr>
              <a:t>продовження</a:t>
            </a:r>
            <a:r>
              <a:rPr lang="en-US" sz="3400" dirty="0">
                <a:solidFill>
                  <a:srgbClr val="000000"/>
                </a:solidFill>
                <a:latin typeface="Open Sans"/>
                <a:ea typeface="Open Sans"/>
                <a:cs typeface="Open Sans"/>
                <a:sym typeface="Open Sans"/>
              </a:rPr>
              <a:t> </a:t>
            </a:r>
            <a:r>
              <a:rPr lang="en-US" sz="3400" dirty="0" err="1">
                <a:solidFill>
                  <a:srgbClr val="000000"/>
                </a:solidFill>
                <a:latin typeface="Open Sans"/>
                <a:ea typeface="Open Sans"/>
                <a:cs typeface="Open Sans"/>
                <a:sym typeface="Open Sans"/>
              </a:rPr>
              <a:t>застосування</a:t>
            </a:r>
            <a:r>
              <a:rPr lang="en-US" sz="3400" dirty="0">
                <a:solidFill>
                  <a:srgbClr val="000000"/>
                </a:solidFill>
                <a:latin typeface="Open Sans"/>
                <a:ea typeface="Open Sans"/>
                <a:cs typeface="Open Sans"/>
                <a:sym typeface="Open Sans"/>
              </a:rPr>
              <a:t> CAB-LA </a:t>
            </a:r>
            <a:r>
              <a:rPr lang="en-US" sz="3400" dirty="0" err="1">
                <a:solidFill>
                  <a:srgbClr val="000000"/>
                </a:solidFill>
                <a:latin typeface="Open Sans"/>
                <a:ea typeface="Open Sans"/>
                <a:cs typeface="Open Sans"/>
                <a:sym typeface="Open Sans"/>
              </a:rPr>
              <a:t>застосовуються</a:t>
            </a:r>
            <a:r>
              <a:rPr lang="en-US" sz="3400" dirty="0">
                <a:solidFill>
                  <a:srgbClr val="000000"/>
                </a:solidFill>
                <a:latin typeface="Open Sans"/>
                <a:ea typeface="Open Sans"/>
                <a:cs typeface="Open Sans"/>
                <a:sym typeface="Open Sans"/>
              </a:rPr>
              <a:t> </a:t>
            </a:r>
            <a:r>
              <a:rPr lang="en-US" sz="3400" dirty="0" err="1">
                <a:solidFill>
                  <a:srgbClr val="000000"/>
                </a:solidFill>
                <a:latin typeface="Open Sans"/>
                <a:ea typeface="Open Sans"/>
                <a:cs typeface="Open Sans"/>
                <a:sym typeface="Open Sans"/>
              </a:rPr>
              <a:t>такі</a:t>
            </a:r>
            <a:r>
              <a:rPr lang="en-US" sz="3400" dirty="0">
                <a:solidFill>
                  <a:srgbClr val="000000"/>
                </a:solidFill>
                <a:latin typeface="Open Sans"/>
                <a:ea typeface="Open Sans"/>
                <a:cs typeface="Open Sans"/>
                <a:sym typeface="Open Sans"/>
              </a:rPr>
              <a:t> </a:t>
            </a:r>
            <a:r>
              <a:rPr lang="en-US" sz="3400" dirty="0" err="1">
                <a:solidFill>
                  <a:srgbClr val="000000"/>
                </a:solidFill>
                <a:latin typeface="Open Sans"/>
                <a:ea typeface="Open Sans"/>
                <a:cs typeface="Open Sans"/>
                <a:sym typeface="Open Sans"/>
              </a:rPr>
              <a:t>протипоказання</a:t>
            </a:r>
            <a:r>
              <a:rPr lang="en-US" sz="3400" dirty="0">
                <a:solidFill>
                  <a:srgbClr val="000000"/>
                </a:solidFill>
                <a:latin typeface="Open Sans"/>
                <a:ea typeface="Open Sans"/>
                <a:cs typeface="Open Sans"/>
                <a:sym typeface="Open Sans"/>
              </a:rPr>
              <a:t> </a:t>
            </a:r>
            <a:r>
              <a:rPr lang="en-US" sz="3400" dirty="0" err="1">
                <a:solidFill>
                  <a:srgbClr val="000000"/>
                </a:solidFill>
                <a:latin typeface="Open Sans"/>
                <a:ea typeface="Open Sans"/>
                <a:cs typeface="Open Sans"/>
                <a:sym typeface="Open Sans"/>
              </a:rPr>
              <a:t>та</a:t>
            </a:r>
            <a:r>
              <a:rPr lang="en-US" sz="3400" dirty="0">
                <a:solidFill>
                  <a:srgbClr val="000000"/>
                </a:solidFill>
                <a:latin typeface="Open Sans"/>
                <a:ea typeface="Open Sans"/>
                <a:cs typeface="Open Sans"/>
                <a:sym typeface="Open Sans"/>
              </a:rPr>
              <a:t> </a:t>
            </a:r>
            <a:r>
              <a:rPr lang="en-US" sz="3400" dirty="0" err="1">
                <a:solidFill>
                  <a:srgbClr val="000000"/>
                </a:solidFill>
                <a:latin typeface="Open Sans"/>
                <a:ea typeface="Open Sans"/>
                <a:cs typeface="Open Sans"/>
                <a:sym typeface="Open Sans"/>
              </a:rPr>
              <a:t>особливості</a:t>
            </a:r>
            <a:r>
              <a:rPr lang="en-US" sz="3400" dirty="0">
                <a:solidFill>
                  <a:srgbClr val="000000"/>
                </a:solidFill>
                <a:latin typeface="Open Sans"/>
                <a:ea typeface="Open Sans"/>
                <a:cs typeface="Open Sans"/>
                <a:sym typeface="Open Sans"/>
              </a:rPr>
              <a:t>:</a:t>
            </a:r>
            <a:endParaRPr lang="ru-RU" sz="3400"/>
          </a:p>
          <a:p>
            <a:pPr marL="1476375" lvl="2" indent="-492125" algn="just">
              <a:lnSpc>
                <a:spcPts val="5267"/>
              </a:lnSpc>
              <a:buFont typeface="Arial"/>
              <a:buChar char="⚬"/>
            </a:pPr>
            <a:r>
              <a:rPr lang="en-US" sz="3420" b="1" dirty="0" err="1">
                <a:solidFill>
                  <a:srgbClr val="000000"/>
                </a:solidFill>
                <a:latin typeface="Open Sans Bold"/>
                <a:ea typeface="Open Sans Bold"/>
                <a:cs typeface="Open Sans Bold"/>
                <a:sym typeface="Open Sans Bold"/>
              </a:rPr>
              <a:t>Висока</a:t>
            </a:r>
            <a:r>
              <a:rPr lang="en-US" sz="3420" b="1" dirty="0">
                <a:solidFill>
                  <a:srgbClr val="000000"/>
                </a:solidFill>
                <a:latin typeface="Open Sans Bold"/>
                <a:ea typeface="Open Sans Bold"/>
                <a:cs typeface="Open Sans Bold"/>
                <a:sym typeface="Open Sans Bold"/>
              </a:rPr>
              <a:t> </a:t>
            </a:r>
            <a:r>
              <a:rPr lang="en-US" sz="3420" b="1" dirty="0" err="1">
                <a:solidFill>
                  <a:srgbClr val="000000"/>
                </a:solidFill>
                <a:latin typeface="Open Sans Bold"/>
                <a:ea typeface="Open Sans Bold"/>
                <a:cs typeface="Open Sans Bold"/>
                <a:sym typeface="Open Sans Bold"/>
              </a:rPr>
              <a:t>ймовірність</a:t>
            </a:r>
            <a:r>
              <a:rPr lang="en-US" sz="3420" b="1" dirty="0">
                <a:solidFill>
                  <a:srgbClr val="000000"/>
                </a:solidFill>
                <a:latin typeface="Open Sans Bold"/>
                <a:ea typeface="Open Sans Bold"/>
                <a:cs typeface="Open Sans Bold"/>
                <a:sym typeface="Open Sans Bold"/>
              </a:rPr>
              <a:t> </a:t>
            </a:r>
            <a:r>
              <a:rPr lang="uk-UA" sz="3420" b="1" dirty="0">
                <a:solidFill>
                  <a:srgbClr val="000000"/>
                </a:solidFill>
                <a:latin typeface="Open Sans Bold"/>
                <a:ea typeface="Open Sans Bold"/>
                <a:cs typeface="Open Sans Bold"/>
                <a:sym typeface="Open Sans Bold"/>
              </a:rPr>
              <a:t>ГВІ</a:t>
            </a:r>
            <a:r>
              <a:rPr lang="en-US" sz="3420" b="1" dirty="0">
                <a:solidFill>
                  <a:srgbClr val="000000"/>
                </a:solidFill>
                <a:latin typeface="Open Sans Bold"/>
                <a:ea typeface="Open Sans Bold"/>
                <a:cs typeface="Open Sans Bold"/>
                <a:sym typeface="Open Sans Bold"/>
              </a:rPr>
              <a:t>, </a:t>
            </a:r>
            <a:r>
              <a:rPr lang="en-US" sz="3420" dirty="0" err="1">
                <a:solidFill>
                  <a:srgbClr val="000000"/>
                </a:solidFill>
                <a:latin typeface="Open Sans"/>
                <a:ea typeface="Open Sans"/>
                <a:cs typeface="Open Sans"/>
                <a:sym typeface="Open Sans"/>
              </a:rPr>
              <a:t>виходячи</a:t>
            </a:r>
            <a:r>
              <a:rPr lang="en-US" sz="3420" dirty="0">
                <a:solidFill>
                  <a:srgbClr val="000000"/>
                </a:solidFill>
                <a:latin typeface="Open Sans"/>
                <a:ea typeface="Open Sans"/>
                <a:cs typeface="Open Sans"/>
                <a:sym typeface="Open Sans"/>
              </a:rPr>
              <a:t> з </a:t>
            </a:r>
            <a:r>
              <a:rPr lang="en-US" sz="3420" dirty="0" err="1">
                <a:solidFill>
                  <a:srgbClr val="000000"/>
                </a:solidFill>
                <a:latin typeface="Open Sans"/>
                <a:ea typeface="Open Sans"/>
                <a:cs typeface="Open Sans"/>
                <a:sym typeface="Open Sans"/>
              </a:rPr>
              <a:t>ознак</a:t>
            </a:r>
            <a:r>
              <a:rPr lang="en-US" sz="3420" dirty="0">
                <a:solidFill>
                  <a:srgbClr val="000000"/>
                </a:solidFill>
                <a:latin typeface="Open Sans"/>
                <a:ea typeface="Open Sans"/>
                <a:cs typeface="Open Sans"/>
                <a:sym typeface="Open Sans"/>
              </a:rPr>
              <a:t>/</a:t>
            </a:r>
            <a:r>
              <a:rPr lang="en-US" sz="3420" dirty="0" err="1">
                <a:solidFill>
                  <a:srgbClr val="000000"/>
                </a:solidFill>
                <a:latin typeface="Open Sans"/>
                <a:ea typeface="Open Sans"/>
                <a:cs typeface="Open Sans"/>
                <a:sym typeface="Open Sans"/>
              </a:rPr>
              <a:t>симптомів</a:t>
            </a:r>
            <a:r>
              <a:rPr lang="en-US" sz="3420" dirty="0">
                <a:solidFill>
                  <a:srgbClr val="000000"/>
                </a:solidFill>
                <a:latin typeface="Open Sans"/>
                <a:ea typeface="Open Sans"/>
                <a:cs typeface="Open Sans"/>
                <a:sym typeface="Open Sans"/>
              </a:rPr>
              <a:t>/</a:t>
            </a:r>
            <a:r>
              <a:rPr lang="en-US" sz="3420" dirty="0" err="1">
                <a:solidFill>
                  <a:srgbClr val="000000"/>
                </a:solidFill>
                <a:latin typeface="Open Sans"/>
                <a:ea typeface="Open Sans"/>
                <a:cs typeface="Open Sans"/>
                <a:sym typeface="Open Sans"/>
              </a:rPr>
              <a:t>історії</a:t>
            </a:r>
            <a:r>
              <a:rPr lang="en-US" sz="3420" dirty="0">
                <a:solidFill>
                  <a:srgbClr val="000000"/>
                </a:solidFill>
                <a:latin typeface="Open Sans"/>
                <a:ea typeface="Open Sans"/>
                <a:cs typeface="Open Sans"/>
                <a:sym typeface="Open Sans"/>
              </a:rPr>
              <a:t> </a:t>
            </a:r>
            <a:r>
              <a:rPr lang="en-US" sz="3420" dirty="0" err="1">
                <a:solidFill>
                  <a:srgbClr val="000000"/>
                </a:solidFill>
                <a:latin typeface="Open Sans"/>
                <a:ea typeface="Open Sans"/>
                <a:cs typeface="Open Sans"/>
                <a:sym typeface="Open Sans"/>
              </a:rPr>
              <a:t>експозиції</a:t>
            </a:r>
            <a:r>
              <a:rPr lang="en-US" sz="3420" dirty="0">
                <a:solidFill>
                  <a:srgbClr val="000000"/>
                </a:solidFill>
                <a:latin typeface="Open Sans"/>
                <a:ea typeface="Open Sans"/>
                <a:cs typeface="Open Sans"/>
                <a:sym typeface="Open Sans"/>
              </a:rPr>
              <a:t> </a:t>
            </a:r>
            <a:r>
              <a:rPr lang="en-US" sz="3420" dirty="0" err="1">
                <a:solidFill>
                  <a:srgbClr val="000000"/>
                </a:solidFill>
                <a:latin typeface="Open Sans"/>
                <a:ea typeface="Open Sans"/>
                <a:cs typeface="Open Sans"/>
                <a:sym typeface="Open Sans"/>
              </a:rPr>
              <a:t>та</a:t>
            </a:r>
            <a:r>
              <a:rPr lang="en-US" sz="3420" dirty="0">
                <a:solidFill>
                  <a:srgbClr val="000000"/>
                </a:solidFill>
                <a:latin typeface="Open Sans"/>
                <a:ea typeface="Open Sans"/>
                <a:cs typeface="Open Sans"/>
                <a:sym typeface="Open Sans"/>
              </a:rPr>
              <a:t> </a:t>
            </a:r>
            <a:r>
              <a:rPr lang="en-US" sz="3420" dirty="0" err="1">
                <a:solidFill>
                  <a:srgbClr val="000000"/>
                </a:solidFill>
                <a:latin typeface="Open Sans"/>
                <a:ea typeface="Open Sans"/>
                <a:cs typeface="Open Sans"/>
                <a:sym typeface="Open Sans"/>
              </a:rPr>
              <a:t>значущості</a:t>
            </a:r>
            <a:r>
              <a:rPr lang="en-US" sz="3420" dirty="0">
                <a:solidFill>
                  <a:srgbClr val="000000"/>
                </a:solidFill>
                <a:latin typeface="Open Sans"/>
                <a:ea typeface="Open Sans"/>
                <a:cs typeface="Open Sans"/>
                <a:sym typeface="Open Sans"/>
              </a:rPr>
              <a:t> </a:t>
            </a:r>
            <a:r>
              <a:rPr lang="en-US" sz="3420" dirty="0" err="1">
                <a:solidFill>
                  <a:srgbClr val="000000"/>
                </a:solidFill>
                <a:latin typeface="Open Sans"/>
                <a:ea typeface="Open Sans"/>
                <a:cs typeface="Open Sans"/>
                <a:sym typeface="Open Sans"/>
              </a:rPr>
              <a:t>відхилень</a:t>
            </a:r>
            <a:r>
              <a:rPr lang="en-US" sz="3420" dirty="0">
                <a:solidFill>
                  <a:srgbClr val="000000"/>
                </a:solidFill>
                <a:latin typeface="Open Sans"/>
                <a:ea typeface="Open Sans"/>
                <a:cs typeface="Open Sans"/>
                <a:sym typeface="Open Sans"/>
              </a:rPr>
              <a:t> у </a:t>
            </a:r>
            <a:r>
              <a:rPr lang="en-US" sz="3420" dirty="0" err="1">
                <a:solidFill>
                  <a:srgbClr val="000000"/>
                </a:solidFill>
                <a:latin typeface="Open Sans"/>
                <a:ea typeface="Open Sans"/>
                <a:cs typeface="Open Sans"/>
                <a:sym typeface="Open Sans"/>
              </a:rPr>
              <a:t>застосуванні</a:t>
            </a:r>
            <a:r>
              <a:rPr lang="en-US" sz="3420" dirty="0">
                <a:solidFill>
                  <a:srgbClr val="000000"/>
                </a:solidFill>
                <a:latin typeface="Open Sans"/>
                <a:ea typeface="Open Sans"/>
                <a:cs typeface="Open Sans"/>
                <a:sym typeface="Open Sans"/>
              </a:rPr>
              <a:t>.</a:t>
            </a:r>
            <a:endParaRPr lang="en-US" sz="3420" dirty="0">
              <a:solidFill>
                <a:srgbClr val="000000"/>
              </a:solidFill>
              <a:latin typeface="Open Sans"/>
              <a:ea typeface="Open Sans"/>
              <a:cs typeface="Open Sans"/>
            </a:endParaRPr>
          </a:p>
          <a:p>
            <a:pPr marL="1476375" lvl="2" indent="-492125" algn="just">
              <a:lnSpc>
                <a:spcPts val="5267"/>
              </a:lnSpc>
              <a:buFont typeface="Arial"/>
              <a:buChar char="⚬"/>
            </a:pPr>
            <a:r>
              <a:rPr lang="en-US" sz="3420" b="1" dirty="0" err="1">
                <a:solidFill>
                  <a:srgbClr val="000000"/>
                </a:solidFill>
                <a:latin typeface="Open Sans Bold"/>
                <a:ea typeface="Open Sans Bold"/>
                <a:cs typeface="Open Sans Bold"/>
                <a:sym typeface="Open Sans Bold"/>
              </a:rPr>
              <a:t>Взаємодія</a:t>
            </a:r>
            <a:r>
              <a:rPr lang="en-US" sz="3420" b="1" dirty="0">
                <a:solidFill>
                  <a:srgbClr val="000000"/>
                </a:solidFill>
                <a:latin typeface="Open Sans Bold"/>
                <a:ea typeface="Open Sans Bold"/>
                <a:cs typeface="Open Sans Bold"/>
                <a:sym typeface="Open Sans Bold"/>
              </a:rPr>
              <a:t> з </a:t>
            </a:r>
            <a:r>
              <a:rPr lang="en-US" sz="3420" b="1" dirty="0" err="1">
                <a:solidFill>
                  <a:srgbClr val="000000"/>
                </a:solidFill>
                <a:latin typeface="Open Sans Bold"/>
                <a:ea typeface="Open Sans Bold"/>
                <a:cs typeface="Open Sans Bold"/>
                <a:sym typeface="Open Sans Bold"/>
              </a:rPr>
              <a:t>ліками</a:t>
            </a:r>
            <a:r>
              <a:rPr lang="en-US" sz="3420" b="1" dirty="0">
                <a:solidFill>
                  <a:srgbClr val="000000"/>
                </a:solidFill>
                <a:latin typeface="Open Sans Bold"/>
                <a:ea typeface="Open Sans Bold"/>
                <a:cs typeface="Open Sans Bold"/>
                <a:sym typeface="Open Sans Bold"/>
              </a:rPr>
              <a:t>: </a:t>
            </a:r>
            <a:r>
              <a:rPr lang="en-US" sz="3420" dirty="0" err="1">
                <a:solidFill>
                  <a:srgbClr val="000000"/>
                </a:solidFill>
                <a:latin typeface="Open Sans"/>
                <a:ea typeface="Open Sans"/>
                <a:cs typeface="Open Sans"/>
                <a:sym typeface="Open Sans"/>
              </a:rPr>
              <a:t>ліки</a:t>
            </a:r>
            <a:r>
              <a:rPr lang="en-US" sz="3420" dirty="0">
                <a:solidFill>
                  <a:srgbClr val="000000"/>
                </a:solidFill>
                <a:latin typeface="Open Sans"/>
                <a:ea typeface="Open Sans"/>
                <a:cs typeface="Open Sans"/>
                <a:sym typeface="Open Sans"/>
              </a:rPr>
              <a:t>, </a:t>
            </a:r>
            <a:r>
              <a:rPr lang="en-US" sz="3420" dirty="0" err="1">
                <a:solidFill>
                  <a:srgbClr val="000000"/>
                </a:solidFill>
                <a:latin typeface="Open Sans"/>
                <a:ea typeface="Open Sans"/>
                <a:cs typeface="Open Sans"/>
                <a:sym typeface="Open Sans"/>
              </a:rPr>
              <a:t>що</a:t>
            </a:r>
            <a:r>
              <a:rPr lang="en-US" sz="3420" dirty="0">
                <a:solidFill>
                  <a:srgbClr val="000000"/>
                </a:solidFill>
                <a:latin typeface="Open Sans"/>
                <a:ea typeface="Open Sans"/>
                <a:cs typeface="Open Sans"/>
                <a:sym typeface="Open Sans"/>
              </a:rPr>
              <a:t> </a:t>
            </a:r>
            <a:r>
              <a:rPr lang="en-US" sz="3420" dirty="0" err="1">
                <a:solidFill>
                  <a:srgbClr val="000000"/>
                </a:solidFill>
                <a:latin typeface="Open Sans"/>
                <a:ea typeface="Open Sans"/>
                <a:cs typeface="Open Sans"/>
                <a:sym typeface="Open Sans"/>
              </a:rPr>
              <a:t>взаємодіють</a:t>
            </a:r>
            <a:r>
              <a:rPr lang="en-US" sz="3420" dirty="0">
                <a:solidFill>
                  <a:srgbClr val="000000"/>
                </a:solidFill>
                <a:latin typeface="Open Sans"/>
                <a:ea typeface="Open Sans"/>
                <a:cs typeface="Open Sans"/>
                <a:sym typeface="Open Sans"/>
              </a:rPr>
              <a:t> з </a:t>
            </a:r>
            <a:r>
              <a:rPr lang="en-US" sz="3420" dirty="0" err="1">
                <a:solidFill>
                  <a:srgbClr val="000000"/>
                </a:solidFill>
                <a:latin typeface="Open Sans"/>
                <a:ea typeface="Open Sans"/>
                <a:cs typeface="Open Sans"/>
                <a:sym typeface="Open Sans"/>
              </a:rPr>
              <a:t>каботегравіром</a:t>
            </a:r>
            <a:r>
              <a:rPr lang="en-US" sz="3420" dirty="0">
                <a:solidFill>
                  <a:srgbClr val="000000"/>
                </a:solidFill>
                <a:latin typeface="Open Sans"/>
                <a:ea typeface="Open Sans"/>
                <a:cs typeface="Open Sans"/>
                <a:sym typeface="Open Sans"/>
              </a:rPr>
              <a:t>, з </a:t>
            </a:r>
            <a:r>
              <a:rPr lang="en-US" sz="3420" dirty="0" err="1">
                <a:solidFill>
                  <a:srgbClr val="000000"/>
                </a:solidFill>
                <a:latin typeface="Open Sans"/>
                <a:ea typeface="Open Sans"/>
                <a:cs typeface="Open Sans"/>
                <a:sym typeface="Open Sans"/>
              </a:rPr>
              <a:t>протипоказаннями</a:t>
            </a:r>
            <a:r>
              <a:rPr lang="en-US" sz="3420" dirty="0">
                <a:solidFill>
                  <a:srgbClr val="000000"/>
                </a:solidFill>
                <a:latin typeface="Open Sans"/>
                <a:ea typeface="Open Sans"/>
                <a:cs typeface="Open Sans"/>
                <a:sym typeface="Open Sans"/>
              </a:rPr>
              <a:t> </a:t>
            </a:r>
            <a:r>
              <a:rPr lang="en-US" sz="3420" dirty="0" err="1">
                <a:solidFill>
                  <a:srgbClr val="000000"/>
                </a:solidFill>
                <a:latin typeface="Open Sans"/>
                <a:ea typeface="Open Sans"/>
                <a:cs typeface="Open Sans"/>
                <a:sym typeface="Open Sans"/>
              </a:rPr>
              <a:t>та</a:t>
            </a:r>
            <a:r>
              <a:rPr lang="en-US" sz="3420" dirty="0">
                <a:solidFill>
                  <a:srgbClr val="000000"/>
                </a:solidFill>
                <a:latin typeface="Open Sans"/>
                <a:ea typeface="Open Sans"/>
                <a:cs typeface="Open Sans"/>
                <a:sym typeface="Open Sans"/>
              </a:rPr>
              <a:t> </a:t>
            </a:r>
            <a:r>
              <a:rPr lang="en-US" sz="3420" dirty="0" err="1">
                <a:solidFill>
                  <a:srgbClr val="000000"/>
                </a:solidFill>
                <a:latin typeface="Open Sans"/>
                <a:ea typeface="Open Sans"/>
                <a:cs typeface="Open Sans"/>
                <a:sym typeface="Open Sans"/>
              </a:rPr>
              <a:t>застереженнями</a:t>
            </a:r>
            <a:r>
              <a:rPr lang="en-US" sz="3420" dirty="0">
                <a:solidFill>
                  <a:srgbClr val="000000"/>
                </a:solidFill>
                <a:latin typeface="Open Sans"/>
                <a:ea typeface="Open Sans"/>
                <a:cs typeface="Open Sans"/>
                <a:sym typeface="Open Sans"/>
              </a:rPr>
              <a:t>, </a:t>
            </a:r>
            <a:r>
              <a:rPr lang="en-US" sz="3420" dirty="0" err="1">
                <a:solidFill>
                  <a:srgbClr val="000000"/>
                </a:solidFill>
                <a:latin typeface="Open Sans"/>
                <a:ea typeface="Open Sans"/>
                <a:cs typeface="Open Sans"/>
                <a:sym typeface="Open Sans"/>
              </a:rPr>
              <a:t>що</a:t>
            </a:r>
            <a:r>
              <a:rPr lang="en-US" sz="3420" dirty="0">
                <a:solidFill>
                  <a:srgbClr val="000000"/>
                </a:solidFill>
                <a:latin typeface="Open Sans"/>
                <a:ea typeface="Open Sans"/>
                <a:cs typeface="Open Sans"/>
                <a:sym typeface="Open Sans"/>
              </a:rPr>
              <a:t> </a:t>
            </a:r>
            <a:r>
              <a:rPr lang="en-US" sz="3420" dirty="0" err="1">
                <a:solidFill>
                  <a:srgbClr val="000000"/>
                </a:solidFill>
                <a:latin typeface="Open Sans"/>
                <a:ea typeface="Open Sans"/>
                <a:cs typeface="Open Sans"/>
                <a:sym typeface="Open Sans"/>
              </a:rPr>
              <a:t>варіюються</a:t>
            </a:r>
            <a:r>
              <a:rPr lang="en-US" sz="3420" dirty="0">
                <a:solidFill>
                  <a:srgbClr val="000000"/>
                </a:solidFill>
                <a:latin typeface="Open Sans"/>
                <a:ea typeface="Open Sans"/>
                <a:cs typeface="Open Sans"/>
                <a:sym typeface="Open Sans"/>
              </a:rPr>
              <a:t> </a:t>
            </a:r>
            <a:r>
              <a:rPr lang="en-US" sz="3420" dirty="0" err="1">
                <a:solidFill>
                  <a:srgbClr val="000000"/>
                </a:solidFill>
                <a:latin typeface="Open Sans"/>
                <a:ea typeface="Open Sans"/>
                <a:cs typeface="Open Sans"/>
                <a:sym typeface="Open Sans"/>
              </a:rPr>
              <a:t>залежно</a:t>
            </a:r>
            <a:r>
              <a:rPr lang="en-US" sz="3420" dirty="0">
                <a:solidFill>
                  <a:srgbClr val="000000"/>
                </a:solidFill>
                <a:latin typeface="Open Sans"/>
                <a:ea typeface="Open Sans"/>
                <a:cs typeface="Open Sans"/>
                <a:sym typeface="Open Sans"/>
              </a:rPr>
              <a:t> </a:t>
            </a:r>
            <a:r>
              <a:rPr lang="en-US" sz="3420" dirty="0" err="1">
                <a:solidFill>
                  <a:srgbClr val="000000"/>
                </a:solidFill>
                <a:latin typeface="Open Sans"/>
                <a:ea typeface="Open Sans"/>
                <a:cs typeface="Open Sans"/>
                <a:sym typeface="Open Sans"/>
              </a:rPr>
              <a:t>від</a:t>
            </a:r>
            <a:r>
              <a:rPr lang="en-US" sz="3420" dirty="0">
                <a:solidFill>
                  <a:srgbClr val="000000"/>
                </a:solidFill>
                <a:latin typeface="Open Sans"/>
                <a:ea typeface="Open Sans"/>
                <a:cs typeface="Open Sans"/>
                <a:sym typeface="Open Sans"/>
              </a:rPr>
              <a:t> </a:t>
            </a:r>
            <a:r>
              <a:rPr lang="en-US" sz="3420" dirty="0" err="1">
                <a:solidFill>
                  <a:srgbClr val="000000"/>
                </a:solidFill>
                <a:latin typeface="Open Sans"/>
                <a:ea typeface="Open Sans"/>
                <a:cs typeface="Open Sans"/>
                <a:sym typeface="Open Sans"/>
              </a:rPr>
              <a:t>ліків</a:t>
            </a:r>
            <a:endParaRPr lang="en-US" sz="3420" dirty="0">
              <a:solidFill>
                <a:srgbClr val="000000"/>
              </a:solidFill>
              <a:latin typeface="Open Sans"/>
              <a:ea typeface="Open Sans"/>
              <a:cs typeface="Open Sans"/>
            </a:endParaRPr>
          </a:p>
          <a:p>
            <a:pPr marL="1476375" lvl="2" indent="-492125" algn="just">
              <a:lnSpc>
                <a:spcPts val="5267"/>
              </a:lnSpc>
              <a:buFont typeface="Arial"/>
              <a:buChar char="⚬"/>
            </a:pPr>
            <a:r>
              <a:rPr lang="en-US" sz="3420" b="1" dirty="0" err="1">
                <a:solidFill>
                  <a:srgbClr val="000000"/>
                </a:solidFill>
                <a:latin typeface="Open Sans Bold"/>
                <a:ea typeface="Open Sans Bold"/>
                <a:cs typeface="Open Sans Bold"/>
                <a:sym typeface="Open Sans Bold"/>
              </a:rPr>
              <a:t>Супутні</a:t>
            </a:r>
            <a:r>
              <a:rPr lang="en-US" sz="3420" b="1" dirty="0">
                <a:solidFill>
                  <a:srgbClr val="000000"/>
                </a:solidFill>
                <a:latin typeface="Open Sans Bold"/>
                <a:ea typeface="Open Sans Bold"/>
                <a:cs typeface="Open Sans Bold"/>
                <a:sym typeface="Open Sans Bold"/>
              </a:rPr>
              <a:t> </a:t>
            </a:r>
            <a:r>
              <a:rPr lang="en-US" sz="3420" b="1" dirty="0" err="1">
                <a:solidFill>
                  <a:srgbClr val="000000"/>
                </a:solidFill>
                <a:latin typeface="Open Sans Bold"/>
                <a:ea typeface="Open Sans Bold"/>
                <a:cs typeface="Open Sans Bold"/>
                <a:sym typeface="Open Sans Bold"/>
              </a:rPr>
              <a:t>захворювання</a:t>
            </a:r>
            <a:r>
              <a:rPr lang="en-US" sz="3420" b="1" dirty="0">
                <a:solidFill>
                  <a:srgbClr val="000000"/>
                </a:solidFill>
                <a:latin typeface="Open Sans Bold"/>
                <a:ea typeface="Open Sans Bold"/>
                <a:cs typeface="Open Sans Bold"/>
                <a:sym typeface="Open Sans Bold"/>
              </a:rPr>
              <a:t>: </a:t>
            </a:r>
            <a:r>
              <a:rPr lang="en-US" sz="3420" dirty="0" err="1">
                <a:solidFill>
                  <a:srgbClr val="000000"/>
                </a:solidFill>
                <a:latin typeface="Open Sans"/>
                <a:ea typeface="Open Sans"/>
                <a:cs typeface="Open Sans"/>
                <a:sym typeface="Open Sans"/>
              </a:rPr>
              <a:t>порушення</a:t>
            </a:r>
            <a:r>
              <a:rPr lang="en-US" sz="3420" dirty="0">
                <a:solidFill>
                  <a:srgbClr val="000000"/>
                </a:solidFill>
                <a:latin typeface="Open Sans"/>
                <a:ea typeface="Open Sans"/>
                <a:cs typeface="Open Sans"/>
                <a:sym typeface="Open Sans"/>
              </a:rPr>
              <a:t> </a:t>
            </a:r>
            <a:r>
              <a:rPr lang="en-US" sz="3420" dirty="0" err="1">
                <a:solidFill>
                  <a:srgbClr val="000000"/>
                </a:solidFill>
                <a:latin typeface="Open Sans"/>
                <a:ea typeface="Open Sans"/>
                <a:cs typeface="Open Sans"/>
                <a:sym typeface="Open Sans"/>
              </a:rPr>
              <a:t>функції</a:t>
            </a:r>
            <a:r>
              <a:rPr lang="en-US" sz="3420" dirty="0">
                <a:solidFill>
                  <a:srgbClr val="000000"/>
                </a:solidFill>
                <a:latin typeface="Open Sans"/>
                <a:ea typeface="Open Sans"/>
                <a:cs typeface="Open Sans"/>
                <a:sym typeface="Open Sans"/>
              </a:rPr>
              <a:t> </a:t>
            </a:r>
            <a:r>
              <a:rPr lang="en-US" sz="3420" dirty="0" err="1">
                <a:solidFill>
                  <a:srgbClr val="000000"/>
                </a:solidFill>
                <a:latin typeface="Open Sans"/>
                <a:ea typeface="Open Sans"/>
                <a:cs typeface="Open Sans"/>
                <a:sym typeface="Open Sans"/>
              </a:rPr>
              <a:t>печінки</a:t>
            </a:r>
            <a:r>
              <a:rPr lang="en-US" sz="3420" dirty="0">
                <a:solidFill>
                  <a:srgbClr val="000000"/>
                </a:solidFill>
                <a:latin typeface="Open Sans"/>
                <a:ea typeface="Open Sans"/>
                <a:cs typeface="Open Sans"/>
                <a:sym typeface="Open Sans"/>
              </a:rPr>
              <a:t> </a:t>
            </a:r>
            <a:r>
              <a:rPr lang="en-US" sz="3420" dirty="0" err="1">
                <a:solidFill>
                  <a:srgbClr val="000000"/>
                </a:solidFill>
                <a:latin typeface="Open Sans"/>
                <a:ea typeface="Open Sans"/>
                <a:cs typeface="Open Sans"/>
                <a:sym typeface="Open Sans"/>
              </a:rPr>
              <a:t>або</a:t>
            </a:r>
            <a:r>
              <a:rPr lang="en-US" sz="3420" dirty="0">
                <a:solidFill>
                  <a:srgbClr val="000000"/>
                </a:solidFill>
                <a:latin typeface="Open Sans"/>
                <a:ea typeface="Open Sans"/>
                <a:cs typeface="Open Sans"/>
                <a:sym typeface="Open Sans"/>
              </a:rPr>
              <a:t> </a:t>
            </a:r>
            <a:r>
              <a:rPr lang="en-US" sz="3420" dirty="0" err="1">
                <a:solidFill>
                  <a:srgbClr val="000000"/>
                </a:solidFill>
                <a:latin typeface="Open Sans"/>
                <a:ea typeface="Open Sans"/>
                <a:cs typeface="Open Sans"/>
                <a:sym typeface="Open Sans"/>
              </a:rPr>
              <a:t>захворювання</a:t>
            </a:r>
            <a:r>
              <a:rPr lang="en-US" sz="3420" dirty="0">
                <a:solidFill>
                  <a:srgbClr val="000000"/>
                </a:solidFill>
                <a:latin typeface="Open Sans"/>
                <a:ea typeface="Open Sans"/>
                <a:cs typeface="Open Sans"/>
                <a:sym typeface="Open Sans"/>
              </a:rPr>
              <a:t> </a:t>
            </a:r>
            <a:r>
              <a:rPr lang="en-US" sz="3420" dirty="0" err="1">
                <a:solidFill>
                  <a:srgbClr val="000000"/>
                </a:solidFill>
                <a:latin typeface="Open Sans"/>
                <a:ea typeface="Open Sans"/>
                <a:cs typeface="Open Sans"/>
                <a:sym typeface="Open Sans"/>
              </a:rPr>
              <a:t>печінки</a:t>
            </a:r>
            <a:endParaRPr lang="en-US" sz="3420" dirty="0">
              <a:solidFill>
                <a:srgbClr val="000000"/>
              </a:solidFill>
              <a:latin typeface="Open Sans"/>
              <a:ea typeface="Open Sans"/>
              <a:cs typeface="Open Sans"/>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1423675">
            <a:off x="303459" y="326953"/>
            <a:ext cx="2031549" cy="1935050"/>
          </a:xfrm>
          <a:custGeom>
            <a:avLst/>
            <a:gdLst/>
            <a:ahLst/>
            <a:cxnLst/>
            <a:rect l="l" t="t" r="r" b="b"/>
            <a:pathLst>
              <a:path w="2031549" h="1935050">
                <a:moveTo>
                  <a:pt x="0" y="0"/>
                </a:moveTo>
                <a:lnTo>
                  <a:pt x="2031549" y="0"/>
                </a:lnTo>
                <a:lnTo>
                  <a:pt x="2031549" y="1935051"/>
                </a:lnTo>
                <a:lnTo>
                  <a:pt x="0" y="19350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3" name="Group 3"/>
          <p:cNvGrpSpPr/>
          <p:nvPr/>
        </p:nvGrpSpPr>
        <p:grpSpPr>
          <a:xfrm>
            <a:off x="643187" y="554737"/>
            <a:ext cx="1352095" cy="1362312"/>
            <a:chOff x="0" y="0"/>
            <a:chExt cx="1802793" cy="1816416"/>
          </a:xfrm>
        </p:grpSpPr>
        <p:sp>
          <p:nvSpPr>
            <p:cNvPr id="4" name="Freeform 4"/>
            <p:cNvSpPr/>
            <p:nvPr/>
          </p:nvSpPr>
          <p:spPr>
            <a:xfrm rot="-10800000">
              <a:off x="0" y="0"/>
              <a:ext cx="1802793" cy="1816416"/>
            </a:xfrm>
            <a:custGeom>
              <a:avLst/>
              <a:gdLst/>
              <a:ahLst/>
              <a:cxnLst/>
              <a:rect l="l" t="t" r="r" b="b"/>
              <a:pathLst>
                <a:path w="1802793" h="1816416">
                  <a:moveTo>
                    <a:pt x="0" y="0"/>
                  </a:moveTo>
                  <a:lnTo>
                    <a:pt x="1802793" y="0"/>
                  </a:lnTo>
                  <a:lnTo>
                    <a:pt x="1802793" y="1816416"/>
                  </a:lnTo>
                  <a:lnTo>
                    <a:pt x="0" y="181641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 name="TextBox 5"/>
            <p:cNvSpPr txBox="1"/>
            <p:nvPr/>
          </p:nvSpPr>
          <p:spPr>
            <a:xfrm>
              <a:off x="714569" y="625516"/>
              <a:ext cx="571938" cy="238692"/>
            </a:xfrm>
            <a:prstGeom prst="rect">
              <a:avLst/>
            </a:prstGeom>
          </p:spPr>
          <p:txBody>
            <a:bodyPr lIns="0" tIns="0" rIns="0" bIns="0" rtlCol="0" anchor="t">
              <a:spAutoFit/>
            </a:bodyPr>
            <a:lstStyle/>
            <a:p>
              <a:pPr algn="ctr">
                <a:lnSpc>
                  <a:spcPts val="1404"/>
                </a:lnSpc>
              </a:pPr>
              <a:r>
                <a:rPr lang="en-US" sz="1003">
                  <a:solidFill>
                    <a:srgbClr val="A93291"/>
                  </a:solidFill>
                  <a:latin typeface="Aloja"/>
                  <a:ea typeface="Aloja"/>
                  <a:cs typeface="Aloja"/>
                  <a:sym typeface="Aloja"/>
                </a:rPr>
                <a:t>C</a:t>
              </a:r>
            </a:p>
          </p:txBody>
        </p:sp>
      </p:grpSp>
      <p:sp>
        <p:nvSpPr>
          <p:cNvPr id="6" name="TextBox 6"/>
          <p:cNvSpPr txBox="1"/>
          <p:nvPr/>
        </p:nvSpPr>
        <p:spPr>
          <a:xfrm>
            <a:off x="645044" y="2471788"/>
            <a:ext cx="12004155" cy="7123489"/>
          </a:xfrm>
          <a:prstGeom prst="rect">
            <a:avLst/>
          </a:prstGeom>
        </p:spPr>
        <p:txBody>
          <a:bodyPr wrap="square" lIns="0" tIns="0" rIns="0" bIns="0" rtlCol="0" anchor="t">
            <a:spAutoFit/>
          </a:bodyPr>
          <a:lstStyle/>
          <a:p>
            <a:pPr marL="738503" lvl="1" indent="-369251" algn="just">
              <a:lnSpc>
                <a:spcPts val="4275"/>
              </a:lnSpc>
              <a:buFont typeface="Arial"/>
              <a:buChar char="•"/>
            </a:pPr>
            <a:r>
              <a:rPr lang="en-US" sz="2800" dirty="0" err="1">
                <a:solidFill>
                  <a:srgbClr val="000000"/>
                </a:solidFill>
                <a:latin typeface="Open Sans"/>
                <a:ea typeface="Open Sans"/>
                <a:cs typeface="Open Sans"/>
                <a:sym typeface="Open Sans"/>
              </a:rPr>
              <a:t>Розгляньте</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можливість</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призупинення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застосування</a:t>
            </a:r>
            <a:r>
              <a:rPr lang="en-US" sz="2800" dirty="0">
                <a:solidFill>
                  <a:srgbClr val="000000"/>
                </a:solidFill>
                <a:latin typeface="Open Sans"/>
                <a:ea typeface="Open Sans"/>
                <a:cs typeface="Open Sans"/>
                <a:sym typeface="Open Sans"/>
              </a:rPr>
              <a:t> CAB-LA </a:t>
            </a:r>
            <a:r>
              <a:rPr lang="en-US" sz="2800" dirty="0" err="1">
                <a:solidFill>
                  <a:srgbClr val="000000"/>
                </a:solidFill>
                <a:latin typeface="Open Sans"/>
                <a:ea typeface="Open Sans"/>
                <a:cs typeface="Open Sans"/>
                <a:sym typeface="Open Sans"/>
              </a:rPr>
              <a:t>та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порекомендуйте</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клієнту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повернутися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через</a:t>
            </a:r>
            <a:r>
              <a:rPr lang="en-US" sz="2800" dirty="0">
                <a:solidFill>
                  <a:srgbClr val="000000"/>
                </a:solidFill>
                <a:latin typeface="Open Sans"/>
                <a:ea typeface="Open Sans"/>
                <a:cs typeface="Open Sans"/>
                <a:sym typeface="Open Sans"/>
              </a:rPr>
              <a:t> 1 </a:t>
            </a:r>
            <a:r>
              <a:rPr lang="en-US" sz="2800" dirty="0" err="1">
                <a:solidFill>
                  <a:srgbClr val="000000"/>
                </a:solidFill>
                <a:latin typeface="Open Sans"/>
                <a:ea typeface="Open Sans"/>
                <a:cs typeface="Open Sans"/>
                <a:sym typeface="Open Sans"/>
              </a:rPr>
              <a:t>місяць</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для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повторного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тестування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на</a:t>
            </a:r>
            <a:r>
              <a:rPr lang="en-US" sz="2800" dirty="0">
                <a:solidFill>
                  <a:srgbClr val="000000"/>
                </a:solidFill>
                <a:latin typeface="Open Sans"/>
                <a:ea typeface="Open Sans"/>
                <a:cs typeface="Open Sans"/>
                <a:sym typeface="Open Sans"/>
              </a:rPr>
              <a:t> ВІЛ. </a:t>
            </a:r>
            <a:r>
              <a:rPr lang="en-US" sz="2800" dirty="0" err="1">
                <a:solidFill>
                  <a:srgbClr val="000000"/>
                </a:solidFill>
                <a:latin typeface="Open Sans"/>
                <a:ea typeface="Open Sans"/>
                <a:cs typeface="Open Sans"/>
                <a:sym typeface="Open Sans"/>
              </a:rPr>
              <a:t>Клієнти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можуть</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відновити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застосування</a:t>
            </a:r>
            <a:r>
              <a:rPr lang="en-US" sz="2800" dirty="0">
                <a:solidFill>
                  <a:srgbClr val="000000"/>
                </a:solidFill>
                <a:latin typeface="Open Sans"/>
                <a:ea typeface="Open Sans"/>
                <a:cs typeface="Open Sans"/>
                <a:sym typeface="Open Sans"/>
              </a:rPr>
              <a:t> CAB-LA, </a:t>
            </a:r>
            <a:r>
              <a:rPr lang="en-US" sz="2800" dirty="0" err="1">
                <a:solidFill>
                  <a:srgbClr val="000000"/>
                </a:solidFill>
                <a:latin typeface="Open Sans"/>
                <a:ea typeface="Open Sans"/>
                <a:cs typeface="Open Sans"/>
                <a:sym typeface="Open Sans"/>
              </a:rPr>
              <a:t>якщо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результати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повторного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тестування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на</a:t>
            </a:r>
            <a:r>
              <a:rPr lang="en-US" sz="2800" dirty="0">
                <a:solidFill>
                  <a:srgbClr val="000000"/>
                </a:solidFill>
                <a:latin typeface="Open Sans"/>
                <a:ea typeface="Open Sans"/>
                <a:cs typeface="Open Sans"/>
                <a:sym typeface="Open Sans"/>
              </a:rPr>
              <a:t> ВІЛ </a:t>
            </a:r>
            <a:r>
              <a:rPr lang="en-US" sz="2800" dirty="0" err="1">
                <a:solidFill>
                  <a:srgbClr val="000000"/>
                </a:solidFill>
                <a:latin typeface="Open Sans"/>
                <a:ea typeface="Open Sans"/>
                <a:cs typeface="Open Sans"/>
                <a:sym typeface="Open Sans"/>
              </a:rPr>
              <a:t>через</a:t>
            </a:r>
            <a:r>
              <a:rPr lang="en-US" sz="2800" dirty="0">
                <a:solidFill>
                  <a:srgbClr val="000000"/>
                </a:solidFill>
                <a:latin typeface="Open Sans"/>
                <a:ea typeface="Open Sans"/>
                <a:cs typeface="Open Sans"/>
                <a:sym typeface="Open Sans"/>
              </a:rPr>
              <a:t> 1 </a:t>
            </a:r>
            <a:r>
              <a:rPr lang="en-US" sz="2800" dirty="0" err="1">
                <a:solidFill>
                  <a:srgbClr val="000000"/>
                </a:solidFill>
                <a:latin typeface="Open Sans"/>
                <a:ea typeface="Open Sans"/>
                <a:cs typeface="Open Sans"/>
                <a:sym typeface="Open Sans"/>
              </a:rPr>
              <a:t>місяць</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будуть</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негативними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період</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призупинення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застосування</a:t>
            </a:r>
            <a:r>
              <a:rPr lang="en-US" sz="2800" dirty="0">
                <a:solidFill>
                  <a:srgbClr val="000000"/>
                </a:solidFill>
                <a:latin typeface="Open Sans"/>
                <a:ea typeface="Open Sans"/>
                <a:cs typeface="Open Sans"/>
                <a:sym typeface="Open Sans"/>
              </a:rPr>
              <a:t> CAB-LA </a:t>
            </a:r>
            <a:r>
              <a:rPr lang="en-US" sz="2800" dirty="0" err="1">
                <a:solidFill>
                  <a:srgbClr val="000000"/>
                </a:solidFill>
                <a:latin typeface="Open Sans"/>
                <a:ea typeface="Open Sans"/>
                <a:cs typeface="Open Sans"/>
                <a:sym typeface="Open Sans"/>
              </a:rPr>
              <a:t>слід</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обрати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альтернативні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стратегії</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профілактики</a:t>
            </a:r>
            <a:r>
              <a:rPr lang="en-US" sz="2800" dirty="0">
                <a:solidFill>
                  <a:srgbClr val="000000"/>
                </a:solidFill>
                <a:latin typeface="Open Sans"/>
                <a:ea typeface="Open Sans"/>
                <a:cs typeface="Open Sans"/>
                <a:sym typeface="Open Sans"/>
              </a:rPr>
              <a:t> ВІЛ.</a:t>
            </a:r>
          </a:p>
          <a:p>
            <a:pPr marL="738503" lvl="1" indent="-369251" algn="just">
              <a:lnSpc>
                <a:spcPts val="4275"/>
              </a:lnSpc>
              <a:buFont typeface="Arial"/>
              <a:buChar char="•"/>
            </a:pPr>
            <a:r>
              <a:rPr lang="en-US" sz="2800" dirty="0" err="1">
                <a:solidFill>
                  <a:srgbClr val="000000"/>
                </a:solidFill>
                <a:latin typeface="Open Sans"/>
                <a:ea typeface="Open Sans"/>
                <a:cs typeface="Open Sans"/>
                <a:sym typeface="Open Sans"/>
              </a:rPr>
              <a:t>Потенційні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ризики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переваги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призупинення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або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продовження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прийому</a:t>
            </a:r>
            <a:r>
              <a:rPr lang="en-US" sz="2800" dirty="0">
                <a:solidFill>
                  <a:srgbClr val="000000"/>
                </a:solidFill>
                <a:latin typeface="Open Sans"/>
                <a:ea typeface="Open Sans"/>
                <a:cs typeface="Open Sans"/>
                <a:sym typeface="Open Sans"/>
              </a:rPr>
              <a:t> CAB-LA </a:t>
            </a:r>
            <a:r>
              <a:rPr lang="en-US" sz="2800" dirty="0" err="1">
                <a:solidFill>
                  <a:srgbClr val="000000"/>
                </a:solidFill>
                <a:latin typeface="Open Sans"/>
                <a:ea typeface="Open Sans"/>
                <a:cs typeface="Open Sans"/>
                <a:sym typeface="Open Sans"/>
              </a:rPr>
              <a:t>слід</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оцінювати</a:t>
            </a:r>
            <a:r>
              <a:rPr lang="en-US" sz="2800" dirty="0">
                <a:solidFill>
                  <a:srgbClr val="000000"/>
                </a:solidFill>
                <a:latin typeface="Open Sans"/>
                <a:ea typeface="Open Sans"/>
                <a:cs typeface="Open Sans"/>
                <a:sym typeface="Open Sans"/>
              </a:rPr>
              <a:t> в </a:t>
            </a:r>
            <a:r>
              <a:rPr lang="en-US" sz="2800" dirty="0" err="1">
                <a:solidFill>
                  <a:srgbClr val="000000"/>
                </a:solidFill>
                <a:latin typeface="Open Sans"/>
                <a:ea typeface="Open Sans"/>
                <a:cs typeface="Open Sans"/>
                <a:sym typeface="Open Sans"/>
              </a:rPr>
              <a:t>кожному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конкретному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випадку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причому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призупинення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слід</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обирати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лише</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тоді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коли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ризики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потенційного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продовження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прийому</a:t>
            </a:r>
            <a:r>
              <a:rPr lang="en-US" sz="2800" dirty="0">
                <a:solidFill>
                  <a:srgbClr val="000000"/>
                </a:solidFill>
                <a:latin typeface="Open Sans"/>
                <a:ea typeface="Open Sans"/>
                <a:cs typeface="Open Sans"/>
                <a:sym typeface="Open Sans"/>
              </a:rPr>
              <a:t> CAB-LA </a:t>
            </a:r>
            <a:r>
              <a:rPr lang="en-US" sz="2800" dirty="0" err="1">
                <a:solidFill>
                  <a:srgbClr val="000000"/>
                </a:solidFill>
                <a:latin typeface="Open Sans"/>
                <a:ea typeface="Open Sans"/>
                <a:cs typeface="Open Sans"/>
                <a:sym typeface="Open Sans"/>
              </a:rPr>
              <a:t>під</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час</a:t>
            </a:r>
            <a:r>
              <a:rPr lang="en-US" sz="2800" dirty="0">
                <a:solidFill>
                  <a:srgbClr val="000000"/>
                </a:solidFill>
                <a:latin typeface="Open Sans"/>
                <a:ea typeface="Open Sans"/>
                <a:cs typeface="Open Sans"/>
                <a:sym typeface="Open Sans"/>
              </a:rPr>
              <a:t> </a:t>
            </a:r>
            <a:r>
              <a:rPr lang="uk-UA" sz="2800" dirty="0">
                <a:solidFill>
                  <a:srgbClr val="000000"/>
                </a:solidFill>
                <a:latin typeface="Open Sans"/>
                <a:ea typeface="Open Sans"/>
                <a:cs typeface="Open Sans"/>
                <a:sym typeface="Open Sans"/>
              </a:rPr>
              <a:t>ГВІ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вважаються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більшими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можливі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переваги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продовження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прийому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для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профілактики</a:t>
            </a:r>
            <a:r>
              <a:rPr lang="en-US" sz="2800" dirty="0">
                <a:solidFill>
                  <a:srgbClr val="000000"/>
                </a:solidFill>
                <a:latin typeface="Open Sans"/>
                <a:ea typeface="Open Sans"/>
                <a:cs typeface="Open Sans"/>
                <a:sym typeface="Open Sans"/>
              </a:rPr>
              <a:t> ВІЛ.</a:t>
            </a:r>
          </a:p>
        </p:txBody>
      </p:sp>
      <p:sp>
        <p:nvSpPr>
          <p:cNvPr id="7" name="Freeform 7"/>
          <p:cNvSpPr/>
          <p:nvPr/>
        </p:nvSpPr>
        <p:spPr>
          <a:xfrm>
            <a:off x="12865354" y="3896613"/>
            <a:ext cx="4777601" cy="3718729"/>
          </a:xfrm>
          <a:custGeom>
            <a:avLst/>
            <a:gdLst/>
            <a:ahLst/>
            <a:cxnLst/>
            <a:rect l="l" t="t" r="r" b="b"/>
            <a:pathLst>
              <a:path w="5242560" h="4114800">
                <a:moveTo>
                  <a:pt x="0" y="0"/>
                </a:moveTo>
                <a:lnTo>
                  <a:pt x="5242560" y="0"/>
                </a:lnTo>
                <a:lnTo>
                  <a:pt x="5242560" y="4114800"/>
                </a:lnTo>
                <a:lnTo>
                  <a:pt x="0" y="4114800"/>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8" name="TextBox 8"/>
          <p:cNvSpPr txBox="1"/>
          <p:nvPr/>
        </p:nvSpPr>
        <p:spPr>
          <a:xfrm>
            <a:off x="2935998" y="945825"/>
            <a:ext cx="14323302" cy="713486"/>
          </a:xfrm>
          <a:prstGeom prst="rect">
            <a:avLst/>
          </a:prstGeom>
        </p:spPr>
        <p:txBody>
          <a:bodyPr lIns="0" tIns="0" rIns="0" bIns="0" rtlCol="0" anchor="t">
            <a:spAutoFit/>
          </a:bodyPr>
          <a:lstStyle/>
          <a:p>
            <a:pPr algn="l">
              <a:lnSpc>
                <a:spcPts val="5152"/>
              </a:lnSpc>
            </a:pPr>
            <a:r>
              <a:rPr lang="en-US" sz="5600" b="1">
                <a:solidFill>
                  <a:srgbClr val="A93291"/>
                </a:solidFill>
                <a:latin typeface="Roboto Condensed Bold"/>
                <a:ea typeface="Roboto Condensed Bold"/>
                <a:cs typeface="Roboto Condensed Bold"/>
                <a:sym typeface="Roboto Condensed Bold"/>
              </a:rPr>
              <a:t>Протипоказання та міркування: CAB-LA</a:t>
            </a:r>
          </a:p>
        </p:txBody>
      </p:sp>
      <p:sp>
        <p:nvSpPr>
          <p:cNvPr id="9" name="TextBox 9"/>
          <p:cNvSpPr txBox="1"/>
          <p:nvPr/>
        </p:nvSpPr>
        <p:spPr>
          <a:xfrm>
            <a:off x="2955510" y="1896089"/>
            <a:ext cx="10956971" cy="577081"/>
          </a:xfrm>
          <a:prstGeom prst="rect">
            <a:avLst/>
          </a:prstGeom>
        </p:spPr>
        <p:txBody>
          <a:bodyPr lIns="0" tIns="0" rIns="0" bIns="0" rtlCol="0" anchor="t">
            <a:spAutoFit/>
          </a:bodyPr>
          <a:lstStyle/>
          <a:p>
            <a:pPr algn="l">
              <a:lnSpc>
                <a:spcPts val="4416"/>
              </a:lnSpc>
            </a:pPr>
            <a:r>
              <a:rPr lang="en-US" sz="4800" b="1" dirty="0" err="1">
                <a:solidFill>
                  <a:srgbClr val="231F20"/>
                </a:solidFill>
                <a:latin typeface="Roboto Condensed Bold"/>
                <a:ea typeface="Roboto Condensed Bold"/>
                <a:cs typeface="Roboto Condensed Bold"/>
                <a:sym typeface="Roboto Condensed Bold"/>
              </a:rPr>
              <a:t>Висока</a:t>
            </a:r>
            <a:r>
              <a:rPr lang="en-US" sz="4800" b="1" dirty="0">
                <a:solidFill>
                  <a:srgbClr val="231F20"/>
                </a:solidFill>
                <a:latin typeface="Roboto Condensed Bold"/>
                <a:ea typeface="Roboto Condensed Bold"/>
                <a:cs typeface="Roboto Condensed Bold"/>
                <a:sym typeface="Roboto Condensed Bold"/>
              </a:rPr>
              <a:t> </a:t>
            </a:r>
            <a:r>
              <a:rPr lang="en-US" sz="4800" b="1" dirty="0" err="1">
                <a:solidFill>
                  <a:srgbClr val="231F20"/>
                </a:solidFill>
                <a:latin typeface="Roboto Condensed Bold"/>
                <a:ea typeface="Roboto Condensed Bold"/>
                <a:cs typeface="Roboto Condensed Bold"/>
                <a:sym typeface="Roboto Condensed Bold"/>
              </a:rPr>
              <a:t>ймовірність</a:t>
            </a:r>
            <a:r>
              <a:rPr lang="en-US" sz="4800" b="1" dirty="0">
                <a:solidFill>
                  <a:srgbClr val="231F20"/>
                </a:solidFill>
                <a:latin typeface="Roboto Condensed Bold"/>
                <a:ea typeface="Roboto Condensed Bold"/>
                <a:cs typeface="Roboto Condensed Bold"/>
                <a:sym typeface="Roboto Condensed Bold"/>
              </a:rPr>
              <a:t> </a:t>
            </a:r>
            <a:r>
              <a:rPr lang="uk-UA" sz="4800" b="1" dirty="0">
                <a:solidFill>
                  <a:srgbClr val="231F20"/>
                </a:solidFill>
                <a:latin typeface="Roboto Condensed Bold"/>
                <a:ea typeface="Roboto Condensed Bold"/>
                <a:cs typeface="Roboto Condensed Bold"/>
                <a:sym typeface="Roboto Condensed Bold"/>
              </a:rPr>
              <a:t>ГВІ</a:t>
            </a:r>
            <a:r>
              <a:rPr lang="en-US" sz="4800" b="1" dirty="0">
                <a:solidFill>
                  <a:srgbClr val="231F20"/>
                </a:solidFill>
                <a:latin typeface="Roboto Condensed Bold"/>
                <a:ea typeface="Roboto Condensed Bold"/>
                <a:cs typeface="Roboto Condensed Bold"/>
                <a:sym typeface="Roboto Condensed Bold"/>
              </a:rPr>
              <a:t> </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244381" y="2585133"/>
            <a:ext cx="14976819" cy="6384341"/>
            <a:chOff x="0" y="0"/>
            <a:chExt cx="18219445" cy="8512454"/>
          </a:xfrm>
        </p:grpSpPr>
        <p:sp>
          <p:nvSpPr>
            <p:cNvPr id="3" name="Freeform 3"/>
            <p:cNvSpPr/>
            <p:nvPr/>
          </p:nvSpPr>
          <p:spPr>
            <a:xfrm>
              <a:off x="0" y="0"/>
              <a:ext cx="761275" cy="761275"/>
            </a:xfrm>
            <a:custGeom>
              <a:avLst/>
              <a:gdLst/>
              <a:ahLst/>
              <a:cxnLst/>
              <a:rect l="l" t="t" r="r" b="b"/>
              <a:pathLst>
                <a:path w="761275" h="761275">
                  <a:moveTo>
                    <a:pt x="0" y="0"/>
                  </a:moveTo>
                  <a:lnTo>
                    <a:pt x="761275" y="0"/>
                  </a:lnTo>
                  <a:lnTo>
                    <a:pt x="761275" y="761275"/>
                  </a:lnTo>
                  <a:lnTo>
                    <a:pt x="0" y="76127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TextBox 4"/>
            <p:cNvSpPr txBox="1"/>
            <p:nvPr/>
          </p:nvSpPr>
          <p:spPr>
            <a:xfrm>
              <a:off x="998349" y="100944"/>
              <a:ext cx="10804058" cy="478764"/>
            </a:xfrm>
            <a:prstGeom prst="rect">
              <a:avLst/>
            </a:prstGeom>
          </p:spPr>
          <p:txBody>
            <a:bodyPr lIns="0" tIns="0" rIns="0" bIns="0" rtlCol="0" anchor="t">
              <a:spAutoFit/>
            </a:bodyPr>
            <a:lstStyle/>
            <a:p>
              <a:pPr algn="l">
                <a:lnSpc>
                  <a:spcPts val="2822"/>
                </a:lnSpc>
              </a:pPr>
              <a:r>
                <a:rPr lang="en-US" sz="2400" dirty="0" err="1">
                  <a:solidFill>
                    <a:srgbClr val="000000"/>
                  </a:solidFill>
                  <a:latin typeface="+mj-lt"/>
                  <a:ea typeface="Open Sans"/>
                  <a:cs typeface="Open Sans"/>
                  <a:sym typeface="Open Sans"/>
                </a:rPr>
                <a:t>Тестування</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на</a:t>
              </a:r>
              <a:r>
                <a:rPr lang="en-US" sz="2400" dirty="0">
                  <a:solidFill>
                    <a:srgbClr val="000000"/>
                  </a:solidFill>
                  <a:latin typeface="+mj-lt"/>
                  <a:ea typeface="Open Sans"/>
                  <a:cs typeface="Open Sans"/>
                  <a:sym typeface="Open Sans"/>
                </a:rPr>
                <a:t> ВІЛ</a:t>
              </a:r>
            </a:p>
          </p:txBody>
        </p:sp>
        <p:sp>
          <p:nvSpPr>
            <p:cNvPr id="5" name="Freeform 5"/>
            <p:cNvSpPr/>
            <p:nvPr/>
          </p:nvSpPr>
          <p:spPr>
            <a:xfrm>
              <a:off x="0" y="1275049"/>
              <a:ext cx="761275" cy="761275"/>
            </a:xfrm>
            <a:custGeom>
              <a:avLst/>
              <a:gdLst/>
              <a:ahLst/>
              <a:cxnLst/>
              <a:rect l="l" t="t" r="r" b="b"/>
              <a:pathLst>
                <a:path w="761275" h="761275">
                  <a:moveTo>
                    <a:pt x="0" y="0"/>
                  </a:moveTo>
                  <a:lnTo>
                    <a:pt x="761275" y="0"/>
                  </a:lnTo>
                  <a:lnTo>
                    <a:pt x="761275" y="761276"/>
                  </a:lnTo>
                  <a:lnTo>
                    <a:pt x="0" y="76127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6" name="Freeform 6"/>
            <p:cNvSpPr/>
            <p:nvPr/>
          </p:nvSpPr>
          <p:spPr>
            <a:xfrm>
              <a:off x="0" y="2588412"/>
              <a:ext cx="761275" cy="761275"/>
            </a:xfrm>
            <a:custGeom>
              <a:avLst/>
              <a:gdLst/>
              <a:ahLst/>
              <a:cxnLst/>
              <a:rect l="l" t="t" r="r" b="b"/>
              <a:pathLst>
                <a:path w="761275" h="761275">
                  <a:moveTo>
                    <a:pt x="0" y="0"/>
                  </a:moveTo>
                  <a:lnTo>
                    <a:pt x="761275" y="0"/>
                  </a:lnTo>
                  <a:lnTo>
                    <a:pt x="761275" y="761275"/>
                  </a:lnTo>
                  <a:lnTo>
                    <a:pt x="0" y="761275"/>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7" name="Freeform 7"/>
            <p:cNvSpPr/>
            <p:nvPr/>
          </p:nvSpPr>
          <p:spPr>
            <a:xfrm>
              <a:off x="0" y="3944696"/>
              <a:ext cx="761275" cy="761275"/>
            </a:xfrm>
            <a:custGeom>
              <a:avLst/>
              <a:gdLst/>
              <a:ahLst/>
              <a:cxnLst/>
              <a:rect l="l" t="t" r="r" b="b"/>
              <a:pathLst>
                <a:path w="761275" h="761275">
                  <a:moveTo>
                    <a:pt x="0" y="0"/>
                  </a:moveTo>
                  <a:lnTo>
                    <a:pt x="761275" y="0"/>
                  </a:lnTo>
                  <a:lnTo>
                    <a:pt x="761275" y="761276"/>
                  </a:lnTo>
                  <a:lnTo>
                    <a:pt x="0" y="761276"/>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8" name="TextBox 8"/>
            <p:cNvSpPr txBox="1"/>
            <p:nvPr/>
          </p:nvSpPr>
          <p:spPr>
            <a:xfrm>
              <a:off x="1009939" y="4084550"/>
              <a:ext cx="14771997" cy="478764"/>
            </a:xfrm>
            <a:prstGeom prst="rect">
              <a:avLst/>
            </a:prstGeom>
          </p:spPr>
          <p:txBody>
            <a:bodyPr lIns="0" tIns="0" rIns="0" bIns="0" rtlCol="0" anchor="t">
              <a:spAutoFit/>
            </a:bodyPr>
            <a:lstStyle/>
            <a:p>
              <a:pPr algn="l">
                <a:lnSpc>
                  <a:spcPts val="2822"/>
                </a:lnSpc>
              </a:pPr>
              <a:r>
                <a:rPr lang="en-US" sz="2400" dirty="0" err="1">
                  <a:solidFill>
                    <a:srgbClr val="000000"/>
                  </a:solidFill>
                  <a:latin typeface="+mj-lt"/>
                  <a:ea typeface="Open Sans"/>
                  <a:cs typeface="Open Sans"/>
                  <a:sym typeface="Open Sans"/>
                </a:rPr>
                <a:t>Вживання</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інших</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ліків</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або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продуктів</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які</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можуть</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взаємодіяти</a:t>
              </a:r>
              <a:r>
                <a:rPr lang="en-US" sz="2400" dirty="0">
                  <a:solidFill>
                    <a:srgbClr val="000000"/>
                  </a:solidFill>
                  <a:latin typeface="+mj-lt"/>
                  <a:ea typeface="Open Sans"/>
                  <a:cs typeface="Open Sans"/>
                  <a:sym typeface="Open Sans"/>
                </a:rPr>
                <a:t> з </a:t>
              </a:r>
              <a:r>
                <a:rPr lang="uk-UA" sz="2400" dirty="0">
                  <a:solidFill>
                    <a:srgbClr val="000000"/>
                  </a:solidFill>
                  <a:latin typeface="+mj-lt"/>
                  <a:ea typeface="Open Sans"/>
                  <a:cs typeface="Open Sans"/>
                  <a:sym typeface="Open Sans"/>
                </a:rPr>
                <a:t>ДКП</a:t>
              </a:r>
              <a:endParaRPr lang="en-US" sz="2400" dirty="0">
                <a:solidFill>
                  <a:srgbClr val="000000"/>
                </a:solidFill>
                <a:latin typeface="+mj-lt"/>
                <a:ea typeface="Open Sans"/>
                <a:cs typeface="Open Sans"/>
                <a:sym typeface="Open Sans"/>
              </a:endParaRPr>
            </a:p>
          </p:txBody>
        </p:sp>
        <p:sp>
          <p:nvSpPr>
            <p:cNvPr id="9" name="Freeform 9"/>
            <p:cNvSpPr/>
            <p:nvPr/>
          </p:nvSpPr>
          <p:spPr>
            <a:xfrm>
              <a:off x="0" y="5219746"/>
              <a:ext cx="752003" cy="752003"/>
            </a:xfrm>
            <a:custGeom>
              <a:avLst/>
              <a:gdLst/>
              <a:ahLst/>
              <a:cxnLst/>
              <a:rect l="l" t="t" r="r" b="b"/>
              <a:pathLst>
                <a:path w="752003" h="752003">
                  <a:moveTo>
                    <a:pt x="0" y="0"/>
                  </a:moveTo>
                  <a:lnTo>
                    <a:pt x="752003" y="0"/>
                  </a:lnTo>
                  <a:lnTo>
                    <a:pt x="752003" y="752002"/>
                  </a:lnTo>
                  <a:lnTo>
                    <a:pt x="0" y="752002"/>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sp>
        <p:sp>
          <p:nvSpPr>
            <p:cNvPr id="10" name="TextBox 10"/>
            <p:cNvSpPr txBox="1"/>
            <p:nvPr/>
          </p:nvSpPr>
          <p:spPr>
            <a:xfrm>
              <a:off x="1019211" y="5354964"/>
              <a:ext cx="14795175" cy="478764"/>
            </a:xfrm>
            <a:prstGeom prst="rect">
              <a:avLst/>
            </a:prstGeom>
          </p:spPr>
          <p:txBody>
            <a:bodyPr lIns="0" tIns="0" rIns="0" bIns="0" rtlCol="0" anchor="t">
              <a:spAutoFit/>
            </a:bodyPr>
            <a:lstStyle/>
            <a:p>
              <a:pPr algn="l">
                <a:lnSpc>
                  <a:spcPts val="2822"/>
                </a:lnSpc>
              </a:pPr>
              <a:r>
                <a:rPr lang="en-US" sz="2400" b="1" i="1" dirty="0" err="1">
                  <a:solidFill>
                    <a:srgbClr val="000000"/>
                  </a:solidFill>
                  <a:latin typeface="+mj-lt"/>
                  <a:ea typeface="Open Sans Bold Italics"/>
                  <a:cs typeface="Open Sans Bold Italics"/>
                  <a:sym typeface="Open Sans Bold Italics"/>
                </a:rPr>
                <a:t>Нові</a:t>
              </a:r>
              <a:r>
                <a:rPr lang="en-US" sz="2400" b="1" i="1" dirty="0">
                  <a:solidFill>
                    <a:srgbClr val="000000"/>
                  </a:solidFill>
                  <a:latin typeface="+mj-lt"/>
                  <a:ea typeface="Open Sans Bold Italics"/>
                  <a:cs typeface="Open Sans Bold Italics"/>
                  <a:sym typeface="Open Sans Bold Italics"/>
                </a:rPr>
                <a:t> </a:t>
              </a:r>
              <a:r>
                <a:rPr lang="en-US" sz="2400" dirty="0" err="1">
                  <a:solidFill>
                    <a:srgbClr val="000000"/>
                  </a:solidFill>
                  <a:latin typeface="+mj-lt"/>
                  <a:ea typeface="Open Sans"/>
                  <a:cs typeface="Open Sans"/>
                  <a:sym typeface="Open Sans"/>
                </a:rPr>
                <a:t>алергії</a:t>
              </a:r>
              <a:r>
                <a:rPr lang="en-US" sz="2400" dirty="0">
                  <a:solidFill>
                    <a:srgbClr val="000000"/>
                  </a:solidFill>
                  <a:latin typeface="+mj-lt"/>
                  <a:ea typeface="Open Sans"/>
                  <a:cs typeface="Open Sans"/>
                  <a:sym typeface="Open Sans"/>
                </a:rPr>
                <a:t>/</a:t>
              </a:r>
              <a:r>
                <a:rPr lang="en-US" sz="2400" dirty="0" err="1">
                  <a:solidFill>
                    <a:srgbClr val="000000"/>
                  </a:solidFill>
                  <a:latin typeface="+mj-lt"/>
                  <a:ea typeface="Open Sans"/>
                  <a:cs typeface="Open Sans"/>
                  <a:sym typeface="Open Sans"/>
                </a:rPr>
                <a:t>гіперчутливість</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до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ліків</a:t>
              </a:r>
              <a:endParaRPr lang="en-US" sz="2400" dirty="0">
                <a:solidFill>
                  <a:srgbClr val="000000"/>
                </a:solidFill>
                <a:latin typeface="+mj-lt"/>
                <a:ea typeface="Open Sans"/>
                <a:cs typeface="Open Sans"/>
                <a:sym typeface="Open Sans"/>
              </a:endParaRPr>
            </a:p>
          </p:txBody>
        </p:sp>
        <p:sp>
          <p:nvSpPr>
            <p:cNvPr id="11" name="Freeform 11"/>
            <p:cNvSpPr/>
            <p:nvPr/>
          </p:nvSpPr>
          <p:spPr>
            <a:xfrm>
              <a:off x="0" y="6485523"/>
              <a:ext cx="742730" cy="742730"/>
            </a:xfrm>
            <a:custGeom>
              <a:avLst/>
              <a:gdLst/>
              <a:ahLst/>
              <a:cxnLst/>
              <a:rect l="l" t="t" r="r" b="b"/>
              <a:pathLst>
                <a:path w="742730" h="742730">
                  <a:moveTo>
                    <a:pt x="0" y="0"/>
                  </a:moveTo>
                  <a:lnTo>
                    <a:pt x="742730" y="0"/>
                  </a:lnTo>
                  <a:lnTo>
                    <a:pt x="742730" y="742729"/>
                  </a:lnTo>
                  <a:lnTo>
                    <a:pt x="0" y="742729"/>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sp>
        <p:sp>
          <p:nvSpPr>
            <p:cNvPr id="12" name="TextBox 12"/>
            <p:cNvSpPr txBox="1"/>
            <p:nvPr/>
          </p:nvSpPr>
          <p:spPr>
            <a:xfrm>
              <a:off x="1033531" y="6616103"/>
              <a:ext cx="14795175" cy="478764"/>
            </a:xfrm>
            <a:prstGeom prst="rect">
              <a:avLst/>
            </a:prstGeom>
          </p:spPr>
          <p:txBody>
            <a:bodyPr lIns="0" tIns="0" rIns="0" bIns="0" rtlCol="0" anchor="t">
              <a:spAutoFit/>
            </a:bodyPr>
            <a:lstStyle/>
            <a:p>
              <a:pPr algn="l">
                <a:lnSpc>
                  <a:spcPts val="2822"/>
                </a:lnSpc>
              </a:pPr>
              <a:r>
                <a:rPr lang="en-US" sz="2400" b="1" i="1" dirty="0" err="1">
                  <a:solidFill>
                    <a:srgbClr val="000000"/>
                  </a:solidFill>
                  <a:latin typeface="+mj-lt"/>
                  <a:ea typeface="Open Sans Bold Italics"/>
                  <a:cs typeface="Open Sans Bold Italics"/>
                  <a:sym typeface="Open Sans Bold Italics"/>
                </a:rPr>
                <a:t>Нові</a:t>
              </a:r>
              <a:r>
                <a:rPr lang="en-US" sz="2400" b="1" i="1" dirty="0">
                  <a:solidFill>
                    <a:srgbClr val="000000"/>
                  </a:solidFill>
                  <a:latin typeface="+mj-lt"/>
                  <a:ea typeface="Open Sans Bold Italics"/>
                  <a:cs typeface="Open Sans Bold Italics"/>
                  <a:sym typeface="Open Sans Bold Italics"/>
                </a:rPr>
                <a:t> </a:t>
              </a:r>
              <a:r>
                <a:rPr lang="en-US" sz="2400" b="1" i="1" dirty="0" err="1">
                  <a:solidFill>
                    <a:srgbClr val="000000"/>
                  </a:solidFill>
                  <a:latin typeface="+mj-lt"/>
                  <a:ea typeface="Open Sans Bold Italics"/>
                  <a:cs typeface="Open Sans Bold Italics"/>
                  <a:sym typeface="Open Sans Bold Italics"/>
                </a:rPr>
                <a:t>або</a:t>
              </a:r>
              <a:r>
                <a:rPr lang="en-US" sz="2400" b="1" i="1" dirty="0">
                  <a:solidFill>
                    <a:srgbClr val="000000"/>
                  </a:solidFill>
                  <a:latin typeface="+mj-lt"/>
                  <a:ea typeface="Open Sans Bold Italics"/>
                  <a:cs typeface="Open Sans Bold Italics"/>
                  <a:sym typeface="Open Sans Bold Italics"/>
                </a:rPr>
                <a:t> </a:t>
              </a:r>
              <a:r>
                <a:rPr lang="en-US" sz="2400" b="1" i="1" dirty="0" err="1">
                  <a:solidFill>
                    <a:srgbClr val="000000"/>
                  </a:solidFill>
                  <a:latin typeface="+mj-lt"/>
                  <a:ea typeface="Open Sans Bold Italics"/>
                  <a:cs typeface="Open Sans Bold Italics"/>
                  <a:sym typeface="Open Sans Bold Italics"/>
                </a:rPr>
                <a:t>зміни</a:t>
              </a:r>
              <a:r>
                <a:rPr lang="en-US" sz="2400" b="1" i="1" dirty="0">
                  <a:solidFill>
                    <a:srgbClr val="000000"/>
                  </a:solidFill>
                  <a:latin typeface="+mj-lt"/>
                  <a:ea typeface="Open Sans Bold Italics"/>
                  <a:cs typeface="Open Sans Bold Italics"/>
                  <a:sym typeface="Open Sans Bold Italics"/>
                </a:rPr>
                <a:t> в </a:t>
              </a:r>
              <a:r>
                <a:rPr lang="en-US" sz="2400" dirty="0" err="1">
                  <a:solidFill>
                    <a:srgbClr val="000000"/>
                  </a:solidFill>
                  <a:latin typeface="+mj-lt"/>
                  <a:ea typeface="Open Sans"/>
                  <a:cs typeface="Open Sans"/>
                  <a:sym typeface="Open Sans"/>
                </a:rPr>
                <a:t>супутніх</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захворюваннях</a:t>
              </a:r>
              <a:endParaRPr lang="en-US" sz="2400" dirty="0">
                <a:solidFill>
                  <a:srgbClr val="000000"/>
                </a:solidFill>
                <a:latin typeface="+mj-lt"/>
                <a:ea typeface="Open Sans"/>
                <a:cs typeface="Open Sans"/>
                <a:sym typeface="Open Sans"/>
              </a:endParaRPr>
            </a:p>
          </p:txBody>
        </p:sp>
        <p:sp>
          <p:nvSpPr>
            <p:cNvPr id="13" name="Freeform 13"/>
            <p:cNvSpPr/>
            <p:nvPr/>
          </p:nvSpPr>
          <p:spPr>
            <a:xfrm>
              <a:off x="0" y="7781896"/>
              <a:ext cx="730558" cy="730558"/>
            </a:xfrm>
            <a:custGeom>
              <a:avLst/>
              <a:gdLst/>
              <a:ahLst/>
              <a:cxnLst/>
              <a:rect l="l" t="t" r="r" b="b"/>
              <a:pathLst>
                <a:path w="730558" h="730558">
                  <a:moveTo>
                    <a:pt x="0" y="0"/>
                  </a:moveTo>
                  <a:lnTo>
                    <a:pt x="730558" y="0"/>
                  </a:lnTo>
                  <a:lnTo>
                    <a:pt x="730558" y="730558"/>
                  </a:lnTo>
                  <a:lnTo>
                    <a:pt x="0" y="730558"/>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sp>
        <p:sp>
          <p:nvSpPr>
            <p:cNvPr id="14" name="TextBox 14"/>
            <p:cNvSpPr txBox="1"/>
            <p:nvPr/>
          </p:nvSpPr>
          <p:spPr>
            <a:xfrm>
              <a:off x="1007621" y="1227424"/>
              <a:ext cx="17211824" cy="957527"/>
            </a:xfrm>
            <a:prstGeom prst="rect">
              <a:avLst/>
            </a:prstGeom>
          </p:spPr>
          <p:txBody>
            <a:bodyPr lIns="0" tIns="0" rIns="0" bIns="0" rtlCol="0" anchor="t">
              <a:spAutoFit/>
            </a:bodyPr>
            <a:lstStyle/>
            <a:p>
              <a:pPr algn="l">
                <a:lnSpc>
                  <a:spcPts val="2822"/>
                </a:lnSpc>
              </a:pPr>
              <a:r>
                <a:rPr lang="en-US" sz="2400" dirty="0" err="1">
                  <a:solidFill>
                    <a:srgbClr val="000000"/>
                  </a:solidFill>
                  <a:latin typeface="+mj-lt"/>
                  <a:ea typeface="Open Sans"/>
                  <a:cs typeface="Open Sans"/>
                  <a:sym typeface="Open Sans"/>
                </a:rPr>
                <a:t>Можливе</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зараження</a:t>
              </a:r>
              <a:r>
                <a:rPr lang="en-US" sz="2400" dirty="0">
                  <a:solidFill>
                    <a:srgbClr val="000000"/>
                  </a:solidFill>
                  <a:latin typeface="+mj-lt"/>
                  <a:ea typeface="Open Sans"/>
                  <a:cs typeface="Open Sans"/>
                  <a:sym typeface="Open Sans"/>
                </a:rPr>
                <a:t> ВІЛ </a:t>
              </a:r>
              <a:r>
                <a:rPr lang="en-US" sz="2400" dirty="0" err="1">
                  <a:solidFill>
                    <a:srgbClr val="000000"/>
                  </a:solidFill>
                  <a:latin typeface="+mj-lt"/>
                  <a:ea typeface="Open Sans"/>
                  <a:cs typeface="Open Sans"/>
                  <a:sym typeface="Open Sans"/>
                </a:rPr>
                <a:t>протягом</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останніх</a:t>
              </a:r>
              <a:r>
                <a:rPr lang="en-US" sz="2400" dirty="0">
                  <a:solidFill>
                    <a:srgbClr val="000000"/>
                  </a:solidFill>
                  <a:latin typeface="+mj-lt"/>
                  <a:ea typeface="Open Sans"/>
                  <a:cs typeface="Open Sans"/>
                  <a:sym typeface="Open Sans"/>
                </a:rPr>
                <a:t> 72 </a:t>
              </a:r>
              <a:r>
                <a:rPr lang="en-US" sz="2400" dirty="0" err="1">
                  <a:solidFill>
                    <a:srgbClr val="000000"/>
                  </a:solidFill>
                  <a:latin typeface="+mj-lt"/>
                  <a:ea typeface="Open Sans"/>
                  <a:cs typeface="Open Sans"/>
                  <a:sym typeface="Open Sans"/>
                </a:rPr>
                <a:t>годин</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Оцінка</a:t>
              </a:r>
              <a:r>
                <a:rPr lang="en-US" sz="2400" dirty="0">
                  <a:solidFill>
                    <a:srgbClr val="000000"/>
                  </a:solidFill>
                  <a:latin typeface="+mj-lt"/>
                  <a:ea typeface="Open Sans"/>
                  <a:cs typeface="Open Sans"/>
                  <a:sym typeface="Open Sans"/>
                </a:rPr>
                <a:t> </a:t>
              </a:r>
              <a:r>
                <a:rPr lang="uk-UA" sz="2400" dirty="0">
                  <a:solidFill>
                    <a:srgbClr val="000000"/>
                  </a:solidFill>
                  <a:latin typeface="+mj-lt"/>
                  <a:ea typeface="Open Sans"/>
                  <a:cs typeface="Open Sans"/>
                  <a:sym typeface="Open Sans"/>
                </a:rPr>
                <a:t>ПКП</a:t>
              </a:r>
              <a:r>
                <a:rPr lang="en-US" sz="2400" dirty="0">
                  <a:solidFill>
                    <a:srgbClr val="000000"/>
                  </a:solidFill>
                  <a:latin typeface="+mj-lt"/>
                  <a:ea typeface="Open Sans"/>
                  <a:cs typeface="Open Sans"/>
                  <a:sym typeface="Open Sans"/>
                </a:rPr>
                <a:t>»), </a:t>
              </a:r>
              <a:r>
                <a:rPr lang="en-US" sz="2400" b="1" i="1" dirty="0" err="1">
                  <a:solidFill>
                    <a:srgbClr val="000000"/>
                  </a:solidFill>
                  <a:latin typeface="+mj-lt"/>
                  <a:ea typeface="Open Sans Bold Italics"/>
                  <a:cs typeface="Open Sans Bold Italics"/>
                  <a:sym typeface="Open Sans Bold Italics"/>
                </a:rPr>
                <a:t>включаючи</a:t>
              </a:r>
              <a:r>
                <a:rPr lang="en-US" sz="2400" b="1" i="1" dirty="0">
                  <a:solidFill>
                    <a:srgbClr val="000000"/>
                  </a:solidFill>
                  <a:latin typeface="+mj-lt"/>
                  <a:ea typeface="Open Sans Bold Italics"/>
                  <a:cs typeface="Open Sans Bold Italics"/>
                  <a:sym typeface="Open Sans Bold Italics"/>
                </a:rPr>
                <a:t> </a:t>
              </a:r>
              <a:r>
                <a:rPr lang="en-US" sz="2400" b="1" i="1" dirty="0" err="1">
                  <a:solidFill>
                    <a:srgbClr val="000000"/>
                  </a:solidFill>
                  <a:latin typeface="+mj-lt"/>
                  <a:ea typeface="Open Sans Bold Italics"/>
                  <a:cs typeface="Open Sans Bold Italics"/>
                  <a:sym typeface="Open Sans Bold Italics"/>
                </a:rPr>
                <a:t>оцінку</a:t>
              </a:r>
              <a:r>
                <a:rPr lang="en-US" sz="2400" b="1" i="1" dirty="0">
                  <a:solidFill>
                    <a:srgbClr val="000000"/>
                  </a:solidFill>
                  <a:latin typeface="+mj-lt"/>
                  <a:ea typeface="Open Sans Bold Italics"/>
                  <a:cs typeface="Open Sans Bold Italics"/>
                  <a:sym typeface="Open Sans Bold Italics"/>
                </a:rPr>
                <a:t> </a:t>
              </a:r>
              <a:r>
                <a:rPr lang="en-US" sz="2400" b="1" i="1" dirty="0" err="1">
                  <a:solidFill>
                    <a:srgbClr val="000000"/>
                  </a:solidFill>
                  <a:latin typeface="+mj-lt"/>
                  <a:ea typeface="Open Sans Bold Italics"/>
                  <a:cs typeface="Open Sans Bold Italics"/>
                  <a:sym typeface="Open Sans Bold Italics"/>
                </a:rPr>
                <a:t>відхилень</a:t>
              </a:r>
              <a:r>
                <a:rPr lang="en-US" sz="2400" b="1" i="1" dirty="0">
                  <a:solidFill>
                    <a:srgbClr val="000000"/>
                  </a:solidFill>
                  <a:latin typeface="+mj-lt"/>
                  <a:ea typeface="Open Sans Bold Italics"/>
                  <a:cs typeface="Open Sans Bold Italics"/>
                  <a:sym typeface="Open Sans Bold Italics"/>
                </a:rPr>
                <a:t> у </a:t>
              </a:r>
              <a:r>
                <a:rPr lang="en-US" sz="2400" b="1" i="1" dirty="0" err="1">
                  <a:solidFill>
                    <a:srgbClr val="000000"/>
                  </a:solidFill>
                  <a:latin typeface="+mj-lt"/>
                  <a:ea typeface="Open Sans Bold Italics"/>
                  <a:cs typeface="Open Sans Bold Italics"/>
                  <a:sym typeface="Open Sans Bold Italics"/>
                </a:rPr>
                <a:t>застосуванні</a:t>
              </a:r>
              <a:r>
                <a:rPr lang="en-US" sz="2400" b="1" i="1" dirty="0">
                  <a:solidFill>
                    <a:srgbClr val="000000"/>
                  </a:solidFill>
                  <a:latin typeface="+mj-lt"/>
                  <a:ea typeface="Open Sans Bold Italics"/>
                  <a:cs typeface="Open Sans Bold Italics"/>
                  <a:sym typeface="Open Sans Bold Italics"/>
                </a:rPr>
                <a:t> </a:t>
              </a:r>
              <a:r>
                <a:rPr lang="uk-UA" sz="2400" b="1" i="1" dirty="0">
                  <a:solidFill>
                    <a:srgbClr val="000000"/>
                  </a:solidFill>
                  <a:latin typeface="+mj-lt"/>
                  <a:ea typeface="Open Sans Bold Italics"/>
                  <a:cs typeface="Open Sans Bold Italics"/>
                  <a:sym typeface="Open Sans Bold Italics"/>
                </a:rPr>
                <a:t>ДКП</a:t>
              </a:r>
              <a:r>
                <a:rPr lang="en-US" sz="2400" b="1" i="1" dirty="0">
                  <a:solidFill>
                    <a:srgbClr val="000000"/>
                  </a:solidFill>
                  <a:latin typeface="+mj-lt"/>
                  <a:ea typeface="Open Sans Bold Italics"/>
                  <a:cs typeface="Open Sans Bold Italics"/>
                  <a:sym typeface="Open Sans Bold Italics"/>
                </a:rPr>
                <a:t> </a:t>
              </a:r>
            </a:p>
          </p:txBody>
        </p:sp>
        <p:sp>
          <p:nvSpPr>
            <p:cNvPr id="15" name="TextBox 15"/>
            <p:cNvSpPr txBox="1"/>
            <p:nvPr/>
          </p:nvSpPr>
          <p:spPr>
            <a:xfrm>
              <a:off x="1007620" y="2502474"/>
              <a:ext cx="17211824" cy="957527"/>
            </a:xfrm>
            <a:prstGeom prst="rect">
              <a:avLst/>
            </a:prstGeom>
          </p:spPr>
          <p:txBody>
            <a:bodyPr wrap="square" lIns="0" tIns="0" rIns="0" bIns="0" rtlCol="0" anchor="t">
              <a:spAutoFit/>
            </a:bodyPr>
            <a:lstStyle/>
            <a:p>
              <a:pPr algn="l">
                <a:lnSpc>
                  <a:spcPts val="2822"/>
                </a:lnSpc>
              </a:pPr>
              <a:r>
                <a:rPr lang="en-US" sz="2400" dirty="0" err="1">
                  <a:solidFill>
                    <a:srgbClr val="000000"/>
                  </a:solidFill>
                  <a:latin typeface="+mj-lt"/>
                  <a:ea typeface="Open Sans"/>
                  <a:cs typeface="Open Sans"/>
                  <a:sym typeface="Open Sans"/>
                </a:rPr>
                <a:t>Ознаки</a:t>
              </a:r>
              <a:r>
                <a:rPr lang="en-US" sz="2400" dirty="0">
                  <a:solidFill>
                    <a:srgbClr val="000000"/>
                  </a:solidFill>
                  <a:latin typeface="+mj-lt"/>
                  <a:ea typeface="Open Sans"/>
                  <a:cs typeface="Open Sans"/>
                  <a:sym typeface="Open Sans"/>
                </a:rPr>
                <a:t>/</a:t>
              </a:r>
              <a:r>
                <a:rPr lang="en-US" sz="2400" dirty="0" err="1">
                  <a:solidFill>
                    <a:srgbClr val="000000"/>
                  </a:solidFill>
                  <a:latin typeface="+mj-lt"/>
                  <a:ea typeface="Open Sans"/>
                  <a:cs typeface="Open Sans"/>
                  <a:sym typeface="Open Sans"/>
                </a:rPr>
                <a:t>симптоми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гострої</a:t>
              </a:r>
              <a:r>
                <a:rPr lang="en-US" sz="2400" dirty="0">
                  <a:solidFill>
                    <a:srgbClr val="000000"/>
                  </a:solidFill>
                  <a:latin typeface="+mj-lt"/>
                  <a:ea typeface="Open Sans"/>
                  <a:cs typeface="Open Sans"/>
                  <a:sym typeface="Open Sans"/>
                </a:rPr>
                <a:t> ВІЛ-</a:t>
              </a:r>
              <a:r>
                <a:rPr lang="en-US" sz="2400" dirty="0" err="1">
                  <a:solidFill>
                    <a:srgbClr val="000000"/>
                  </a:solidFill>
                  <a:latin typeface="+mj-lt"/>
                  <a:ea typeface="Open Sans"/>
                  <a:cs typeface="Open Sans"/>
                  <a:sym typeface="Open Sans"/>
                </a:rPr>
                <a:t>інфекції</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протягом</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останніх</a:t>
              </a:r>
              <a:r>
                <a:rPr lang="en-US" sz="2400" dirty="0">
                  <a:solidFill>
                    <a:srgbClr val="000000"/>
                  </a:solidFill>
                  <a:latin typeface="+mj-lt"/>
                  <a:ea typeface="Open Sans"/>
                  <a:cs typeface="Open Sans"/>
                  <a:sym typeface="Open Sans"/>
                </a:rPr>
                <a:t> 2 </a:t>
              </a:r>
              <a:r>
                <a:rPr lang="en-US" sz="2400" dirty="0" err="1">
                  <a:solidFill>
                    <a:srgbClr val="000000"/>
                  </a:solidFill>
                  <a:latin typeface="+mj-lt"/>
                  <a:ea typeface="Open Sans"/>
                  <a:cs typeface="Open Sans"/>
                  <a:sym typeface="Open Sans"/>
                </a:rPr>
                <a:t>тижнів</a:t>
              </a:r>
              <a:r>
                <a:rPr lang="en-US" sz="2400" dirty="0">
                  <a:solidFill>
                    <a:srgbClr val="000000"/>
                  </a:solidFill>
                  <a:latin typeface="+mj-lt"/>
                  <a:ea typeface="Open Sans"/>
                  <a:cs typeface="Open Sans"/>
                  <a:sym typeface="Open Sans"/>
                </a:rPr>
                <a:t> у </a:t>
              </a:r>
              <a:r>
                <a:rPr lang="en-US" sz="2400" dirty="0" err="1">
                  <a:solidFill>
                    <a:srgbClr val="000000"/>
                  </a:solidFill>
                  <a:latin typeface="+mj-lt"/>
                  <a:ea typeface="Open Sans"/>
                  <a:cs typeface="Open Sans"/>
                  <a:sym typeface="Open Sans"/>
                </a:rPr>
                <a:t>контексті</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можливого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контакту</a:t>
              </a:r>
              <a:r>
                <a:rPr lang="en-US" sz="2400" dirty="0">
                  <a:solidFill>
                    <a:srgbClr val="000000"/>
                  </a:solidFill>
                  <a:latin typeface="+mj-lt"/>
                  <a:ea typeface="Open Sans"/>
                  <a:cs typeface="Open Sans"/>
                  <a:sym typeface="Open Sans"/>
                </a:rPr>
                <a:t> з ВІЛ </a:t>
              </a:r>
              <a:r>
                <a:rPr lang="en-US" sz="2400" dirty="0" err="1">
                  <a:solidFill>
                    <a:srgbClr val="000000"/>
                  </a:solidFill>
                  <a:latin typeface="+mj-lt"/>
                  <a:ea typeface="Open Sans"/>
                  <a:cs typeface="Open Sans"/>
                  <a:sym typeface="Open Sans"/>
                </a:rPr>
                <a:t>протягом</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останнього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місяця</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Оцінка</a:t>
              </a:r>
              <a:r>
                <a:rPr lang="en-US" sz="2400" dirty="0">
                  <a:solidFill>
                    <a:srgbClr val="000000"/>
                  </a:solidFill>
                  <a:latin typeface="+mj-lt"/>
                  <a:ea typeface="Open Sans"/>
                  <a:cs typeface="Open Sans"/>
                  <a:sym typeface="Open Sans"/>
                </a:rPr>
                <a:t> </a:t>
              </a:r>
              <a:r>
                <a:rPr lang="uk-UA" sz="2400" dirty="0">
                  <a:solidFill>
                    <a:srgbClr val="000000"/>
                  </a:solidFill>
                  <a:latin typeface="+mj-lt"/>
                  <a:ea typeface="Open Sans"/>
                  <a:cs typeface="Open Sans"/>
                  <a:sym typeface="Open Sans"/>
                </a:rPr>
                <a:t>ГВІ</a:t>
              </a:r>
              <a:r>
                <a:rPr lang="en-US" sz="2400" dirty="0">
                  <a:solidFill>
                    <a:srgbClr val="000000"/>
                  </a:solidFill>
                  <a:latin typeface="+mj-lt"/>
                  <a:ea typeface="Open Sans"/>
                  <a:cs typeface="Open Sans"/>
                  <a:sym typeface="Open Sans"/>
                </a:rPr>
                <a:t>»), </a:t>
              </a:r>
              <a:r>
                <a:rPr lang="en-US" sz="2400" b="1" i="1" dirty="0" err="1">
                  <a:solidFill>
                    <a:srgbClr val="000000"/>
                  </a:solidFill>
                  <a:latin typeface="+mj-lt"/>
                  <a:ea typeface="Open Sans Bold Italics"/>
                  <a:cs typeface="Open Sans Bold Italics"/>
                  <a:sym typeface="Open Sans Bold Italics"/>
                </a:rPr>
                <a:t>включаючи</a:t>
              </a:r>
              <a:r>
                <a:rPr lang="en-US" sz="2400" b="1" i="1" dirty="0">
                  <a:solidFill>
                    <a:srgbClr val="000000"/>
                  </a:solidFill>
                  <a:latin typeface="+mj-lt"/>
                  <a:ea typeface="Open Sans Bold Italics"/>
                  <a:cs typeface="Open Sans Bold Italics"/>
                  <a:sym typeface="Open Sans Bold Italics"/>
                </a:rPr>
                <a:t> </a:t>
              </a:r>
              <a:r>
                <a:rPr lang="en-US" sz="2400" b="1" i="1" dirty="0" err="1">
                  <a:solidFill>
                    <a:srgbClr val="000000"/>
                  </a:solidFill>
                  <a:latin typeface="+mj-lt"/>
                  <a:ea typeface="Open Sans Bold Italics"/>
                  <a:cs typeface="Open Sans Bold Italics"/>
                  <a:sym typeface="Open Sans Bold Italics"/>
                </a:rPr>
                <a:t>оцінку</a:t>
              </a:r>
              <a:r>
                <a:rPr lang="en-US" sz="2400" b="1" i="1" dirty="0">
                  <a:solidFill>
                    <a:srgbClr val="000000"/>
                  </a:solidFill>
                  <a:latin typeface="+mj-lt"/>
                  <a:ea typeface="Open Sans Bold Italics"/>
                  <a:cs typeface="Open Sans Bold Italics"/>
                  <a:sym typeface="Open Sans Bold Italics"/>
                </a:rPr>
                <a:t> </a:t>
              </a:r>
              <a:r>
                <a:rPr lang="en-US" sz="2400" b="1" i="1" dirty="0" err="1">
                  <a:solidFill>
                    <a:srgbClr val="000000"/>
                  </a:solidFill>
                  <a:latin typeface="+mj-lt"/>
                  <a:ea typeface="Open Sans Bold Italics"/>
                  <a:cs typeface="Open Sans Bold Italics"/>
                  <a:sym typeface="Open Sans Bold Italics"/>
                </a:rPr>
                <a:t>відхилень</a:t>
              </a:r>
              <a:r>
                <a:rPr lang="en-US" sz="2400" b="1" i="1" dirty="0">
                  <a:solidFill>
                    <a:srgbClr val="000000"/>
                  </a:solidFill>
                  <a:latin typeface="+mj-lt"/>
                  <a:ea typeface="Open Sans Bold Italics"/>
                  <a:cs typeface="Open Sans Bold Italics"/>
                  <a:sym typeface="Open Sans Bold Italics"/>
                </a:rPr>
                <a:t> у </a:t>
              </a:r>
              <a:r>
                <a:rPr lang="en-US" sz="2400" b="1" i="1" dirty="0" err="1">
                  <a:solidFill>
                    <a:srgbClr val="000000"/>
                  </a:solidFill>
                  <a:latin typeface="+mj-lt"/>
                  <a:ea typeface="Open Sans Bold Italics"/>
                  <a:cs typeface="Open Sans Bold Italics"/>
                  <a:sym typeface="Open Sans Bold Italics"/>
                </a:rPr>
                <a:t>застосуванні</a:t>
              </a:r>
              <a:r>
                <a:rPr lang="en-US" sz="2400" b="1" i="1" dirty="0">
                  <a:solidFill>
                    <a:srgbClr val="000000"/>
                  </a:solidFill>
                  <a:latin typeface="+mj-lt"/>
                  <a:ea typeface="Open Sans Bold Italics"/>
                  <a:cs typeface="Open Sans Bold Italics"/>
                  <a:sym typeface="Open Sans Bold Italics"/>
                </a:rPr>
                <a:t> </a:t>
              </a:r>
              <a:r>
                <a:rPr lang="uk-UA" sz="2400" b="1" i="1" dirty="0">
                  <a:solidFill>
                    <a:srgbClr val="000000"/>
                  </a:solidFill>
                  <a:latin typeface="+mj-lt"/>
                  <a:ea typeface="Open Sans Bold Italics"/>
                  <a:cs typeface="Open Sans Bold Italics"/>
                  <a:sym typeface="Open Sans Bold Italics"/>
                </a:rPr>
                <a:t>ДКП</a:t>
              </a:r>
              <a:r>
                <a:rPr lang="en-US" sz="2400" b="1" i="1" dirty="0">
                  <a:solidFill>
                    <a:srgbClr val="000000"/>
                  </a:solidFill>
                  <a:latin typeface="+mj-lt"/>
                  <a:ea typeface="Open Sans Bold Italics"/>
                  <a:cs typeface="Open Sans Bold Italics"/>
                  <a:sym typeface="Open Sans Bold Italics"/>
                </a:rPr>
                <a:t> </a:t>
              </a:r>
            </a:p>
          </p:txBody>
        </p:sp>
        <p:sp>
          <p:nvSpPr>
            <p:cNvPr id="16" name="TextBox 16"/>
            <p:cNvSpPr txBox="1"/>
            <p:nvPr/>
          </p:nvSpPr>
          <p:spPr>
            <a:xfrm>
              <a:off x="1007621" y="7896415"/>
              <a:ext cx="16544945" cy="478764"/>
            </a:xfrm>
            <a:prstGeom prst="rect">
              <a:avLst/>
            </a:prstGeom>
          </p:spPr>
          <p:txBody>
            <a:bodyPr lIns="0" tIns="0" rIns="0" bIns="0" rtlCol="0" anchor="t">
              <a:spAutoFit/>
            </a:bodyPr>
            <a:lstStyle/>
            <a:p>
              <a:pPr algn="l">
                <a:lnSpc>
                  <a:spcPts val="2822"/>
                </a:lnSpc>
              </a:pPr>
              <a:r>
                <a:rPr lang="en-US" sz="2400" b="1" i="1" dirty="0" err="1">
                  <a:solidFill>
                    <a:srgbClr val="000000"/>
                  </a:solidFill>
                  <a:latin typeface="+mj-lt"/>
                  <a:ea typeface="Open Sans Bold Italics"/>
                  <a:cs typeface="Open Sans Bold Italics"/>
                  <a:sym typeface="Open Sans Bold Italics"/>
                </a:rPr>
                <a:t>Побічні</a:t>
              </a:r>
              <a:r>
                <a:rPr lang="en-US" sz="2400" b="1" i="1" dirty="0">
                  <a:solidFill>
                    <a:srgbClr val="000000"/>
                  </a:solidFill>
                  <a:latin typeface="+mj-lt"/>
                  <a:ea typeface="Open Sans Bold Italics"/>
                  <a:cs typeface="Open Sans Bold Italics"/>
                  <a:sym typeface="Open Sans Bold Italics"/>
                </a:rPr>
                <a:t> </a:t>
              </a:r>
              <a:r>
                <a:rPr lang="en-US" sz="2400" b="1" i="1" dirty="0" err="1">
                  <a:solidFill>
                    <a:srgbClr val="000000"/>
                  </a:solidFill>
                  <a:latin typeface="+mj-lt"/>
                  <a:ea typeface="Open Sans Bold Italics"/>
                  <a:cs typeface="Open Sans Bold Italics"/>
                  <a:sym typeface="Open Sans Bold Italics"/>
                </a:rPr>
                <a:t>ефекти</a:t>
              </a:r>
              <a:r>
                <a:rPr lang="en-US" sz="2400" b="1" i="1" dirty="0">
                  <a:solidFill>
                    <a:srgbClr val="000000"/>
                  </a:solidFill>
                  <a:latin typeface="+mj-lt"/>
                  <a:ea typeface="Open Sans Bold Italics"/>
                  <a:cs typeface="Open Sans Bold Italics"/>
                  <a:sym typeface="Open Sans Bold Italics"/>
                </a:rPr>
                <a:t> </a:t>
              </a:r>
              <a:r>
                <a:rPr lang="en-US" sz="2400" b="1" i="1" dirty="0" err="1">
                  <a:solidFill>
                    <a:srgbClr val="000000"/>
                  </a:solidFill>
                  <a:latin typeface="+mj-lt"/>
                  <a:ea typeface="Open Sans Bold Italics"/>
                  <a:cs typeface="Open Sans Bold Italics"/>
                  <a:sym typeface="Open Sans Bold Italics"/>
                </a:rPr>
                <a:t>від</a:t>
              </a:r>
              <a:r>
                <a:rPr lang="en-US" sz="2400" b="1" i="1" dirty="0">
                  <a:solidFill>
                    <a:srgbClr val="000000"/>
                  </a:solidFill>
                  <a:latin typeface="+mj-lt"/>
                  <a:ea typeface="Open Sans Bold Italics"/>
                  <a:cs typeface="Open Sans Bold Italics"/>
                  <a:sym typeface="Open Sans Bold Italics"/>
                </a:rPr>
                <a:t> </a:t>
              </a:r>
              <a:r>
                <a:rPr lang="en-US" sz="2400" b="1" i="1" dirty="0" err="1">
                  <a:solidFill>
                    <a:srgbClr val="000000"/>
                  </a:solidFill>
                  <a:latin typeface="+mj-lt"/>
                  <a:ea typeface="Open Sans Bold Italics"/>
                  <a:cs typeface="Open Sans Bold Italics"/>
                  <a:sym typeface="Open Sans Bold Italics"/>
                </a:rPr>
                <a:t>застосування</a:t>
              </a:r>
              <a:r>
                <a:rPr lang="en-US" sz="2400" b="1" i="1" dirty="0">
                  <a:solidFill>
                    <a:srgbClr val="000000"/>
                  </a:solidFill>
                  <a:latin typeface="+mj-lt"/>
                  <a:ea typeface="Open Sans Bold Italics"/>
                  <a:cs typeface="Open Sans Bold Italics"/>
                  <a:sym typeface="Open Sans Bold Italics"/>
                </a:rPr>
                <a:t> </a:t>
              </a:r>
              <a:r>
                <a:rPr lang="uk-UA" sz="2400" b="1" i="1" dirty="0">
                  <a:solidFill>
                    <a:srgbClr val="000000"/>
                  </a:solidFill>
                  <a:latin typeface="+mj-lt"/>
                  <a:ea typeface="Open Sans Bold Italics"/>
                  <a:cs typeface="Open Sans Bold Italics"/>
                  <a:sym typeface="Open Sans Bold Italics"/>
                </a:rPr>
                <a:t>ДКП</a:t>
              </a:r>
              <a:r>
                <a:rPr lang="en-US" sz="2400" b="1" i="1" dirty="0">
                  <a:solidFill>
                    <a:srgbClr val="000000"/>
                  </a:solidFill>
                  <a:latin typeface="+mj-lt"/>
                  <a:ea typeface="Open Sans Bold Italics"/>
                  <a:cs typeface="Open Sans Bold Italics"/>
                  <a:sym typeface="Open Sans Bold Italics"/>
                </a:rPr>
                <a:t> </a:t>
              </a:r>
            </a:p>
          </p:txBody>
        </p:sp>
      </p:grpSp>
      <p:sp>
        <p:nvSpPr>
          <p:cNvPr id="17" name="TextBox 17"/>
          <p:cNvSpPr txBox="1"/>
          <p:nvPr/>
        </p:nvSpPr>
        <p:spPr>
          <a:xfrm>
            <a:off x="671150" y="243054"/>
            <a:ext cx="12374397" cy="866859"/>
          </a:xfrm>
          <a:prstGeom prst="rect">
            <a:avLst/>
          </a:prstGeom>
        </p:spPr>
        <p:txBody>
          <a:bodyPr lIns="0" tIns="0" rIns="0" bIns="0" rtlCol="0" anchor="t">
            <a:spAutoFit/>
          </a:bodyPr>
          <a:lstStyle/>
          <a:p>
            <a:pPr algn="l">
              <a:lnSpc>
                <a:spcPts val="7042"/>
              </a:lnSpc>
            </a:pPr>
            <a:r>
              <a:rPr lang="en-US" sz="5030" b="1">
                <a:solidFill>
                  <a:srgbClr val="000000"/>
                </a:solidFill>
                <a:latin typeface="Roboto Condensed Bold"/>
                <a:ea typeface="Roboto Condensed Bold"/>
                <a:cs typeface="Roboto Condensed Bold"/>
                <a:sym typeface="Roboto Condensed Bold"/>
              </a:rPr>
              <a:t>Етапи оцінки </a:t>
            </a:r>
          </a:p>
        </p:txBody>
      </p:sp>
      <p:sp>
        <p:nvSpPr>
          <p:cNvPr id="18" name="TextBox 18"/>
          <p:cNvSpPr txBox="1"/>
          <p:nvPr/>
        </p:nvSpPr>
        <p:spPr>
          <a:xfrm>
            <a:off x="671150" y="1384491"/>
            <a:ext cx="16906112" cy="891975"/>
          </a:xfrm>
          <a:prstGeom prst="rect">
            <a:avLst/>
          </a:prstGeom>
        </p:spPr>
        <p:txBody>
          <a:bodyPr lIns="0" tIns="0" rIns="0" bIns="0" rtlCol="0" anchor="t">
            <a:spAutoFit/>
          </a:bodyPr>
          <a:lstStyle/>
          <a:p>
            <a:pPr algn="l">
              <a:lnSpc>
                <a:spcPts val="3557"/>
              </a:lnSpc>
            </a:pPr>
            <a:r>
              <a:rPr lang="en-US" sz="2540" dirty="0" err="1">
                <a:solidFill>
                  <a:srgbClr val="000000"/>
                </a:solidFill>
                <a:latin typeface="Open Sans"/>
                <a:ea typeface="Open Sans"/>
                <a:cs typeface="Open Sans"/>
                <a:sym typeface="Open Sans"/>
              </a:rPr>
              <a:t>Хоча</a:t>
            </a:r>
            <a:r>
              <a:rPr lang="en-US" sz="2540" dirty="0">
                <a:solidFill>
                  <a:srgbClr val="000000"/>
                </a:solidFill>
                <a:latin typeface="Open Sans"/>
                <a:ea typeface="Open Sans"/>
                <a:cs typeface="Open Sans"/>
                <a:sym typeface="Open Sans"/>
              </a:rPr>
              <a:t> </a:t>
            </a:r>
            <a:r>
              <a:rPr lang="en-US" sz="2540" dirty="0" err="1">
                <a:solidFill>
                  <a:srgbClr val="000000"/>
                </a:solidFill>
                <a:latin typeface="Open Sans"/>
                <a:ea typeface="Open Sans"/>
                <a:cs typeface="Open Sans"/>
                <a:sym typeface="Open Sans"/>
              </a:rPr>
              <a:t>етапи</a:t>
            </a:r>
            <a:r>
              <a:rPr lang="en-US" sz="2540" dirty="0">
                <a:solidFill>
                  <a:srgbClr val="000000"/>
                </a:solidFill>
                <a:latin typeface="Open Sans"/>
                <a:ea typeface="Open Sans"/>
                <a:cs typeface="Open Sans"/>
                <a:sym typeface="Open Sans"/>
              </a:rPr>
              <a:t> </a:t>
            </a:r>
            <a:r>
              <a:rPr lang="en-US" sz="2540" dirty="0" err="1">
                <a:solidFill>
                  <a:srgbClr val="000000"/>
                </a:solidFill>
                <a:latin typeface="Open Sans"/>
                <a:ea typeface="Open Sans"/>
                <a:cs typeface="Open Sans"/>
                <a:sym typeface="Open Sans"/>
              </a:rPr>
              <a:t>оцінки</a:t>
            </a:r>
            <a:r>
              <a:rPr lang="en-US" sz="2540" dirty="0">
                <a:solidFill>
                  <a:srgbClr val="000000"/>
                </a:solidFill>
                <a:latin typeface="Open Sans"/>
                <a:ea typeface="Open Sans"/>
                <a:cs typeface="Open Sans"/>
                <a:sym typeface="Open Sans"/>
              </a:rPr>
              <a:t> є </a:t>
            </a:r>
            <a:r>
              <a:rPr lang="en-US" sz="2540" dirty="0" err="1">
                <a:solidFill>
                  <a:srgbClr val="000000"/>
                </a:solidFill>
                <a:latin typeface="Open Sans"/>
                <a:ea typeface="Open Sans"/>
                <a:cs typeface="Open Sans"/>
                <a:sym typeface="Open Sans"/>
              </a:rPr>
              <a:t>однаковими</a:t>
            </a:r>
            <a:r>
              <a:rPr lang="en-US" sz="2540" dirty="0">
                <a:solidFill>
                  <a:srgbClr val="000000"/>
                </a:solidFill>
                <a:latin typeface="Open Sans"/>
                <a:ea typeface="Open Sans"/>
                <a:cs typeface="Open Sans"/>
                <a:sym typeface="Open Sans"/>
              </a:rPr>
              <a:t> </a:t>
            </a:r>
            <a:r>
              <a:rPr lang="en-US" sz="2540" dirty="0" err="1">
                <a:solidFill>
                  <a:srgbClr val="000000"/>
                </a:solidFill>
                <a:latin typeface="Open Sans"/>
                <a:ea typeface="Open Sans"/>
                <a:cs typeface="Open Sans"/>
                <a:sym typeface="Open Sans"/>
              </a:rPr>
              <a:t>незалежно</a:t>
            </a:r>
            <a:r>
              <a:rPr lang="en-US" sz="2540" dirty="0">
                <a:solidFill>
                  <a:srgbClr val="000000"/>
                </a:solidFill>
                <a:latin typeface="Open Sans"/>
                <a:ea typeface="Open Sans"/>
                <a:cs typeface="Open Sans"/>
                <a:sym typeface="Open Sans"/>
              </a:rPr>
              <a:t> </a:t>
            </a:r>
            <a:r>
              <a:rPr lang="en-US" sz="2540" dirty="0" err="1">
                <a:solidFill>
                  <a:srgbClr val="000000"/>
                </a:solidFill>
                <a:latin typeface="Open Sans"/>
                <a:ea typeface="Open Sans"/>
                <a:cs typeface="Open Sans"/>
                <a:sym typeface="Open Sans"/>
              </a:rPr>
              <a:t>від</a:t>
            </a:r>
            <a:r>
              <a:rPr lang="en-US" sz="2540" dirty="0">
                <a:solidFill>
                  <a:srgbClr val="000000"/>
                </a:solidFill>
                <a:latin typeface="Open Sans"/>
                <a:ea typeface="Open Sans"/>
                <a:cs typeface="Open Sans"/>
                <a:sym typeface="Open Sans"/>
              </a:rPr>
              <a:t> </a:t>
            </a:r>
            <a:r>
              <a:rPr lang="en-US" sz="2540" dirty="0" err="1">
                <a:solidFill>
                  <a:srgbClr val="000000"/>
                </a:solidFill>
                <a:latin typeface="Open Sans"/>
                <a:ea typeface="Open Sans"/>
                <a:cs typeface="Open Sans"/>
                <a:sym typeface="Open Sans"/>
              </a:rPr>
              <a:t>використовуваного</a:t>
            </a:r>
            <a:r>
              <a:rPr lang="en-US" sz="2540" dirty="0">
                <a:solidFill>
                  <a:srgbClr val="000000"/>
                </a:solidFill>
                <a:latin typeface="Open Sans"/>
                <a:ea typeface="Open Sans"/>
                <a:cs typeface="Open Sans"/>
                <a:sym typeface="Open Sans"/>
              </a:rPr>
              <a:t> </a:t>
            </a:r>
            <a:r>
              <a:rPr lang="en-US" sz="2540" dirty="0" err="1">
                <a:solidFill>
                  <a:srgbClr val="000000"/>
                </a:solidFill>
                <a:latin typeface="Open Sans"/>
                <a:ea typeface="Open Sans"/>
                <a:cs typeface="Open Sans"/>
                <a:sym typeface="Open Sans"/>
              </a:rPr>
              <a:t>препарату</a:t>
            </a:r>
            <a:r>
              <a:rPr lang="en-US" sz="2540" dirty="0">
                <a:solidFill>
                  <a:srgbClr val="000000"/>
                </a:solidFill>
                <a:latin typeface="Open Sans"/>
                <a:ea typeface="Open Sans"/>
                <a:cs typeface="Open Sans"/>
                <a:sym typeface="Open Sans"/>
              </a:rPr>
              <a:t> </a:t>
            </a:r>
            <a:r>
              <a:rPr lang="uk-UA" sz="2540" dirty="0">
                <a:solidFill>
                  <a:srgbClr val="000000"/>
                </a:solidFill>
                <a:latin typeface="Open Sans"/>
                <a:ea typeface="Open Sans"/>
                <a:cs typeface="Open Sans"/>
                <a:sym typeface="Open Sans"/>
              </a:rPr>
              <a:t>ДКП</a:t>
            </a:r>
            <a:r>
              <a:rPr lang="en-US" sz="2540" dirty="0">
                <a:solidFill>
                  <a:srgbClr val="000000"/>
                </a:solidFill>
                <a:latin typeface="Open Sans"/>
                <a:ea typeface="Open Sans"/>
                <a:cs typeface="Open Sans"/>
                <a:sym typeface="Open Sans"/>
              </a:rPr>
              <a:t>, </a:t>
            </a:r>
            <a:r>
              <a:rPr lang="en-US" sz="2540" dirty="0" err="1">
                <a:solidFill>
                  <a:srgbClr val="000000"/>
                </a:solidFill>
                <a:latin typeface="Open Sans"/>
                <a:ea typeface="Open Sans"/>
                <a:cs typeface="Open Sans"/>
                <a:sym typeface="Open Sans"/>
              </a:rPr>
              <a:t>під</a:t>
            </a:r>
            <a:r>
              <a:rPr lang="en-US" sz="2540" dirty="0">
                <a:solidFill>
                  <a:srgbClr val="000000"/>
                </a:solidFill>
                <a:latin typeface="Open Sans"/>
                <a:ea typeface="Open Sans"/>
                <a:cs typeface="Open Sans"/>
                <a:sym typeface="Open Sans"/>
              </a:rPr>
              <a:t> </a:t>
            </a:r>
            <a:r>
              <a:rPr lang="en-US" sz="2540" dirty="0" err="1">
                <a:solidFill>
                  <a:srgbClr val="000000"/>
                </a:solidFill>
                <a:latin typeface="Open Sans"/>
                <a:ea typeface="Open Sans"/>
                <a:cs typeface="Open Sans"/>
                <a:sym typeface="Open Sans"/>
              </a:rPr>
              <a:t>час</a:t>
            </a:r>
            <a:r>
              <a:rPr lang="en-US" sz="2540" dirty="0">
                <a:solidFill>
                  <a:srgbClr val="000000"/>
                </a:solidFill>
                <a:latin typeface="Open Sans"/>
                <a:ea typeface="Open Sans"/>
                <a:cs typeface="Open Sans"/>
                <a:sym typeface="Open Sans"/>
              </a:rPr>
              <a:t> </a:t>
            </a:r>
            <a:r>
              <a:rPr lang="en-US" sz="2540" dirty="0" err="1">
                <a:solidFill>
                  <a:srgbClr val="000000"/>
                </a:solidFill>
                <a:latin typeface="Open Sans"/>
                <a:ea typeface="Open Sans"/>
                <a:cs typeface="Open Sans"/>
                <a:sym typeface="Open Sans"/>
              </a:rPr>
              <a:t>контрольних</a:t>
            </a:r>
            <a:r>
              <a:rPr lang="en-US" sz="2540" dirty="0">
                <a:solidFill>
                  <a:srgbClr val="000000"/>
                </a:solidFill>
                <a:latin typeface="Open Sans"/>
                <a:ea typeface="Open Sans"/>
                <a:cs typeface="Open Sans"/>
                <a:sym typeface="Open Sans"/>
              </a:rPr>
              <a:t> </a:t>
            </a:r>
            <a:r>
              <a:rPr lang="en-US" sz="2540" dirty="0" err="1">
                <a:solidFill>
                  <a:srgbClr val="000000"/>
                </a:solidFill>
                <a:latin typeface="Open Sans"/>
                <a:ea typeface="Open Sans"/>
                <a:cs typeface="Open Sans"/>
                <a:sym typeface="Open Sans"/>
              </a:rPr>
              <a:t>візитів</a:t>
            </a:r>
            <a:r>
              <a:rPr lang="en-US" sz="2540" dirty="0">
                <a:solidFill>
                  <a:srgbClr val="000000"/>
                </a:solidFill>
                <a:latin typeface="Open Sans"/>
                <a:ea typeface="Open Sans"/>
                <a:cs typeface="Open Sans"/>
                <a:sym typeface="Open Sans"/>
              </a:rPr>
              <a:t> є </a:t>
            </a:r>
            <a:r>
              <a:rPr lang="en-US" sz="2540" dirty="0" err="1">
                <a:solidFill>
                  <a:srgbClr val="000000"/>
                </a:solidFill>
                <a:latin typeface="Open Sans"/>
                <a:ea typeface="Open Sans"/>
                <a:cs typeface="Open Sans"/>
                <a:sym typeface="Open Sans"/>
              </a:rPr>
              <a:t>деякі</a:t>
            </a:r>
            <a:r>
              <a:rPr lang="en-US" sz="2540" dirty="0">
                <a:solidFill>
                  <a:srgbClr val="000000"/>
                </a:solidFill>
                <a:latin typeface="Open Sans"/>
                <a:ea typeface="Open Sans"/>
                <a:cs typeface="Open Sans"/>
                <a:sym typeface="Open Sans"/>
              </a:rPr>
              <a:t> </a:t>
            </a:r>
            <a:r>
              <a:rPr lang="en-US" sz="2540" dirty="0" err="1">
                <a:solidFill>
                  <a:srgbClr val="000000"/>
                </a:solidFill>
                <a:latin typeface="Open Sans"/>
                <a:ea typeface="Open Sans"/>
                <a:cs typeface="Open Sans"/>
                <a:sym typeface="Open Sans"/>
              </a:rPr>
              <a:t>особливості</a:t>
            </a:r>
            <a:r>
              <a:rPr lang="en-US" sz="2540" dirty="0">
                <a:solidFill>
                  <a:srgbClr val="000000"/>
                </a:solidFill>
                <a:latin typeface="Open Sans"/>
                <a:ea typeface="Open Sans"/>
                <a:cs typeface="Open Sans"/>
                <a:sym typeface="Open Sans"/>
              </a:rPr>
              <a:t> </a:t>
            </a:r>
            <a:r>
              <a:rPr lang="en-US" sz="2540" b="1" i="1" dirty="0">
                <a:solidFill>
                  <a:srgbClr val="000000"/>
                </a:solidFill>
                <a:latin typeface="Open Sans Bold Italics"/>
                <a:ea typeface="Open Sans Bold Italics"/>
                <a:cs typeface="Open Sans Bold Italics"/>
                <a:sym typeface="Open Sans Bold Italics"/>
              </a:rPr>
              <a:t>(</a:t>
            </a:r>
            <a:r>
              <a:rPr lang="en-US" sz="2540" b="1" i="1" dirty="0" err="1">
                <a:solidFill>
                  <a:srgbClr val="000000"/>
                </a:solidFill>
                <a:latin typeface="Open Sans Bold Italics"/>
                <a:ea typeface="Open Sans Bold Italics"/>
                <a:cs typeface="Open Sans Bold Italics"/>
                <a:sym typeface="Open Sans Bold Italics"/>
              </a:rPr>
              <a:t>наведені</a:t>
            </a:r>
            <a:r>
              <a:rPr lang="en-US" sz="2540" b="1" i="1" dirty="0">
                <a:solidFill>
                  <a:srgbClr val="000000"/>
                </a:solidFill>
                <a:latin typeface="Open Sans Bold Italics"/>
                <a:ea typeface="Open Sans Bold Italics"/>
                <a:cs typeface="Open Sans Bold Italics"/>
                <a:sym typeface="Open Sans Bold Italics"/>
              </a:rPr>
              <a:t> </a:t>
            </a:r>
            <a:r>
              <a:rPr lang="en-US" sz="2540" b="1" i="1" dirty="0" err="1">
                <a:solidFill>
                  <a:srgbClr val="000000"/>
                </a:solidFill>
                <a:latin typeface="Open Sans Bold Italics"/>
                <a:ea typeface="Open Sans Bold Italics"/>
                <a:cs typeface="Open Sans Bold Italics"/>
                <a:sym typeface="Open Sans Bold Italics"/>
              </a:rPr>
              <a:t>нижче</a:t>
            </a:r>
            <a:r>
              <a:rPr lang="en-US" sz="2540" b="1" i="1" dirty="0">
                <a:solidFill>
                  <a:srgbClr val="000000"/>
                </a:solidFill>
                <a:latin typeface="Open Sans Bold Italics"/>
                <a:ea typeface="Open Sans Bold Italics"/>
                <a:cs typeface="Open Sans Bold Italics"/>
                <a:sym typeface="Open Sans Bold Italics"/>
              </a:rPr>
              <a:t> </a:t>
            </a:r>
            <a:r>
              <a:rPr lang="en-US" sz="2540" b="1" i="1" dirty="0" err="1">
                <a:solidFill>
                  <a:srgbClr val="000000"/>
                </a:solidFill>
                <a:latin typeface="Open Sans Bold Italics"/>
                <a:ea typeface="Open Sans Bold Italics"/>
                <a:cs typeface="Open Sans Bold Italics"/>
                <a:sym typeface="Open Sans Bold Italics"/>
              </a:rPr>
              <a:t>курсивом</a:t>
            </a:r>
            <a:r>
              <a:rPr lang="en-US" sz="2540" b="1" i="1" dirty="0">
                <a:solidFill>
                  <a:srgbClr val="000000"/>
                </a:solidFill>
                <a:latin typeface="Open Sans Bold Italics"/>
                <a:ea typeface="Open Sans Bold Italics"/>
                <a:cs typeface="Open Sans Bold Italics"/>
                <a:sym typeface="Open Sans Bold Italics"/>
              </a:rPr>
              <a:t>):</a:t>
            </a:r>
          </a:p>
        </p:txBody>
      </p:sp>
      <p:sp>
        <p:nvSpPr>
          <p:cNvPr id="19" name="TextBox 19"/>
          <p:cNvSpPr txBox="1"/>
          <p:nvPr/>
        </p:nvSpPr>
        <p:spPr>
          <a:xfrm>
            <a:off x="671150" y="9245699"/>
            <a:ext cx="17093827" cy="828458"/>
          </a:xfrm>
          <a:prstGeom prst="rect">
            <a:avLst/>
          </a:prstGeom>
        </p:spPr>
        <p:txBody>
          <a:bodyPr lIns="0" tIns="0" rIns="0" bIns="0" rtlCol="0" anchor="t">
            <a:spAutoFit/>
          </a:bodyPr>
          <a:lstStyle/>
          <a:p>
            <a:pPr algn="l">
              <a:lnSpc>
                <a:spcPts val="3343"/>
              </a:lnSpc>
            </a:pPr>
            <a:r>
              <a:rPr lang="en-US" sz="2400" dirty="0" err="1">
                <a:solidFill>
                  <a:srgbClr val="000000"/>
                </a:solidFill>
                <a:latin typeface="+mj-lt"/>
                <a:ea typeface="Open Sans"/>
                <a:cs typeface="Open Sans"/>
                <a:sym typeface="Open Sans"/>
              </a:rPr>
              <a:t>Нижче</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наведено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додаткові</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деталі</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щодо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виключення</a:t>
            </a:r>
            <a:r>
              <a:rPr lang="en-US" sz="2400" dirty="0">
                <a:solidFill>
                  <a:srgbClr val="000000"/>
                </a:solidFill>
                <a:latin typeface="+mj-lt"/>
                <a:ea typeface="Open Sans"/>
                <a:cs typeface="Open Sans"/>
                <a:sym typeface="Open Sans"/>
              </a:rPr>
              <a:t> ВІЛ-</a:t>
            </a:r>
            <a:r>
              <a:rPr lang="en-US" sz="2400" dirty="0" err="1">
                <a:solidFill>
                  <a:srgbClr val="000000"/>
                </a:solidFill>
                <a:latin typeface="+mj-lt"/>
                <a:ea typeface="Open Sans"/>
                <a:cs typeface="Open Sans"/>
                <a:sym typeface="Open Sans"/>
              </a:rPr>
              <a:t>інфекції</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за</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допомогою</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етапів</a:t>
            </a:r>
            <a:r>
              <a:rPr lang="en-US" sz="2400" dirty="0">
                <a:solidFill>
                  <a:srgbClr val="000000"/>
                </a:solidFill>
                <a:latin typeface="+mj-lt"/>
                <a:ea typeface="Open Sans"/>
                <a:cs typeface="Open Sans"/>
                <a:sym typeface="Open Sans"/>
              </a:rPr>
              <a:t> 1–3, а </a:t>
            </a:r>
            <a:r>
              <a:rPr lang="en-US" sz="2400" dirty="0" err="1">
                <a:solidFill>
                  <a:srgbClr val="000000"/>
                </a:solidFill>
                <a:latin typeface="+mj-lt"/>
                <a:ea typeface="Open Sans"/>
                <a:cs typeface="Open Sans"/>
                <a:sym typeface="Open Sans"/>
              </a:rPr>
              <a:t>також</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нові</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інструкції</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що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стосуються</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саме</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етапів</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оцінки</a:t>
            </a:r>
            <a:r>
              <a:rPr lang="en-US" sz="2400" dirty="0">
                <a:solidFill>
                  <a:srgbClr val="000000"/>
                </a:solidFill>
                <a:latin typeface="+mj-lt"/>
                <a:ea typeface="Open Sans"/>
                <a:cs typeface="Open Sans"/>
                <a:sym typeface="Open Sans"/>
              </a:rPr>
              <a:t> </a:t>
            </a:r>
            <a:r>
              <a:rPr lang="uk-UA" sz="2400" dirty="0">
                <a:solidFill>
                  <a:srgbClr val="000000"/>
                </a:solidFill>
                <a:latin typeface="+mj-lt"/>
                <a:ea typeface="Open Sans"/>
                <a:cs typeface="Open Sans"/>
                <a:sym typeface="Open Sans"/>
              </a:rPr>
              <a:t>ПКП</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та</a:t>
            </a:r>
            <a:r>
              <a:rPr lang="en-US" sz="2400" dirty="0">
                <a:solidFill>
                  <a:srgbClr val="000000"/>
                </a:solidFill>
                <a:latin typeface="+mj-lt"/>
                <a:ea typeface="Open Sans"/>
                <a:cs typeface="Open Sans"/>
                <a:sym typeface="Open Sans"/>
              </a:rPr>
              <a:t> </a:t>
            </a:r>
            <a:r>
              <a:rPr lang="uk-UA" sz="2400" dirty="0">
                <a:solidFill>
                  <a:srgbClr val="000000"/>
                </a:solidFill>
                <a:latin typeface="+mj-lt"/>
                <a:ea typeface="Open Sans"/>
                <a:cs typeface="Open Sans"/>
                <a:sym typeface="Open Sans"/>
              </a:rPr>
              <a:t>ГВІ</a:t>
            </a:r>
            <a:r>
              <a:rPr lang="en-US" sz="2400" dirty="0">
                <a:solidFill>
                  <a:srgbClr val="000000"/>
                </a:solidFill>
                <a:latin typeface="+mj-lt"/>
                <a:ea typeface="Open Sans"/>
                <a:cs typeface="Open Sans"/>
                <a:sym typeface="Open Sans"/>
              </a:rPr>
              <a:t>.</a:t>
            </a: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1423675">
            <a:off x="303459" y="326953"/>
            <a:ext cx="2031549" cy="1935050"/>
          </a:xfrm>
          <a:custGeom>
            <a:avLst/>
            <a:gdLst/>
            <a:ahLst/>
            <a:cxnLst/>
            <a:rect l="l" t="t" r="r" b="b"/>
            <a:pathLst>
              <a:path w="2031549" h="1935050">
                <a:moveTo>
                  <a:pt x="0" y="0"/>
                </a:moveTo>
                <a:lnTo>
                  <a:pt x="2031549" y="0"/>
                </a:lnTo>
                <a:lnTo>
                  <a:pt x="2031549" y="1935051"/>
                </a:lnTo>
                <a:lnTo>
                  <a:pt x="0" y="19350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3" name="Group 3"/>
          <p:cNvGrpSpPr/>
          <p:nvPr/>
        </p:nvGrpSpPr>
        <p:grpSpPr>
          <a:xfrm>
            <a:off x="643187" y="554737"/>
            <a:ext cx="1352095" cy="1362312"/>
            <a:chOff x="0" y="0"/>
            <a:chExt cx="1802793" cy="1816416"/>
          </a:xfrm>
        </p:grpSpPr>
        <p:sp>
          <p:nvSpPr>
            <p:cNvPr id="4" name="Freeform 4"/>
            <p:cNvSpPr/>
            <p:nvPr/>
          </p:nvSpPr>
          <p:spPr>
            <a:xfrm rot="-10800000">
              <a:off x="0" y="0"/>
              <a:ext cx="1802793" cy="1816416"/>
            </a:xfrm>
            <a:custGeom>
              <a:avLst/>
              <a:gdLst/>
              <a:ahLst/>
              <a:cxnLst/>
              <a:rect l="l" t="t" r="r" b="b"/>
              <a:pathLst>
                <a:path w="1802793" h="1816416">
                  <a:moveTo>
                    <a:pt x="0" y="0"/>
                  </a:moveTo>
                  <a:lnTo>
                    <a:pt x="1802793" y="0"/>
                  </a:lnTo>
                  <a:lnTo>
                    <a:pt x="1802793" y="1816416"/>
                  </a:lnTo>
                  <a:lnTo>
                    <a:pt x="0" y="181641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 name="TextBox 5"/>
            <p:cNvSpPr txBox="1"/>
            <p:nvPr/>
          </p:nvSpPr>
          <p:spPr>
            <a:xfrm>
              <a:off x="714569" y="625516"/>
              <a:ext cx="571938" cy="238692"/>
            </a:xfrm>
            <a:prstGeom prst="rect">
              <a:avLst/>
            </a:prstGeom>
          </p:spPr>
          <p:txBody>
            <a:bodyPr lIns="0" tIns="0" rIns="0" bIns="0" rtlCol="0" anchor="t">
              <a:spAutoFit/>
            </a:bodyPr>
            <a:lstStyle/>
            <a:p>
              <a:pPr algn="ctr">
                <a:lnSpc>
                  <a:spcPts val="1404"/>
                </a:lnSpc>
              </a:pPr>
              <a:r>
                <a:rPr lang="en-US" sz="1003">
                  <a:solidFill>
                    <a:srgbClr val="A93291"/>
                  </a:solidFill>
                  <a:latin typeface="Aloja"/>
                  <a:ea typeface="Aloja"/>
                  <a:cs typeface="Aloja"/>
                  <a:sym typeface="Aloja"/>
                </a:rPr>
                <a:t>C</a:t>
              </a:r>
            </a:p>
          </p:txBody>
        </p:sp>
      </p:grpSp>
      <p:sp>
        <p:nvSpPr>
          <p:cNvPr id="6" name="TextBox 6"/>
          <p:cNvSpPr txBox="1"/>
          <p:nvPr/>
        </p:nvSpPr>
        <p:spPr>
          <a:xfrm>
            <a:off x="624812" y="2693732"/>
            <a:ext cx="17038376" cy="6954917"/>
          </a:xfrm>
          <a:prstGeom prst="rect">
            <a:avLst/>
          </a:prstGeom>
        </p:spPr>
        <p:txBody>
          <a:bodyPr lIns="0" tIns="0" rIns="0" bIns="0" rtlCol="0" anchor="t">
            <a:spAutoFit/>
          </a:bodyPr>
          <a:lstStyle/>
          <a:p>
            <a:pPr marL="554704" lvl="1" indent="-277352" algn="just">
              <a:lnSpc>
                <a:spcPts val="3211"/>
              </a:lnSpc>
              <a:buFont typeface="Arial"/>
              <a:buChar char="•"/>
            </a:pPr>
            <a:r>
              <a:rPr lang="en-US" sz="2400" dirty="0">
                <a:solidFill>
                  <a:srgbClr val="000000"/>
                </a:solidFill>
                <a:latin typeface="+mj-lt"/>
                <a:ea typeface="Open Sans"/>
                <a:cs typeface="Open Sans"/>
                <a:sym typeface="Open Sans"/>
              </a:rPr>
              <a:t>CAB-LA </a:t>
            </a:r>
            <a:r>
              <a:rPr lang="en-US" sz="2400" dirty="0" err="1">
                <a:solidFill>
                  <a:srgbClr val="000000"/>
                </a:solidFill>
                <a:latin typeface="+mj-lt"/>
                <a:ea typeface="Open Sans"/>
                <a:cs typeface="Open Sans"/>
                <a:sym typeface="Open Sans"/>
              </a:rPr>
              <a:t>не</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слід</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застосовувати</a:t>
            </a:r>
            <a:r>
              <a:rPr lang="en-US" sz="2400" dirty="0">
                <a:solidFill>
                  <a:srgbClr val="000000"/>
                </a:solidFill>
                <a:latin typeface="+mj-lt"/>
                <a:ea typeface="Open Sans"/>
                <a:cs typeface="Open Sans"/>
                <a:sym typeface="Open Sans"/>
              </a:rPr>
              <a:t> у </a:t>
            </a:r>
            <a:r>
              <a:rPr lang="en-US" sz="2400" dirty="0" err="1">
                <a:solidFill>
                  <a:srgbClr val="000000"/>
                </a:solidFill>
                <a:latin typeface="+mj-lt"/>
                <a:ea typeface="Open Sans"/>
                <a:cs typeface="Open Sans"/>
                <a:sym typeface="Open Sans"/>
              </a:rPr>
              <a:t>поєднанні</a:t>
            </a:r>
            <a:r>
              <a:rPr lang="en-US" sz="2400" dirty="0">
                <a:solidFill>
                  <a:srgbClr val="000000"/>
                </a:solidFill>
                <a:latin typeface="+mj-lt"/>
                <a:ea typeface="Open Sans"/>
                <a:cs typeface="Open Sans"/>
                <a:sym typeface="Open Sans"/>
              </a:rPr>
              <a:t> з </a:t>
            </a:r>
            <a:r>
              <a:rPr lang="en-US" sz="2400" dirty="0" err="1">
                <a:solidFill>
                  <a:srgbClr val="000000"/>
                </a:solidFill>
                <a:latin typeface="+mj-lt"/>
                <a:ea typeface="Open Sans"/>
                <a:cs typeface="Open Sans"/>
                <a:sym typeface="Open Sans"/>
              </a:rPr>
              <a:t>будь-якими</a:t>
            </a:r>
            <a:r>
              <a:rPr lang="en-US" sz="2400" dirty="0">
                <a:solidFill>
                  <a:srgbClr val="000000"/>
                </a:solidFill>
                <a:latin typeface="+mj-lt"/>
                <a:ea typeface="Open Sans"/>
                <a:cs typeface="Open Sans"/>
                <a:sym typeface="Open Sans"/>
              </a:rPr>
              <a:t> з </a:t>
            </a:r>
            <a:r>
              <a:rPr lang="en-US" sz="2400" dirty="0" err="1">
                <a:solidFill>
                  <a:srgbClr val="000000"/>
                </a:solidFill>
                <a:latin typeface="+mj-lt"/>
                <a:ea typeface="Open Sans"/>
                <a:cs typeface="Open Sans"/>
                <a:sym typeface="Open Sans"/>
              </a:rPr>
              <a:t>наведених</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нижче</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лікарських</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засобів</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через</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взаємодію</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між</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ними</a:t>
            </a:r>
            <a:r>
              <a:rPr lang="en-US" sz="2400" dirty="0">
                <a:solidFill>
                  <a:srgbClr val="000000"/>
                </a:solidFill>
                <a:latin typeface="+mj-lt"/>
                <a:ea typeface="Open Sans"/>
                <a:cs typeface="Open Sans"/>
                <a:sym typeface="Open Sans"/>
              </a:rPr>
              <a:t>:</a:t>
            </a:r>
          </a:p>
          <a:p>
            <a:pPr marL="1109409" lvl="2" indent="-369803" algn="just">
              <a:lnSpc>
                <a:spcPts val="3211"/>
              </a:lnSpc>
              <a:buFont typeface="Arial"/>
              <a:buChar char="⚬"/>
            </a:pPr>
            <a:r>
              <a:rPr lang="en-US" sz="2400" dirty="0" err="1">
                <a:solidFill>
                  <a:srgbClr val="000000"/>
                </a:solidFill>
                <a:latin typeface="+mj-lt"/>
                <a:ea typeface="Open Sans"/>
                <a:cs typeface="Open Sans"/>
                <a:sym typeface="Open Sans"/>
              </a:rPr>
              <a:t>Рифампіцин</a:t>
            </a:r>
            <a:endParaRPr lang="en-US" sz="2400" dirty="0">
              <a:solidFill>
                <a:srgbClr val="000000"/>
              </a:solidFill>
              <a:latin typeface="+mj-lt"/>
              <a:ea typeface="Open Sans"/>
              <a:cs typeface="Open Sans"/>
              <a:sym typeface="Open Sans"/>
            </a:endParaRPr>
          </a:p>
          <a:p>
            <a:pPr marL="1109409" lvl="2" indent="-369803" algn="just">
              <a:lnSpc>
                <a:spcPts val="3211"/>
              </a:lnSpc>
              <a:buFont typeface="Arial"/>
              <a:buChar char="⚬"/>
            </a:pPr>
            <a:r>
              <a:rPr lang="en-US" sz="2400" dirty="0" err="1">
                <a:solidFill>
                  <a:srgbClr val="000000"/>
                </a:solidFill>
                <a:latin typeface="+mj-lt"/>
                <a:ea typeface="Open Sans"/>
                <a:cs typeface="Open Sans"/>
                <a:sym typeface="Open Sans"/>
              </a:rPr>
              <a:t>Рифапентин</a:t>
            </a:r>
            <a:endParaRPr lang="en-US" sz="2400" dirty="0">
              <a:solidFill>
                <a:srgbClr val="000000"/>
              </a:solidFill>
              <a:latin typeface="+mj-lt"/>
              <a:ea typeface="Open Sans"/>
              <a:cs typeface="Open Sans"/>
              <a:sym typeface="Open Sans"/>
            </a:endParaRPr>
          </a:p>
          <a:p>
            <a:pPr marL="1109409" lvl="2" indent="-369803" algn="just">
              <a:lnSpc>
                <a:spcPts val="3211"/>
              </a:lnSpc>
              <a:buFont typeface="Arial"/>
              <a:buChar char="⚬"/>
            </a:pPr>
            <a:r>
              <a:rPr lang="en-US" sz="2400" dirty="0" err="1">
                <a:solidFill>
                  <a:srgbClr val="000000"/>
                </a:solidFill>
                <a:latin typeface="+mj-lt"/>
                <a:ea typeface="Open Sans"/>
                <a:cs typeface="Open Sans"/>
                <a:sym typeface="Open Sans"/>
              </a:rPr>
              <a:t>Карбамазепін</a:t>
            </a:r>
            <a:endParaRPr lang="en-US" sz="2400" dirty="0">
              <a:solidFill>
                <a:srgbClr val="000000"/>
              </a:solidFill>
              <a:latin typeface="+mj-lt"/>
              <a:ea typeface="Open Sans"/>
              <a:cs typeface="Open Sans"/>
              <a:sym typeface="Open Sans"/>
            </a:endParaRPr>
          </a:p>
          <a:p>
            <a:pPr marL="1109409" lvl="2" indent="-369803" algn="just">
              <a:lnSpc>
                <a:spcPts val="3211"/>
              </a:lnSpc>
              <a:buFont typeface="Arial"/>
              <a:buChar char="⚬"/>
            </a:pPr>
            <a:r>
              <a:rPr lang="en-US" sz="2400" dirty="0" err="1">
                <a:solidFill>
                  <a:srgbClr val="000000"/>
                </a:solidFill>
                <a:latin typeface="+mj-lt"/>
                <a:ea typeface="Open Sans"/>
                <a:cs typeface="Open Sans"/>
                <a:sym typeface="Open Sans"/>
              </a:rPr>
              <a:t>Окскарбазепін</a:t>
            </a:r>
            <a:endParaRPr lang="en-US" sz="2400" dirty="0">
              <a:solidFill>
                <a:srgbClr val="000000"/>
              </a:solidFill>
              <a:latin typeface="+mj-lt"/>
              <a:ea typeface="Open Sans"/>
              <a:cs typeface="Open Sans"/>
              <a:sym typeface="Open Sans"/>
            </a:endParaRPr>
          </a:p>
          <a:p>
            <a:pPr marL="1109409" lvl="2" indent="-369803" algn="just">
              <a:lnSpc>
                <a:spcPts val="3211"/>
              </a:lnSpc>
              <a:buFont typeface="Arial"/>
              <a:buChar char="⚬"/>
            </a:pPr>
            <a:r>
              <a:rPr lang="en-US" sz="2400" dirty="0" err="1">
                <a:solidFill>
                  <a:srgbClr val="000000"/>
                </a:solidFill>
                <a:latin typeface="+mj-lt"/>
                <a:ea typeface="Open Sans"/>
                <a:cs typeface="Open Sans"/>
                <a:sym typeface="Open Sans"/>
              </a:rPr>
              <a:t>Фенобарбітал</a:t>
            </a:r>
            <a:endParaRPr lang="en-US" sz="2400" dirty="0">
              <a:solidFill>
                <a:srgbClr val="000000"/>
              </a:solidFill>
              <a:latin typeface="+mj-lt"/>
              <a:ea typeface="Open Sans"/>
              <a:cs typeface="Open Sans"/>
              <a:sym typeface="Open Sans"/>
            </a:endParaRPr>
          </a:p>
          <a:p>
            <a:pPr marL="1109409" lvl="2" indent="-369803" algn="just">
              <a:lnSpc>
                <a:spcPts val="3211"/>
              </a:lnSpc>
              <a:buFont typeface="Arial"/>
              <a:buChar char="⚬"/>
            </a:pPr>
            <a:r>
              <a:rPr lang="en-US" sz="2400" dirty="0" err="1">
                <a:solidFill>
                  <a:srgbClr val="000000"/>
                </a:solidFill>
                <a:latin typeface="+mj-lt"/>
                <a:ea typeface="Open Sans"/>
                <a:cs typeface="Open Sans"/>
                <a:sym typeface="Open Sans"/>
              </a:rPr>
              <a:t>Фенітоїн</a:t>
            </a:r>
            <a:endParaRPr lang="en-US" sz="2400" dirty="0">
              <a:solidFill>
                <a:srgbClr val="000000"/>
              </a:solidFill>
              <a:latin typeface="+mj-lt"/>
              <a:ea typeface="Open Sans"/>
              <a:cs typeface="Open Sans"/>
              <a:sym typeface="Open Sans"/>
            </a:endParaRPr>
          </a:p>
          <a:p>
            <a:pPr marL="554704" lvl="1" indent="-277352" algn="just">
              <a:lnSpc>
                <a:spcPts val="3211"/>
              </a:lnSpc>
              <a:buFont typeface="Arial"/>
              <a:buChar char="•"/>
            </a:pPr>
            <a:r>
              <a:rPr lang="en-US" sz="2400" dirty="0" err="1">
                <a:solidFill>
                  <a:srgbClr val="000000"/>
                </a:solidFill>
                <a:latin typeface="+mj-lt"/>
                <a:ea typeface="Open Sans"/>
                <a:cs typeface="Open Sans"/>
                <a:sym typeface="Open Sans"/>
              </a:rPr>
              <a:t>Тому</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пацієнт</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який</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використовує</a:t>
            </a:r>
            <a:r>
              <a:rPr lang="en-US" sz="2400" dirty="0">
                <a:solidFill>
                  <a:srgbClr val="000000"/>
                </a:solidFill>
                <a:latin typeface="+mj-lt"/>
                <a:ea typeface="Open Sans"/>
                <a:cs typeface="Open Sans"/>
                <a:sym typeface="Open Sans"/>
              </a:rPr>
              <a:t> CAB-LA і </a:t>
            </a:r>
            <a:r>
              <a:rPr lang="en-US" sz="2400" dirty="0" err="1">
                <a:solidFill>
                  <a:srgbClr val="000000"/>
                </a:solidFill>
                <a:latin typeface="+mj-lt"/>
                <a:ea typeface="Open Sans"/>
                <a:cs typeface="Open Sans"/>
                <a:sym typeface="Open Sans"/>
              </a:rPr>
              <a:t>почав</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приймати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будь-який</a:t>
            </a:r>
            <a:r>
              <a:rPr lang="en-US" sz="2400" dirty="0">
                <a:solidFill>
                  <a:srgbClr val="000000"/>
                </a:solidFill>
                <a:latin typeface="+mj-lt"/>
                <a:ea typeface="Open Sans"/>
                <a:cs typeface="Open Sans"/>
                <a:sym typeface="Open Sans"/>
              </a:rPr>
              <a:t> з </a:t>
            </a:r>
            <a:r>
              <a:rPr lang="en-US" sz="2400" dirty="0" err="1">
                <a:solidFill>
                  <a:srgbClr val="000000"/>
                </a:solidFill>
                <a:latin typeface="+mj-lt"/>
                <a:ea typeface="Open Sans"/>
                <a:cs typeface="Open Sans"/>
                <a:sym typeface="Open Sans"/>
              </a:rPr>
              <a:t>вищезазначених</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препаратів</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не</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повинен</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більше</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отримувати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ін'єкції</a:t>
            </a:r>
            <a:r>
              <a:rPr lang="en-US" sz="2400" dirty="0">
                <a:solidFill>
                  <a:srgbClr val="000000"/>
                </a:solidFill>
                <a:latin typeface="+mj-lt"/>
                <a:ea typeface="Open Sans"/>
                <a:cs typeface="Open Sans"/>
                <a:sym typeface="Open Sans"/>
              </a:rPr>
              <a:t> CAB-LA (</a:t>
            </a:r>
            <a:r>
              <a:rPr lang="en-US" sz="2400" dirty="0" err="1">
                <a:solidFill>
                  <a:srgbClr val="000000"/>
                </a:solidFill>
                <a:latin typeface="+mj-lt"/>
                <a:ea typeface="Open Sans"/>
                <a:cs typeface="Open Sans"/>
                <a:sym typeface="Open Sans"/>
              </a:rPr>
              <a:t>або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можна</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розглянути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альтернативні</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препарати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до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вищезазначених</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засобів</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лікування</a:t>
            </a:r>
            <a:r>
              <a:rPr lang="en-US" sz="2400" dirty="0">
                <a:solidFill>
                  <a:srgbClr val="000000"/>
                </a:solidFill>
                <a:latin typeface="+mj-lt"/>
                <a:ea typeface="Open Sans"/>
                <a:cs typeface="Open Sans"/>
                <a:sym typeface="Open Sans"/>
              </a:rPr>
              <a:t>).</a:t>
            </a:r>
          </a:p>
          <a:p>
            <a:pPr marL="554704" lvl="1" indent="-277352" algn="just">
              <a:lnSpc>
                <a:spcPts val="3211"/>
              </a:lnSpc>
              <a:buFont typeface="Arial"/>
              <a:buChar char="•"/>
            </a:pPr>
            <a:r>
              <a:rPr lang="en-US" sz="2400" dirty="0" err="1">
                <a:solidFill>
                  <a:srgbClr val="000000"/>
                </a:solidFill>
                <a:latin typeface="+mj-lt"/>
                <a:ea typeface="Open Sans"/>
                <a:cs typeface="Open Sans"/>
                <a:sym typeface="Open Sans"/>
              </a:rPr>
              <a:t>Якщо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ін'єкції</a:t>
            </a:r>
            <a:r>
              <a:rPr lang="en-US" sz="2400" dirty="0">
                <a:solidFill>
                  <a:srgbClr val="000000"/>
                </a:solidFill>
                <a:latin typeface="+mj-lt"/>
                <a:ea typeface="Open Sans"/>
                <a:cs typeface="Open Sans"/>
                <a:sym typeface="Open Sans"/>
              </a:rPr>
              <a:t> CAB-LA </a:t>
            </a:r>
            <a:r>
              <a:rPr lang="en-US" sz="2400" dirty="0" err="1">
                <a:solidFill>
                  <a:srgbClr val="000000"/>
                </a:solidFill>
                <a:latin typeface="+mj-lt"/>
                <a:ea typeface="Open Sans"/>
                <a:cs typeface="Open Sans"/>
                <a:sym typeface="Open Sans"/>
              </a:rPr>
              <a:t>припиняються</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можливими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альтернативами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можуть</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бути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різні</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варіанти</a:t>
            </a:r>
            <a:r>
              <a:rPr lang="en-US" sz="2400" dirty="0">
                <a:solidFill>
                  <a:srgbClr val="000000"/>
                </a:solidFill>
                <a:latin typeface="+mj-lt"/>
                <a:ea typeface="Open Sans"/>
                <a:cs typeface="Open Sans"/>
                <a:sym typeface="Open Sans"/>
              </a:rPr>
              <a:t> </a:t>
            </a:r>
            <a:r>
              <a:rPr lang="uk-UA" sz="2400" dirty="0">
                <a:solidFill>
                  <a:srgbClr val="000000"/>
                </a:solidFill>
                <a:latin typeface="+mj-lt"/>
                <a:ea typeface="Open Sans"/>
                <a:cs typeface="Open Sans"/>
                <a:sym typeface="Open Sans"/>
              </a:rPr>
              <a:t>ДКП</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або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профілактики</a:t>
            </a:r>
            <a:r>
              <a:rPr lang="en-US" sz="2400" dirty="0">
                <a:solidFill>
                  <a:srgbClr val="000000"/>
                </a:solidFill>
                <a:latin typeface="+mj-lt"/>
                <a:ea typeface="Open Sans"/>
                <a:cs typeface="Open Sans"/>
                <a:sym typeface="Open Sans"/>
              </a:rPr>
              <a:t> ВІЛ.</a:t>
            </a:r>
          </a:p>
          <a:p>
            <a:pPr marL="554704" lvl="1" indent="-277352" algn="just">
              <a:lnSpc>
                <a:spcPts val="3211"/>
              </a:lnSpc>
              <a:buFont typeface="Arial"/>
              <a:buChar char="•"/>
            </a:pPr>
            <a:r>
              <a:rPr lang="en-US" sz="2400" dirty="0" err="1">
                <a:solidFill>
                  <a:srgbClr val="000000"/>
                </a:solidFill>
                <a:latin typeface="+mj-lt"/>
                <a:ea typeface="Open Sans"/>
                <a:cs typeface="Open Sans"/>
                <a:sym typeface="Open Sans"/>
              </a:rPr>
              <a:t>Застосування</a:t>
            </a:r>
            <a:r>
              <a:rPr lang="en-US" sz="2400" dirty="0">
                <a:solidFill>
                  <a:srgbClr val="000000"/>
                </a:solidFill>
                <a:latin typeface="+mj-lt"/>
                <a:ea typeface="Open Sans"/>
                <a:cs typeface="Open Sans"/>
                <a:sym typeface="Open Sans"/>
              </a:rPr>
              <a:t> CAB-LA у </a:t>
            </a:r>
            <a:r>
              <a:rPr lang="en-US" sz="2400" dirty="0" err="1">
                <a:solidFill>
                  <a:srgbClr val="000000"/>
                </a:solidFill>
                <a:latin typeface="+mj-lt"/>
                <a:ea typeface="Open Sans"/>
                <a:cs typeface="Open Sans"/>
                <a:sym typeface="Open Sans"/>
              </a:rPr>
              <a:t>поєднанні</a:t>
            </a:r>
            <a:r>
              <a:rPr lang="en-US" sz="2400" dirty="0">
                <a:solidFill>
                  <a:srgbClr val="000000"/>
                </a:solidFill>
                <a:latin typeface="+mj-lt"/>
                <a:ea typeface="Open Sans"/>
                <a:cs typeface="Open Sans"/>
                <a:sym typeface="Open Sans"/>
              </a:rPr>
              <a:t> з </a:t>
            </a:r>
            <a:r>
              <a:rPr lang="en-US" sz="2400" dirty="0" err="1">
                <a:solidFill>
                  <a:srgbClr val="000000"/>
                </a:solidFill>
                <a:latin typeface="+mj-lt"/>
                <a:ea typeface="Open Sans"/>
                <a:cs typeface="Open Sans"/>
                <a:sym typeface="Open Sans"/>
              </a:rPr>
              <a:t>рифабутином</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може</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вимагати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коригування</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дози</a:t>
            </a:r>
            <a:r>
              <a:rPr lang="en-US" sz="2400" dirty="0">
                <a:solidFill>
                  <a:srgbClr val="000000"/>
                </a:solidFill>
                <a:latin typeface="+mj-lt"/>
                <a:ea typeface="Open Sans"/>
                <a:cs typeface="Open Sans"/>
                <a:sym typeface="Open Sans"/>
              </a:rPr>
              <a:t>, і </a:t>
            </a:r>
            <a:r>
              <a:rPr lang="en-US" sz="2400" dirty="0" err="1">
                <a:solidFill>
                  <a:srgbClr val="000000"/>
                </a:solidFill>
                <a:latin typeface="+mj-lt"/>
                <a:ea typeface="Open Sans"/>
                <a:cs typeface="Open Sans"/>
                <a:sym typeface="Open Sans"/>
              </a:rPr>
              <a:t>лікарі</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які</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призначають</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ці</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препарати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повинні</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переглянути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інструкції</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до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обох</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препаратів</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коли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призначають</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їх</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для</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одночасного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застосування</a:t>
            </a:r>
            <a:r>
              <a:rPr lang="en-US" sz="2400" dirty="0">
                <a:solidFill>
                  <a:srgbClr val="000000"/>
                </a:solidFill>
                <a:latin typeface="+mj-lt"/>
                <a:ea typeface="Open Sans"/>
                <a:cs typeface="Open Sans"/>
                <a:sym typeface="Open Sans"/>
              </a:rPr>
              <a:t>.</a:t>
            </a:r>
          </a:p>
          <a:p>
            <a:pPr marL="554704" lvl="1" indent="-277352" algn="just">
              <a:lnSpc>
                <a:spcPts val="3211"/>
              </a:lnSpc>
              <a:buFont typeface="Arial"/>
              <a:buChar char="•"/>
            </a:pPr>
            <a:r>
              <a:rPr lang="en-US" sz="2400" dirty="0" err="1">
                <a:solidFill>
                  <a:srgbClr val="000000"/>
                </a:solidFill>
                <a:latin typeface="+mj-lt"/>
                <a:ea typeface="Open Sans"/>
                <a:cs typeface="Open Sans"/>
                <a:sym typeface="Open Sans"/>
              </a:rPr>
              <a:t>На</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основі</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обмежених</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даних</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що</a:t>
            </a:r>
            <a:r>
              <a:rPr lang="en-US" sz="2400" dirty="0">
                <a:solidFill>
                  <a:srgbClr val="000000"/>
                </a:solidFill>
                <a:latin typeface="+mj-lt"/>
                <a:ea typeface="Open Sans"/>
                <a:cs typeface="Open Sans"/>
                <a:sym typeface="Open Sans"/>
              </a:rPr>
              <a:t> є в </a:t>
            </a:r>
            <a:r>
              <a:rPr lang="en-US" sz="2400" dirty="0" err="1">
                <a:solidFill>
                  <a:srgbClr val="000000"/>
                </a:solidFill>
                <a:latin typeface="+mj-lt"/>
                <a:ea typeface="Open Sans"/>
                <a:cs typeface="Open Sans"/>
                <a:sym typeface="Open Sans"/>
              </a:rPr>
              <a:t>наявності</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не</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очікується</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взаємодії</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каботегравіру</a:t>
            </a:r>
            <a:r>
              <a:rPr lang="en-US" sz="2400" dirty="0">
                <a:solidFill>
                  <a:srgbClr val="000000"/>
                </a:solidFill>
                <a:latin typeface="+mj-lt"/>
                <a:ea typeface="Open Sans"/>
                <a:cs typeface="Open Sans"/>
                <a:sym typeface="Open Sans"/>
              </a:rPr>
              <a:t> з </a:t>
            </a:r>
            <a:r>
              <a:rPr lang="en-US" sz="2400" dirty="0" err="1">
                <a:solidFill>
                  <a:srgbClr val="000000"/>
                </a:solidFill>
                <a:latin typeface="+mj-lt"/>
                <a:ea typeface="Open Sans"/>
                <a:cs typeface="Open Sans"/>
                <a:sym typeface="Open Sans"/>
              </a:rPr>
              <a:t>гормонами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що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підтверджують</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гендерну</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ідентичність</a:t>
            </a:r>
            <a:r>
              <a:rPr lang="en-US" sz="2400" dirty="0">
                <a:solidFill>
                  <a:srgbClr val="000000"/>
                </a:solidFill>
                <a:latin typeface="+mj-lt"/>
                <a:ea typeface="Open Sans"/>
                <a:cs typeface="Open Sans"/>
                <a:sym typeface="Open Sans"/>
              </a:rPr>
              <a:t>.</a:t>
            </a:r>
          </a:p>
          <a:p>
            <a:pPr marL="554704" lvl="1" indent="-277352" algn="just">
              <a:lnSpc>
                <a:spcPts val="3211"/>
              </a:lnSpc>
              <a:buFont typeface="Arial"/>
              <a:buChar char="•"/>
            </a:pPr>
            <a:r>
              <a:rPr lang="en-US" sz="2400" dirty="0" err="1">
                <a:solidFill>
                  <a:srgbClr val="000000"/>
                </a:solidFill>
                <a:latin typeface="+mj-lt"/>
                <a:ea typeface="Open Sans"/>
                <a:cs typeface="Open Sans"/>
                <a:sym typeface="Open Sans"/>
              </a:rPr>
              <a:t>Примітка</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щодо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застосування</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препарату</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під</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час</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вагітності</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не</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відомо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про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взаємодію</a:t>
            </a:r>
            <a:r>
              <a:rPr lang="en-US" sz="2400" dirty="0">
                <a:solidFill>
                  <a:srgbClr val="000000"/>
                </a:solidFill>
                <a:latin typeface="+mj-lt"/>
                <a:ea typeface="Open Sans"/>
                <a:cs typeface="Open Sans"/>
                <a:sym typeface="Open Sans"/>
              </a:rPr>
              <a:t> CAB-LA з </a:t>
            </a:r>
            <a:r>
              <a:rPr lang="en-US" sz="2400" dirty="0" err="1">
                <a:solidFill>
                  <a:srgbClr val="000000"/>
                </a:solidFill>
                <a:latin typeface="+mj-lt"/>
                <a:ea typeface="Open Sans"/>
                <a:cs typeface="Open Sans"/>
                <a:sym typeface="Open Sans"/>
              </a:rPr>
              <a:t>ліками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або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дієтичними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добавками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які</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зазвичай</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застосовуються</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під</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час</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вагітності</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та</a:t>
            </a:r>
            <a:r>
              <a:rPr lang="en-US" sz="2400" dirty="0">
                <a:solidFill>
                  <a:srgbClr val="000000"/>
                </a:solidFill>
                <a:latin typeface="+mj-lt"/>
                <a:ea typeface="Open Sans"/>
                <a:cs typeface="Open Sans"/>
                <a:sym typeface="Open Sans"/>
              </a:rPr>
              <a:t> в </a:t>
            </a:r>
            <a:r>
              <a:rPr lang="en-US" sz="2400" dirty="0" err="1">
                <a:solidFill>
                  <a:srgbClr val="000000"/>
                </a:solidFill>
                <a:latin typeface="+mj-lt"/>
                <a:ea typeface="Open Sans"/>
                <a:cs typeface="Open Sans"/>
                <a:sym typeface="Open Sans"/>
              </a:rPr>
              <a:t>післяпологовий</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період</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включаючи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таблетки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заліза</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та</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фолієвої</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кислоти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антибіотики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протималярійні</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засоби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протигельмінтні</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засоби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окситоцин</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та</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контрацептиви</a:t>
            </a:r>
            <a:r>
              <a:rPr lang="en-US" sz="2400" dirty="0">
                <a:solidFill>
                  <a:srgbClr val="000000"/>
                </a:solidFill>
                <a:latin typeface="+mj-lt"/>
                <a:ea typeface="Open Sans"/>
                <a:cs typeface="Open Sans"/>
                <a:sym typeface="Open Sans"/>
              </a:rPr>
              <a:t>.</a:t>
            </a:r>
          </a:p>
        </p:txBody>
      </p:sp>
      <p:sp>
        <p:nvSpPr>
          <p:cNvPr id="7" name="TextBox 7"/>
          <p:cNvSpPr txBox="1"/>
          <p:nvPr/>
        </p:nvSpPr>
        <p:spPr>
          <a:xfrm>
            <a:off x="2935998" y="945825"/>
            <a:ext cx="14323302" cy="713486"/>
          </a:xfrm>
          <a:prstGeom prst="rect">
            <a:avLst/>
          </a:prstGeom>
        </p:spPr>
        <p:txBody>
          <a:bodyPr lIns="0" tIns="0" rIns="0" bIns="0" rtlCol="0" anchor="t">
            <a:spAutoFit/>
          </a:bodyPr>
          <a:lstStyle/>
          <a:p>
            <a:pPr algn="l">
              <a:lnSpc>
                <a:spcPts val="5152"/>
              </a:lnSpc>
            </a:pPr>
            <a:r>
              <a:rPr lang="en-US" sz="5600" b="1">
                <a:solidFill>
                  <a:srgbClr val="A93291"/>
                </a:solidFill>
                <a:latin typeface="Roboto Condensed Bold"/>
                <a:ea typeface="Roboto Condensed Bold"/>
                <a:cs typeface="Roboto Condensed Bold"/>
                <a:sym typeface="Roboto Condensed Bold"/>
              </a:rPr>
              <a:t>Протипоказання та застереження: CAB-LA</a:t>
            </a:r>
          </a:p>
        </p:txBody>
      </p:sp>
      <p:sp>
        <p:nvSpPr>
          <p:cNvPr id="8" name="TextBox 8"/>
          <p:cNvSpPr txBox="1"/>
          <p:nvPr/>
        </p:nvSpPr>
        <p:spPr>
          <a:xfrm>
            <a:off x="2955510" y="1896089"/>
            <a:ext cx="10956971" cy="608839"/>
          </a:xfrm>
          <a:prstGeom prst="rect">
            <a:avLst/>
          </a:prstGeom>
        </p:spPr>
        <p:txBody>
          <a:bodyPr lIns="0" tIns="0" rIns="0" bIns="0" rtlCol="0" anchor="t">
            <a:spAutoFit/>
          </a:bodyPr>
          <a:lstStyle/>
          <a:p>
            <a:pPr algn="l">
              <a:lnSpc>
                <a:spcPts val="4416"/>
              </a:lnSpc>
            </a:pPr>
            <a:r>
              <a:rPr lang="en-US" sz="4800" b="1">
                <a:solidFill>
                  <a:srgbClr val="231F20"/>
                </a:solidFill>
                <a:latin typeface="Roboto Condensed Bold"/>
                <a:ea typeface="Roboto Condensed Bold"/>
                <a:cs typeface="Roboto Condensed Bold"/>
                <a:sym typeface="Roboto Condensed Bold"/>
              </a:rPr>
              <a:t>Взаємодія з ліками</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rot="-1423675">
            <a:off x="303459" y="326953"/>
            <a:ext cx="2031549" cy="1935050"/>
          </a:xfrm>
          <a:custGeom>
            <a:avLst/>
            <a:gdLst/>
            <a:ahLst/>
            <a:cxnLst/>
            <a:rect l="l" t="t" r="r" b="b"/>
            <a:pathLst>
              <a:path w="2031549" h="1935050">
                <a:moveTo>
                  <a:pt x="0" y="0"/>
                </a:moveTo>
                <a:lnTo>
                  <a:pt x="2031549" y="0"/>
                </a:lnTo>
                <a:lnTo>
                  <a:pt x="2031549" y="1935051"/>
                </a:lnTo>
                <a:lnTo>
                  <a:pt x="0" y="1935051"/>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3" name="Group 3"/>
          <p:cNvGrpSpPr/>
          <p:nvPr/>
        </p:nvGrpSpPr>
        <p:grpSpPr>
          <a:xfrm>
            <a:off x="643187" y="554737"/>
            <a:ext cx="1352095" cy="1362312"/>
            <a:chOff x="0" y="0"/>
            <a:chExt cx="1802793" cy="1816416"/>
          </a:xfrm>
        </p:grpSpPr>
        <p:sp>
          <p:nvSpPr>
            <p:cNvPr id="4" name="Freeform 4"/>
            <p:cNvSpPr/>
            <p:nvPr/>
          </p:nvSpPr>
          <p:spPr>
            <a:xfrm rot="-10800000">
              <a:off x="0" y="0"/>
              <a:ext cx="1802793" cy="1816416"/>
            </a:xfrm>
            <a:custGeom>
              <a:avLst/>
              <a:gdLst/>
              <a:ahLst/>
              <a:cxnLst/>
              <a:rect l="l" t="t" r="r" b="b"/>
              <a:pathLst>
                <a:path w="1802793" h="1816416">
                  <a:moveTo>
                    <a:pt x="0" y="0"/>
                  </a:moveTo>
                  <a:lnTo>
                    <a:pt x="1802793" y="0"/>
                  </a:lnTo>
                  <a:lnTo>
                    <a:pt x="1802793" y="1816416"/>
                  </a:lnTo>
                  <a:lnTo>
                    <a:pt x="0" y="1816416"/>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5" name="TextBox 5"/>
            <p:cNvSpPr txBox="1"/>
            <p:nvPr/>
          </p:nvSpPr>
          <p:spPr>
            <a:xfrm>
              <a:off x="714569" y="625516"/>
              <a:ext cx="571938" cy="238692"/>
            </a:xfrm>
            <a:prstGeom prst="rect">
              <a:avLst/>
            </a:prstGeom>
          </p:spPr>
          <p:txBody>
            <a:bodyPr lIns="0" tIns="0" rIns="0" bIns="0" rtlCol="0" anchor="t">
              <a:spAutoFit/>
            </a:bodyPr>
            <a:lstStyle/>
            <a:p>
              <a:pPr algn="ctr">
                <a:lnSpc>
                  <a:spcPts val="1404"/>
                </a:lnSpc>
              </a:pPr>
              <a:r>
                <a:rPr lang="en-US" sz="1003">
                  <a:solidFill>
                    <a:srgbClr val="A93291"/>
                  </a:solidFill>
                  <a:latin typeface="Aloja"/>
                  <a:ea typeface="Aloja"/>
                  <a:cs typeface="Aloja"/>
                  <a:sym typeface="Aloja"/>
                </a:rPr>
                <a:t>C</a:t>
              </a:r>
            </a:p>
          </p:txBody>
        </p:sp>
      </p:grpSp>
      <p:sp>
        <p:nvSpPr>
          <p:cNvPr id="6" name="TextBox 6"/>
          <p:cNvSpPr txBox="1"/>
          <p:nvPr/>
        </p:nvSpPr>
        <p:spPr>
          <a:xfrm>
            <a:off x="643186" y="2610330"/>
            <a:ext cx="16817752" cy="6619697"/>
          </a:xfrm>
          <a:prstGeom prst="rect">
            <a:avLst/>
          </a:prstGeom>
        </p:spPr>
        <p:txBody>
          <a:bodyPr lIns="0" tIns="0" rIns="0" bIns="0" rtlCol="0" anchor="t">
            <a:spAutoFit/>
          </a:bodyPr>
          <a:lstStyle/>
          <a:p>
            <a:pPr marL="683547" lvl="1" indent="-341773" algn="l">
              <a:lnSpc>
                <a:spcPts val="3957"/>
              </a:lnSpc>
              <a:buFont typeface="Arial"/>
              <a:buChar char="•"/>
            </a:pPr>
            <a:r>
              <a:rPr lang="en-US" sz="2400" dirty="0" err="1">
                <a:solidFill>
                  <a:srgbClr val="000000"/>
                </a:solidFill>
                <a:latin typeface="Open Sans"/>
                <a:ea typeface="Open Sans"/>
                <a:cs typeface="Open Sans"/>
                <a:sym typeface="Open Sans"/>
              </a:rPr>
              <a:t>Ризик</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розвитку</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гепатотоксичності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застосуванні</a:t>
            </a:r>
            <a:r>
              <a:rPr lang="en-US" sz="2400" dirty="0">
                <a:solidFill>
                  <a:srgbClr val="000000"/>
                </a:solidFill>
                <a:latin typeface="Open Sans"/>
                <a:ea typeface="Open Sans"/>
                <a:cs typeface="Open Sans"/>
                <a:sym typeface="Open Sans"/>
              </a:rPr>
              <a:t> CAB-LA, </a:t>
            </a:r>
            <a:r>
              <a:rPr lang="en-US" sz="2400" dirty="0" err="1">
                <a:solidFill>
                  <a:srgbClr val="000000"/>
                </a:solidFill>
                <a:latin typeface="Open Sans"/>
                <a:ea typeface="Open Sans"/>
                <a:cs typeface="Open Sans"/>
                <a:sym typeface="Open Sans"/>
              </a:rPr>
              <a:t>ймовірно</a:t>
            </a:r>
            <a:r>
              <a:rPr lang="en-US" sz="2400" dirty="0">
                <a:solidFill>
                  <a:srgbClr val="000000"/>
                </a:solidFill>
                <a:latin typeface="Open Sans"/>
                <a:ea typeface="Open Sans"/>
                <a:cs typeface="Open Sans"/>
                <a:sym typeface="Open Sans"/>
              </a:rPr>
              <a:t>, є </a:t>
            </a:r>
            <a:r>
              <a:rPr lang="en-US" sz="2400" dirty="0" err="1">
                <a:solidFill>
                  <a:srgbClr val="000000"/>
                </a:solidFill>
                <a:latin typeface="Open Sans"/>
                <a:ea typeface="Open Sans"/>
                <a:cs typeface="Open Sans"/>
                <a:sym typeface="Open Sans"/>
              </a:rPr>
              <a:t>невеликим</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За</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наявності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можливості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пацієнтам</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які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застосовують</a:t>
            </a:r>
            <a:r>
              <a:rPr lang="en-US" sz="2400" dirty="0">
                <a:solidFill>
                  <a:srgbClr val="000000"/>
                </a:solidFill>
                <a:latin typeface="Open Sans"/>
                <a:ea typeface="Open Sans"/>
                <a:cs typeface="Open Sans"/>
                <a:sym typeface="Open Sans"/>
              </a:rPr>
              <a:t> CAB-LA і </a:t>
            </a:r>
            <a:r>
              <a:rPr lang="en-US" sz="2400" dirty="0" err="1">
                <a:solidFill>
                  <a:srgbClr val="000000"/>
                </a:solidFill>
                <a:latin typeface="Open Sans"/>
                <a:ea typeface="Open Sans"/>
                <a:cs typeface="Open Sans"/>
                <a:sym typeface="Open Sans"/>
              </a:rPr>
              <a:t>мають</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підозру</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на</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порушення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функції</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печінки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наприклад</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через</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надмірне</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вживання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алкоголю</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можна</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призначити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тестування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функції</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печінки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таке</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як</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вимірювання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рівня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аланін-трансамінази</a:t>
            </a:r>
            <a:r>
              <a:rPr lang="en-US" sz="2400" dirty="0">
                <a:solidFill>
                  <a:srgbClr val="000000"/>
                </a:solidFill>
                <a:latin typeface="Open Sans"/>
                <a:ea typeface="Open Sans"/>
                <a:cs typeface="Open Sans"/>
                <a:sym typeface="Open Sans"/>
              </a:rPr>
              <a:t> (АЛТ). </a:t>
            </a:r>
            <a:r>
              <a:rPr lang="en-US" sz="2400" dirty="0" err="1">
                <a:solidFill>
                  <a:srgbClr val="000000"/>
                </a:solidFill>
                <a:latin typeface="Open Sans"/>
                <a:ea typeface="Open Sans"/>
                <a:cs typeface="Open Sans"/>
                <a:sym typeface="Open Sans"/>
              </a:rPr>
              <a:t>Пацієнти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які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застосовують</a:t>
            </a:r>
            <a:r>
              <a:rPr lang="en-US" sz="2400" dirty="0">
                <a:solidFill>
                  <a:srgbClr val="000000"/>
                </a:solidFill>
                <a:latin typeface="Open Sans"/>
                <a:ea typeface="Open Sans"/>
                <a:cs typeface="Open Sans"/>
                <a:sym typeface="Open Sans"/>
              </a:rPr>
              <a:t> CAB-LA і </a:t>
            </a:r>
            <a:r>
              <a:rPr lang="en-US" sz="2400" dirty="0" err="1">
                <a:solidFill>
                  <a:srgbClr val="000000"/>
                </a:solidFill>
                <a:latin typeface="Open Sans"/>
                <a:ea typeface="Open Sans"/>
                <a:cs typeface="Open Sans"/>
                <a:sym typeface="Open Sans"/>
              </a:rPr>
              <a:t>мають</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підозру</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на</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гепатотоксичність</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повинні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припинити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застосування</a:t>
            </a:r>
            <a:r>
              <a:rPr lang="en-US" sz="2400" dirty="0">
                <a:solidFill>
                  <a:srgbClr val="000000"/>
                </a:solidFill>
                <a:latin typeface="Open Sans"/>
                <a:ea typeface="Open Sans"/>
                <a:cs typeface="Open Sans"/>
                <a:sym typeface="Open Sans"/>
              </a:rPr>
              <a:t> CAB-LA.   </a:t>
            </a:r>
          </a:p>
          <a:p>
            <a:pPr marL="683547" lvl="1" indent="-341773" algn="l">
              <a:lnSpc>
                <a:spcPts val="3957"/>
              </a:lnSpc>
              <a:buFont typeface="Arial"/>
              <a:buChar char="•"/>
            </a:pPr>
            <a:r>
              <a:rPr lang="en-US" sz="2400" dirty="0" err="1">
                <a:solidFill>
                  <a:srgbClr val="000000"/>
                </a:solidFill>
                <a:latin typeface="Open Sans"/>
                <a:ea typeface="Open Sans"/>
                <a:cs typeface="Open Sans"/>
                <a:sym typeface="Open Sans"/>
              </a:rPr>
              <a:t>Однак</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тестування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функції</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печінки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як</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правило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не</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потрібне</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для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тих</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хто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продовжує</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вживати</a:t>
            </a:r>
            <a:r>
              <a:rPr lang="en-US" sz="2400" dirty="0">
                <a:solidFill>
                  <a:srgbClr val="000000"/>
                </a:solidFill>
                <a:latin typeface="Open Sans"/>
                <a:ea typeface="Open Sans"/>
                <a:cs typeface="Open Sans"/>
                <a:sym typeface="Open Sans"/>
              </a:rPr>
              <a:t> CAB-LA.</a:t>
            </a:r>
          </a:p>
          <a:p>
            <a:pPr marL="683547" lvl="1" indent="-341773" algn="l">
              <a:lnSpc>
                <a:spcPts val="3957"/>
              </a:lnSpc>
              <a:buFont typeface="Arial"/>
              <a:buChar char="•"/>
            </a:pPr>
            <a:r>
              <a:rPr lang="en-US" sz="2400" dirty="0" err="1">
                <a:solidFill>
                  <a:srgbClr val="000000"/>
                </a:solidFill>
                <a:latin typeface="Open Sans"/>
                <a:ea typeface="Open Sans"/>
                <a:cs typeface="Open Sans"/>
                <a:sym typeface="Open Sans"/>
              </a:rPr>
              <a:t>При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проведенні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тестування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функції</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печінки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не</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слід</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відкладати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подальше</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вживання</a:t>
            </a:r>
            <a:r>
              <a:rPr lang="en-US" sz="2400" dirty="0">
                <a:solidFill>
                  <a:srgbClr val="000000"/>
                </a:solidFill>
                <a:latin typeface="Open Sans"/>
                <a:ea typeface="Open Sans"/>
                <a:cs typeface="Open Sans"/>
                <a:sym typeface="Open Sans"/>
              </a:rPr>
              <a:t> CAB-LA в </a:t>
            </a:r>
            <a:r>
              <a:rPr lang="en-US" sz="2400" dirty="0" err="1">
                <a:solidFill>
                  <a:srgbClr val="000000"/>
                </a:solidFill>
                <a:latin typeface="Open Sans"/>
                <a:ea typeface="Open Sans"/>
                <a:cs typeface="Open Sans"/>
                <a:sym typeface="Open Sans"/>
              </a:rPr>
              <a:t>очікуванні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результатів</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тестування</a:t>
            </a:r>
            <a:r>
              <a:rPr lang="en-US" sz="2400" dirty="0">
                <a:solidFill>
                  <a:srgbClr val="000000"/>
                </a:solidFill>
                <a:latin typeface="Open Sans"/>
                <a:ea typeface="Open Sans"/>
                <a:cs typeface="Open Sans"/>
                <a:sym typeface="Open Sans"/>
              </a:rPr>
              <a:t>.</a:t>
            </a:r>
          </a:p>
          <a:p>
            <a:pPr marL="683547" lvl="1" indent="-341773" algn="l">
              <a:lnSpc>
                <a:spcPts val="3957"/>
              </a:lnSpc>
              <a:buFont typeface="Arial"/>
              <a:buChar char="•"/>
            </a:pPr>
            <a:r>
              <a:rPr lang="en-US" sz="2400" dirty="0" err="1">
                <a:solidFill>
                  <a:srgbClr val="000000"/>
                </a:solidFill>
                <a:latin typeface="Open Sans"/>
                <a:ea typeface="Open Sans"/>
                <a:cs typeface="Open Sans"/>
                <a:sym typeface="Open Sans"/>
              </a:rPr>
              <a:t>Медичні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працівники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повинні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дотримуватися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національних</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рекомендацій</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щодо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тестування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функції</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печінки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які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можуть</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відрізнятися</a:t>
            </a:r>
            <a:r>
              <a:rPr lang="en-US" sz="2400" dirty="0">
                <a:solidFill>
                  <a:srgbClr val="000000"/>
                </a:solidFill>
                <a:latin typeface="Open Sans"/>
                <a:ea typeface="Open Sans"/>
                <a:cs typeface="Open Sans"/>
                <a:sym typeface="Open Sans"/>
              </a:rPr>
              <a:t> в </a:t>
            </a:r>
            <a:r>
              <a:rPr lang="en-US" sz="2400" dirty="0" err="1">
                <a:solidFill>
                  <a:srgbClr val="000000"/>
                </a:solidFill>
                <a:latin typeface="Open Sans"/>
                <a:ea typeface="Open Sans"/>
                <a:cs typeface="Open Sans"/>
                <a:sym typeface="Open Sans"/>
              </a:rPr>
              <a:t>різних</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країнах</a:t>
            </a:r>
            <a:r>
              <a:rPr lang="en-US" sz="2400" dirty="0">
                <a:solidFill>
                  <a:srgbClr val="000000"/>
                </a:solidFill>
                <a:latin typeface="Open Sans"/>
                <a:ea typeface="Open Sans"/>
                <a:cs typeface="Open Sans"/>
                <a:sym typeface="Open Sans"/>
              </a:rPr>
              <a:t>.</a:t>
            </a:r>
          </a:p>
          <a:p>
            <a:pPr marL="683547" lvl="1" indent="-341773" algn="l">
              <a:lnSpc>
                <a:spcPts val="3957"/>
              </a:lnSpc>
              <a:buFont typeface="Arial"/>
              <a:buChar char="•"/>
            </a:pPr>
            <a:r>
              <a:rPr lang="en-US" sz="2400" dirty="0" err="1">
                <a:solidFill>
                  <a:srgbClr val="000000"/>
                </a:solidFill>
                <a:latin typeface="Open Sans"/>
                <a:ea typeface="Open Sans"/>
                <a:cs typeface="Open Sans"/>
                <a:sym typeface="Open Sans"/>
              </a:rPr>
              <a:t>Якщо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продовження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використання</a:t>
            </a:r>
            <a:r>
              <a:rPr lang="en-US" sz="2400" dirty="0">
                <a:solidFill>
                  <a:srgbClr val="000000"/>
                </a:solidFill>
                <a:latin typeface="Open Sans"/>
                <a:ea typeface="Open Sans"/>
                <a:cs typeface="Open Sans"/>
                <a:sym typeface="Open Sans"/>
              </a:rPr>
              <a:t> CAB-LA </a:t>
            </a:r>
            <a:r>
              <a:rPr lang="en-US" sz="2400" dirty="0" err="1">
                <a:solidFill>
                  <a:srgbClr val="000000"/>
                </a:solidFill>
                <a:latin typeface="Open Sans"/>
                <a:ea typeface="Open Sans"/>
                <a:cs typeface="Open Sans"/>
                <a:sym typeface="Open Sans"/>
              </a:rPr>
              <a:t>протипоказане</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через</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порушення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функції</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печінки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або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захворювання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замість</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цього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можна</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розглянути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можливість</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використання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іншого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препарату</a:t>
            </a:r>
            <a:r>
              <a:rPr lang="en-US" sz="2400" dirty="0">
                <a:solidFill>
                  <a:srgbClr val="000000"/>
                </a:solidFill>
                <a:latin typeface="Open Sans"/>
                <a:ea typeface="Open Sans"/>
                <a:cs typeface="Open Sans"/>
                <a:sym typeface="Open Sans"/>
              </a:rPr>
              <a:t> </a:t>
            </a:r>
            <a:r>
              <a:rPr lang="uk-UA" sz="2400" dirty="0">
                <a:solidFill>
                  <a:srgbClr val="000000"/>
                </a:solidFill>
                <a:latin typeface="Open Sans"/>
                <a:ea typeface="Open Sans"/>
                <a:cs typeface="Open Sans"/>
                <a:sym typeface="Open Sans"/>
              </a:rPr>
              <a:t>ДКП</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або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іншої</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стратегії</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профілактики</a:t>
            </a:r>
            <a:r>
              <a:rPr lang="en-US" sz="2400" dirty="0">
                <a:solidFill>
                  <a:srgbClr val="000000"/>
                </a:solidFill>
                <a:latin typeface="Open Sans"/>
                <a:ea typeface="Open Sans"/>
                <a:cs typeface="Open Sans"/>
                <a:sym typeface="Open Sans"/>
              </a:rPr>
              <a:t> ВІЛ. </a:t>
            </a:r>
          </a:p>
        </p:txBody>
      </p:sp>
      <p:sp>
        <p:nvSpPr>
          <p:cNvPr id="7" name="TextBox 7"/>
          <p:cNvSpPr txBox="1"/>
          <p:nvPr/>
        </p:nvSpPr>
        <p:spPr>
          <a:xfrm>
            <a:off x="2935998" y="945825"/>
            <a:ext cx="14323302" cy="713486"/>
          </a:xfrm>
          <a:prstGeom prst="rect">
            <a:avLst/>
          </a:prstGeom>
        </p:spPr>
        <p:txBody>
          <a:bodyPr lIns="0" tIns="0" rIns="0" bIns="0" rtlCol="0" anchor="t">
            <a:spAutoFit/>
          </a:bodyPr>
          <a:lstStyle/>
          <a:p>
            <a:pPr algn="l">
              <a:lnSpc>
                <a:spcPts val="5152"/>
              </a:lnSpc>
            </a:pPr>
            <a:r>
              <a:rPr lang="en-US" sz="5600" b="1">
                <a:solidFill>
                  <a:srgbClr val="A93291"/>
                </a:solidFill>
                <a:latin typeface="Roboto Condensed Bold"/>
                <a:ea typeface="Roboto Condensed Bold"/>
                <a:cs typeface="Roboto Condensed Bold"/>
                <a:sym typeface="Roboto Condensed Bold"/>
              </a:rPr>
              <a:t>Протипоказання та особливості: CAB-LA</a:t>
            </a:r>
          </a:p>
        </p:txBody>
      </p:sp>
      <p:sp>
        <p:nvSpPr>
          <p:cNvPr id="8" name="TextBox 8"/>
          <p:cNvSpPr txBox="1"/>
          <p:nvPr/>
        </p:nvSpPr>
        <p:spPr>
          <a:xfrm>
            <a:off x="2955510" y="1896089"/>
            <a:ext cx="10956971" cy="608839"/>
          </a:xfrm>
          <a:prstGeom prst="rect">
            <a:avLst/>
          </a:prstGeom>
        </p:spPr>
        <p:txBody>
          <a:bodyPr lIns="0" tIns="0" rIns="0" bIns="0" rtlCol="0" anchor="t">
            <a:spAutoFit/>
          </a:bodyPr>
          <a:lstStyle/>
          <a:p>
            <a:pPr algn="l">
              <a:lnSpc>
                <a:spcPts val="4416"/>
              </a:lnSpc>
            </a:pPr>
            <a:r>
              <a:rPr lang="en-US" sz="4800" b="1">
                <a:solidFill>
                  <a:srgbClr val="231F20"/>
                </a:solidFill>
                <a:latin typeface="Roboto Condensed Bold"/>
                <a:ea typeface="Roboto Condensed Bold"/>
                <a:cs typeface="Roboto Condensed Bold"/>
                <a:sym typeface="Roboto Condensed Bold"/>
              </a:rPr>
              <a:t>Супутні захворювання</a:t>
            </a: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bg>
      <p:bgPr>
        <a:solidFill>
          <a:srgbClr val="FE6C39"/>
        </a:solidFill>
        <a:effectLst/>
      </p:bgPr>
    </p:bg>
    <p:spTree>
      <p:nvGrpSpPr>
        <p:cNvPr id="1" name=""/>
        <p:cNvGrpSpPr/>
        <p:nvPr/>
      </p:nvGrpSpPr>
      <p:grpSpPr>
        <a:xfrm>
          <a:off x="0" y="0"/>
          <a:ext cx="0" cy="0"/>
          <a:chOff x="0" y="0"/>
          <a:chExt cx="0" cy="0"/>
        </a:xfrm>
      </p:grpSpPr>
      <p:sp>
        <p:nvSpPr>
          <p:cNvPr id="2" name="TextBox 2"/>
          <p:cNvSpPr txBox="1"/>
          <p:nvPr/>
        </p:nvSpPr>
        <p:spPr>
          <a:xfrm>
            <a:off x="5896541" y="4414131"/>
            <a:ext cx="9098741" cy="2268474"/>
          </a:xfrm>
          <a:prstGeom prst="rect">
            <a:avLst/>
          </a:prstGeom>
        </p:spPr>
        <p:txBody>
          <a:bodyPr lIns="0" tIns="0" rIns="0" bIns="0" rtlCol="0" anchor="t">
            <a:spAutoFit/>
          </a:bodyPr>
          <a:lstStyle/>
          <a:p>
            <a:pPr algn="l">
              <a:lnSpc>
                <a:spcPts val="8928"/>
              </a:lnSpc>
            </a:pPr>
            <a:r>
              <a:rPr lang="en-US" sz="7200" b="1">
                <a:solidFill>
                  <a:srgbClr val="FFFFFF"/>
                </a:solidFill>
                <a:latin typeface="Roboto Condensed Bold"/>
                <a:ea typeface="Roboto Condensed Bold"/>
                <a:cs typeface="Roboto Condensed Bold"/>
                <a:sym typeface="Roboto Condensed Bold"/>
              </a:rPr>
              <a:t>Протипоказання та застереження: LEN </a:t>
            </a:r>
          </a:p>
        </p:txBody>
      </p:sp>
      <p:grpSp>
        <p:nvGrpSpPr>
          <p:cNvPr id="3" name="Group 3"/>
          <p:cNvGrpSpPr/>
          <p:nvPr/>
        </p:nvGrpSpPr>
        <p:grpSpPr>
          <a:xfrm>
            <a:off x="1028700" y="2605747"/>
            <a:ext cx="4659667" cy="5214761"/>
            <a:chOff x="0" y="0"/>
            <a:chExt cx="6212889" cy="6953014"/>
          </a:xfrm>
        </p:grpSpPr>
        <p:sp>
          <p:nvSpPr>
            <p:cNvPr id="4" name="Freeform 4"/>
            <p:cNvSpPr/>
            <p:nvPr/>
          </p:nvSpPr>
          <p:spPr>
            <a:xfrm rot="-10800000" flipH="1">
              <a:off x="0" y="1875872"/>
              <a:ext cx="5039064" cy="5077143"/>
            </a:xfrm>
            <a:custGeom>
              <a:avLst/>
              <a:gdLst/>
              <a:ahLst/>
              <a:cxnLst/>
              <a:rect l="l" t="t" r="r" b="b"/>
              <a:pathLst>
                <a:path w="5039064" h="5077143">
                  <a:moveTo>
                    <a:pt x="5039064" y="0"/>
                  </a:moveTo>
                  <a:lnTo>
                    <a:pt x="0" y="0"/>
                  </a:lnTo>
                  <a:lnTo>
                    <a:pt x="0" y="5077142"/>
                  </a:lnTo>
                  <a:lnTo>
                    <a:pt x="5039064" y="5077142"/>
                  </a:lnTo>
                  <a:lnTo>
                    <a:pt x="5039064"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TextBox 5"/>
            <p:cNvSpPr txBox="1"/>
            <p:nvPr/>
          </p:nvSpPr>
          <p:spPr>
            <a:xfrm>
              <a:off x="1399351" y="3509160"/>
              <a:ext cx="1598647" cy="905283"/>
            </a:xfrm>
            <a:prstGeom prst="rect">
              <a:avLst/>
            </a:prstGeom>
          </p:spPr>
          <p:txBody>
            <a:bodyPr lIns="0" tIns="0" rIns="0" bIns="0" rtlCol="0" anchor="t">
              <a:spAutoFit/>
            </a:bodyPr>
            <a:lstStyle/>
            <a:p>
              <a:pPr algn="ctr">
                <a:lnSpc>
                  <a:spcPts val="5683"/>
                </a:lnSpc>
              </a:pPr>
              <a:r>
                <a:rPr lang="en-US" sz="4059">
                  <a:solidFill>
                    <a:srgbClr val="F36B2B"/>
                  </a:solidFill>
                  <a:latin typeface="Bobby Jones Condensed Soft"/>
                  <a:ea typeface="Bobby Jones Condensed Soft"/>
                  <a:cs typeface="Bobby Jones Condensed Soft"/>
                  <a:sym typeface="Bobby Jones Condensed Soft"/>
                </a:rPr>
                <a:t>L</a:t>
              </a:r>
            </a:p>
          </p:txBody>
        </p:sp>
        <p:sp>
          <p:nvSpPr>
            <p:cNvPr id="6" name="Freeform 6"/>
            <p:cNvSpPr/>
            <p:nvPr/>
          </p:nvSpPr>
          <p:spPr>
            <a:xfrm rot="9001455">
              <a:off x="2668818" y="620952"/>
              <a:ext cx="2885293" cy="3409504"/>
            </a:xfrm>
            <a:custGeom>
              <a:avLst/>
              <a:gdLst/>
              <a:ahLst/>
              <a:cxnLst/>
              <a:rect l="l" t="t" r="r" b="b"/>
              <a:pathLst>
                <a:path w="2885293" h="3409504">
                  <a:moveTo>
                    <a:pt x="0" y="0"/>
                  </a:moveTo>
                  <a:lnTo>
                    <a:pt x="2885293" y="0"/>
                  </a:lnTo>
                  <a:lnTo>
                    <a:pt x="2885293" y="3409504"/>
                  </a:lnTo>
                  <a:lnTo>
                    <a:pt x="0" y="340950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7" name="Freeform 7"/>
            <p:cNvSpPr/>
            <p:nvPr/>
          </p:nvSpPr>
          <p:spPr>
            <a:xfrm rot="-8500143">
              <a:off x="3254405" y="209331"/>
              <a:ext cx="1275927" cy="1728863"/>
            </a:xfrm>
            <a:custGeom>
              <a:avLst/>
              <a:gdLst/>
              <a:ahLst/>
              <a:cxnLst/>
              <a:rect l="l" t="t" r="r" b="b"/>
              <a:pathLst>
                <a:path w="1275927" h="1728863">
                  <a:moveTo>
                    <a:pt x="0" y="0"/>
                  </a:moveTo>
                  <a:lnTo>
                    <a:pt x="1275927" y="0"/>
                  </a:lnTo>
                  <a:lnTo>
                    <a:pt x="1275927" y="1728864"/>
                  </a:lnTo>
                  <a:lnTo>
                    <a:pt x="0" y="1728864"/>
                  </a:lnTo>
                  <a:lnTo>
                    <a:pt x="0" y="0"/>
                  </a:lnTo>
                  <a:close/>
                </a:path>
              </a:pathLst>
            </a:custGeom>
            <a:blipFill>
              <a:blip r:embed="rId4">
                <a:extLst>
                  <a:ext uri="{96DAC541-7B7A-43D3-8B79-37D633B846F1}">
                    <asvg:svgBlip xmlns:asvg="http://schemas.microsoft.com/office/drawing/2016/SVG/main" r:embed="rId5"/>
                  </a:ext>
                </a:extLst>
              </a:blip>
              <a:stretch>
                <a:fillRect l="-117708" t="-89863"/>
              </a:stretch>
            </a:blipFill>
          </p:spPr>
        </p:sp>
      </p:gr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338785" y="763343"/>
            <a:ext cx="16447559" cy="713486"/>
          </a:xfrm>
          <a:prstGeom prst="rect">
            <a:avLst/>
          </a:prstGeom>
        </p:spPr>
        <p:txBody>
          <a:bodyPr lIns="0" tIns="0" rIns="0" bIns="0" rtlCol="0" anchor="t">
            <a:spAutoFit/>
          </a:bodyPr>
          <a:lstStyle/>
          <a:p>
            <a:pPr algn="l">
              <a:lnSpc>
                <a:spcPts val="5152"/>
              </a:lnSpc>
            </a:pPr>
            <a:r>
              <a:rPr lang="en-US" sz="5600" b="1">
                <a:solidFill>
                  <a:srgbClr val="FE6C39"/>
                </a:solidFill>
                <a:latin typeface="Roboto Condensed Bold"/>
                <a:ea typeface="Roboto Condensed Bold"/>
                <a:cs typeface="Roboto Condensed Bold"/>
                <a:sym typeface="Roboto Condensed Bold"/>
              </a:rPr>
              <a:t>Протипоказання та застереження: LEN </a:t>
            </a:r>
          </a:p>
        </p:txBody>
      </p:sp>
      <p:sp>
        <p:nvSpPr>
          <p:cNvPr id="3" name="Freeform 3"/>
          <p:cNvSpPr/>
          <p:nvPr/>
        </p:nvSpPr>
        <p:spPr>
          <a:xfrm rot="-8984890">
            <a:off x="272916" y="297055"/>
            <a:ext cx="1588149" cy="1512712"/>
          </a:xfrm>
          <a:custGeom>
            <a:avLst/>
            <a:gdLst/>
            <a:ahLst/>
            <a:cxnLst/>
            <a:rect l="l" t="t" r="r" b="b"/>
            <a:pathLst>
              <a:path w="1588149" h="1512712">
                <a:moveTo>
                  <a:pt x="0" y="0"/>
                </a:moveTo>
                <a:lnTo>
                  <a:pt x="1588149" y="0"/>
                </a:lnTo>
                <a:lnTo>
                  <a:pt x="1588149" y="1512712"/>
                </a:lnTo>
                <a:lnTo>
                  <a:pt x="0" y="151271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4" name="Group 4"/>
          <p:cNvGrpSpPr/>
          <p:nvPr/>
        </p:nvGrpSpPr>
        <p:grpSpPr>
          <a:xfrm>
            <a:off x="471625" y="371965"/>
            <a:ext cx="1205672" cy="1349301"/>
            <a:chOff x="0" y="0"/>
            <a:chExt cx="1607563" cy="1799068"/>
          </a:xfrm>
        </p:grpSpPr>
        <p:sp>
          <p:nvSpPr>
            <p:cNvPr id="5" name="Freeform 5"/>
            <p:cNvSpPr/>
            <p:nvPr/>
          </p:nvSpPr>
          <p:spPr>
            <a:xfrm rot="-10800000" flipH="1">
              <a:off x="0" y="485375"/>
              <a:ext cx="1303840" cy="1313692"/>
            </a:xfrm>
            <a:custGeom>
              <a:avLst/>
              <a:gdLst/>
              <a:ahLst/>
              <a:cxnLst/>
              <a:rect l="l" t="t" r="r" b="b"/>
              <a:pathLst>
                <a:path w="1303840" h="1313692">
                  <a:moveTo>
                    <a:pt x="1303840" y="0"/>
                  </a:moveTo>
                  <a:lnTo>
                    <a:pt x="0" y="0"/>
                  </a:lnTo>
                  <a:lnTo>
                    <a:pt x="0" y="1313693"/>
                  </a:lnTo>
                  <a:lnTo>
                    <a:pt x="1303840" y="1313693"/>
                  </a:lnTo>
                  <a:lnTo>
                    <a:pt x="130384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6" name="TextBox 6"/>
            <p:cNvSpPr txBox="1"/>
            <p:nvPr/>
          </p:nvSpPr>
          <p:spPr>
            <a:xfrm>
              <a:off x="362077" y="911114"/>
              <a:ext cx="413644" cy="231108"/>
            </a:xfrm>
            <a:prstGeom prst="rect">
              <a:avLst/>
            </a:prstGeom>
          </p:spPr>
          <p:txBody>
            <a:bodyPr lIns="0" tIns="0" rIns="0" bIns="0" rtlCol="0" anchor="t">
              <a:spAutoFit/>
            </a:bodyPr>
            <a:lstStyle/>
            <a:p>
              <a:pPr algn="ctr">
                <a:lnSpc>
                  <a:spcPts val="1470"/>
                </a:lnSpc>
              </a:pPr>
              <a:r>
                <a:rPr lang="en-US" sz="1050">
                  <a:solidFill>
                    <a:srgbClr val="F36B2B"/>
                  </a:solidFill>
                  <a:latin typeface="Bobby Jones Condensed Soft"/>
                  <a:ea typeface="Bobby Jones Condensed Soft"/>
                  <a:cs typeface="Bobby Jones Condensed Soft"/>
                  <a:sym typeface="Bobby Jones Condensed Soft"/>
                </a:rPr>
                <a:t>L</a:t>
              </a:r>
            </a:p>
          </p:txBody>
        </p:sp>
        <p:sp>
          <p:nvSpPr>
            <p:cNvPr id="7" name="Freeform 7"/>
            <p:cNvSpPr/>
            <p:nvPr/>
          </p:nvSpPr>
          <p:spPr>
            <a:xfrm rot="9001455">
              <a:off x="690547" y="160669"/>
              <a:ext cx="746559" cy="882197"/>
            </a:xfrm>
            <a:custGeom>
              <a:avLst/>
              <a:gdLst/>
              <a:ahLst/>
              <a:cxnLst/>
              <a:rect l="l" t="t" r="r" b="b"/>
              <a:pathLst>
                <a:path w="746559" h="882197">
                  <a:moveTo>
                    <a:pt x="0" y="0"/>
                  </a:moveTo>
                  <a:lnTo>
                    <a:pt x="746559" y="0"/>
                  </a:lnTo>
                  <a:lnTo>
                    <a:pt x="746559" y="882197"/>
                  </a:lnTo>
                  <a:lnTo>
                    <a:pt x="0" y="882197"/>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8" name="Freeform 8"/>
            <p:cNvSpPr/>
            <p:nvPr/>
          </p:nvSpPr>
          <p:spPr>
            <a:xfrm rot="-8500143">
              <a:off x="842066" y="54164"/>
              <a:ext cx="330142" cy="447337"/>
            </a:xfrm>
            <a:custGeom>
              <a:avLst/>
              <a:gdLst/>
              <a:ahLst/>
              <a:cxnLst/>
              <a:rect l="l" t="t" r="r" b="b"/>
              <a:pathLst>
                <a:path w="330142" h="447337">
                  <a:moveTo>
                    <a:pt x="0" y="0"/>
                  </a:moveTo>
                  <a:lnTo>
                    <a:pt x="330141" y="0"/>
                  </a:lnTo>
                  <a:lnTo>
                    <a:pt x="330141" y="447337"/>
                  </a:lnTo>
                  <a:lnTo>
                    <a:pt x="0" y="447337"/>
                  </a:lnTo>
                  <a:lnTo>
                    <a:pt x="0" y="0"/>
                  </a:lnTo>
                  <a:close/>
                </a:path>
              </a:pathLst>
            </a:custGeom>
            <a:blipFill>
              <a:blip r:embed="rId6">
                <a:extLst>
                  <a:ext uri="{96DAC541-7B7A-43D3-8B79-37D633B846F1}">
                    <asvg:svgBlip xmlns:asvg="http://schemas.microsoft.com/office/drawing/2016/SVG/main" r:embed="rId7"/>
                  </a:ext>
                </a:extLst>
              </a:blip>
              <a:stretch>
                <a:fillRect l="-117708" t="-89863"/>
              </a:stretch>
            </a:blipFill>
          </p:spPr>
        </p:sp>
      </p:grpSp>
      <p:sp>
        <p:nvSpPr>
          <p:cNvPr id="9" name="TextBox 9"/>
          <p:cNvSpPr txBox="1"/>
          <p:nvPr/>
        </p:nvSpPr>
        <p:spPr>
          <a:xfrm>
            <a:off x="1195835" y="2379129"/>
            <a:ext cx="15896329" cy="6740050"/>
          </a:xfrm>
          <a:prstGeom prst="rect">
            <a:avLst/>
          </a:prstGeom>
        </p:spPr>
        <p:txBody>
          <a:bodyPr lIns="0" tIns="0" rIns="0" bIns="0" rtlCol="0" anchor="t">
            <a:spAutoFit/>
          </a:bodyPr>
          <a:lstStyle/>
          <a:p>
            <a:pPr marL="737870" lvl="1" indent="-368935" algn="just">
              <a:lnSpc>
                <a:spcPts val="5267"/>
              </a:lnSpc>
              <a:buFont typeface="Arial"/>
              <a:buChar char="•"/>
            </a:pPr>
            <a:r>
              <a:rPr lang="en-US" sz="3400" dirty="0" err="1">
                <a:solidFill>
                  <a:srgbClr val="000000"/>
                </a:solidFill>
                <a:latin typeface="Open Sans"/>
                <a:ea typeface="Open Sans"/>
                <a:cs typeface="Open Sans"/>
                <a:sym typeface="Open Sans"/>
              </a:rPr>
              <a:t>Окрім</a:t>
            </a:r>
            <a:r>
              <a:rPr lang="en-US" sz="3400" dirty="0">
                <a:solidFill>
                  <a:srgbClr val="000000"/>
                </a:solidFill>
                <a:latin typeface="Open Sans"/>
                <a:ea typeface="Open Sans"/>
                <a:cs typeface="Open Sans"/>
                <a:sym typeface="Open Sans"/>
              </a:rPr>
              <a:t> </a:t>
            </a:r>
            <a:r>
              <a:rPr lang="en-US" sz="3400" dirty="0" err="1">
                <a:solidFill>
                  <a:srgbClr val="000000"/>
                </a:solidFill>
                <a:latin typeface="Open Sans"/>
                <a:ea typeface="Open Sans"/>
                <a:cs typeface="Open Sans"/>
                <a:sym typeface="Open Sans"/>
              </a:rPr>
              <a:t>протипоказань</a:t>
            </a:r>
            <a:r>
              <a:rPr lang="en-US" sz="3400" dirty="0">
                <a:solidFill>
                  <a:srgbClr val="000000"/>
                </a:solidFill>
                <a:latin typeface="Open Sans"/>
                <a:ea typeface="Open Sans"/>
                <a:cs typeface="Open Sans"/>
                <a:sym typeface="Open Sans"/>
              </a:rPr>
              <a:t>, </a:t>
            </a:r>
            <a:r>
              <a:rPr lang="en-US" sz="3400" dirty="0" err="1">
                <a:solidFill>
                  <a:srgbClr val="000000"/>
                </a:solidFill>
                <a:latin typeface="Open Sans"/>
                <a:ea typeface="Open Sans"/>
                <a:cs typeface="Open Sans"/>
                <a:sym typeface="Open Sans"/>
              </a:rPr>
              <a:t>перелічених</a:t>
            </a:r>
            <a:r>
              <a:rPr lang="en-US" sz="3400" dirty="0">
                <a:solidFill>
                  <a:srgbClr val="000000"/>
                </a:solidFill>
                <a:latin typeface="Open Sans"/>
                <a:ea typeface="Open Sans"/>
                <a:cs typeface="Open Sans"/>
                <a:sym typeface="Open Sans"/>
              </a:rPr>
              <a:t> </a:t>
            </a:r>
            <a:r>
              <a:rPr lang="en-US" sz="3400" dirty="0" err="1">
                <a:solidFill>
                  <a:srgbClr val="000000"/>
                </a:solidFill>
                <a:latin typeface="Open Sans"/>
                <a:ea typeface="Open Sans"/>
                <a:cs typeface="Open Sans"/>
                <a:sym typeface="Open Sans"/>
              </a:rPr>
              <a:t>вище</a:t>
            </a:r>
            <a:r>
              <a:rPr lang="en-US" sz="3400" dirty="0">
                <a:solidFill>
                  <a:srgbClr val="000000"/>
                </a:solidFill>
                <a:latin typeface="Open Sans"/>
                <a:ea typeface="Open Sans"/>
                <a:cs typeface="Open Sans"/>
                <a:sym typeface="Open Sans"/>
              </a:rPr>
              <a:t> </a:t>
            </a:r>
            <a:r>
              <a:rPr lang="en-US" sz="3400" dirty="0" err="1">
                <a:solidFill>
                  <a:srgbClr val="000000"/>
                </a:solidFill>
                <a:latin typeface="Open Sans"/>
                <a:ea typeface="Open Sans"/>
                <a:cs typeface="Open Sans"/>
                <a:sym typeface="Open Sans"/>
              </a:rPr>
              <a:t>для</a:t>
            </a:r>
            <a:r>
              <a:rPr lang="en-US" sz="3400" dirty="0">
                <a:solidFill>
                  <a:srgbClr val="000000"/>
                </a:solidFill>
                <a:latin typeface="Open Sans"/>
                <a:ea typeface="Open Sans"/>
                <a:cs typeface="Open Sans"/>
                <a:sym typeface="Open Sans"/>
              </a:rPr>
              <a:t> </a:t>
            </a:r>
            <a:r>
              <a:rPr lang="en-US" sz="3400" dirty="0" err="1">
                <a:solidFill>
                  <a:srgbClr val="000000"/>
                </a:solidFill>
                <a:latin typeface="Open Sans"/>
                <a:ea typeface="Open Sans"/>
                <a:cs typeface="Open Sans"/>
                <a:sym typeface="Open Sans"/>
              </a:rPr>
              <a:t>всіх</a:t>
            </a:r>
            <a:r>
              <a:rPr lang="en-US" sz="3400" dirty="0">
                <a:solidFill>
                  <a:srgbClr val="000000"/>
                </a:solidFill>
                <a:latin typeface="Open Sans"/>
                <a:ea typeface="Open Sans"/>
                <a:cs typeface="Open Sans"/>
                <a:sym typeface="Open Sans"/>
              </a:rPr>
              <a:t> </a:t>
            </a:r>
            <a:r>
              <a:rPr lang="en-US" sz="3400" dirty="0" err="1">
                <a:solidFill>
                  <a:srgbClr val="000000"/>
                </a:solidFill>
                <a:latin typeface="Open Sans"/>
                <a:ea typeface="Open Sans"/>
                <a:cs typeface="Open Sans"/>
                <a:sym typeface="Open Sans"/>
              </a:rPr>
              <a:t>препаратів</a:t>
            </a:r>
            <a:r>
              <a:rPr lang="en-US" sz="3400" dirty="0">
                <a:solidFill>
                  <a:srgbClr val="000000"/>
                </a:solidFill>
                <a:latin typeface="Open Sans"/>
                <a:ea typeface="Open Sans"/>
                <a:cs typeface="Open Sans"/>
                <a:sym typeface="Open Sans"/>
              </a:rPr>
              <a:t> </a:t>
            </a:r>
            <a:r>
              <a:rPr lang="uk-UA" sz="3400" dirty="0">
                <a:solidFill>
                  <a:srgbClr val="000000"/>
                </a:solidFill>
                <a:latin typeface="Open Sans"/>
                <a:ea typeface="Open Sans"/>
                <a:cs typeface="Open Sans"/>
                <a:sym typeface="Open Sans"/>
              </a:rPr>
              <a:t>ДКП</a:t>
            </a:r>
            <a:r>
              <a:rPr lang="en-US" sz="3400" dirty="0">
                <a:solidFill>
                  <a:srgbClr val="000000"/>
                </a:solidFill>
                <a:latin typeface="Open Sans"/>
                <a:ea typeface="Open Sans"/>
                <a:cs typeface="Open Sans"/>
                <a:sym typeface="Open Sans"/>
              </a:rPr>
              <a:t> (</a:t>
            </a:r>
            <a:r>
              <a:rPr lang="en-US" sz="3400" dirty="0" err="1">
                <a:solidFill>
                  <a:srgbClr val="000000"/>
                </a:solidFill>
                <a:latin typeface="Open Sans"/>
                <a:ea typeface="Open Sans"/>
                <a:cs typeface="Open Sans"/>
                <a:sym typeface="Open Sans"/>
              </a:rPr>
              <a:t>позитивний</a:t>
            </a:r>
            <a:r>
              <a:rPr lang="en-US" sz="3400" dirty="0">
                <a:solidFill>
                  <a:srgbClr val="000000"/>
                </a:solidFill>
                <a:latin typeface="Open Sans"/>
                <a:ea typeface="Open Sans"/>
                <a:cs typeface="Open Sans"/>
                <a:sym typeface="Open Sans"/>
              </a:rPr>
              <a:t> </a:t>
            </a:r>
            <a:r>
              <a:rPr lang="en-US" sz="3400" dirty="0" err="1">
                <a:solidFill>
                  <a:srgbClr val="000000"/>
                </a:solidFill>
                <a:latin typeface="Open Sans"/>
                <a:ea typeface="Open Sans"/>
                <a:cs typeface="Open Sans"/>
                <a:sym typeface="Open Sans"/>
              </a:rPr>
              <a:t>або</a:t>
            </a:r>
            <a:r>
              <a:rPr lang="en-US" sz="3400" dirty="0">
                <a:solidFill>
                  <a:srgbClr val="000000"/>
                </a:solidFill>
                <a:latin typeface="Open Sans"/>
                <a:ea typeface="Open Sans"/>
                <a:cs typeface="Open Sans"/>
                <a:sym typeface="Open Sans"/>
              </a:rPr>
              <a:t> </a:t>
            </a:r>
            <a:r>
              <a:rPr lang="en-US" sz="3400" dirty="0" err="1">
                <a:solidFill>
                  <a:srgbClr val="000000"/>
                </a:solidFill>
                <a:latin typeface="Open Sans"/>
                <a:ea typeface="Open Sans"/>
                <a:cs typeface="Open Sans"/>
                <a:sym typeface="Open Sans"/>
              </a:rPr>
              <a:t>невизначенний</a:t>
            </a:r>
            <a:r>
              <a:rPr lang="en-US" sz="3400" dirty="0">
                <a:solidFill>
                  <a:srgbClr val="000000"/>
                </a:solidFill>
                <a:latin typeface="Open Sans"/>
                <a:ea typeface="Open Sans"/>
                <a:cs typeface="Open Sans"/>
                <a:sym typeface="Open Sans"/>
              </a:rPr>
              <a:t> ВІЛ-</a:t>
            </a:r>
            <a:r>
              <a:rPr lang="en-US" sz="3400" dirty="0" err="1">
                <a:solidFill>
                  <a:srgbClr val="000000"/>
                </a:solidFill>
                <a:latin typeface="Open Sans"/>
                <a:ea typeface="Open Sans"/>
                <a:cs typeface="Open Sans"/>
                <a:sym typeface="Open Sans"/>
              </a:rPr>
              <a:t>статус</a:t>
            </a:r>
            <a:r>
              <a:rPr lang="en-US" sz="3400" dirty="0">
                <a:solidFill>
                  <a:srgbClr val="000000"/>
                </a:solidFill>
                <a:latin typeface="Open Sans"/>
                <a:ea typeface="Open Sans"/>
                <a:cs typeface="Open Sans"/>
                <a:sym typeface="Open Sans"/>
              </a:rPr>
              <a:t>, </a:t>
            </a:r>
            <a:r>
              <a:rPr lang="en-US" sz="3400" dirty="0" err="1">
                <a:solidFill>
                  <a:srgbClr val="000000"/>
                </a:solidFill>
                <a:latin typeface="Open Sans"/>
                <a:ea typeface="Open Sans"/>
                <a:cs typeface="Open Sans"/>
                <a:sym typeface="Open Sans"/>
              </a:rPr>
              <a:t>висока</a:t>
            </a:r>
            <a:r>
              <a:rPr lang="en-US" sz="3400" dirty="0">
                <a:solidFill>
                  <a:srgbClr val="000000"/>
                </a:solidFill>
                <a:latin typeface="Open Sans"/>
                <a:ea typeface="Open Sans"/>
                <a:cs typeface="Open Sans"/>
                <a:sym typeface="Open Sans"/>
              </a:rPr>
              <a:t> </a:t>
            </a:r>
            <a:r>
              <a:rPr lang="en-US" sz="3400" dirty="0" err="1">
                <a:solidFill>
                  <a:srgbClr val="000000"/>
                </a:solidFill>
                <a:latin typeface="Open Sans"/>
                <a:ea typeface="Open Sans"/>
                <a:cs typeface="Open Sans"/>
                <a:sym typeface="Open Sans"/>
              </a:rPr>
              <a:t>ймовірність</a:t>
            </a:r>
            <a:r>
              <a:rPr lang="en-US" sz="3400" dirty="0">
                <a:solidFill>
                  <a:srgbClr val="000000"/>
                </a:solidFill>
                <a:latin typeface="Open Sans"/>
                <a:ea typeface="Open Sans"/>
                <a:cs typeface="Open Sans"/>
                <a:sym typeface="Open Sans"/>
              </a:rPr>
              <a:t> </a:t>
            </a:r>
            <a:r>
              <a:rPr lang="en-US" sz="3400" dirty="0" err="1">
                <a:solidFill>
                  <a:srgbClr val="000000"/>
                </a:solidFill>
                <a:latin typeface="Open Sans"/>
                <a:ea typeface="Open Sans"/>
                <a:cs typeface="Open Sans"/>
                <a:sym typeface="Open Sans"/>
              </a:rPr>
              <a:t>необхідності</a:t>
            </a:r>
            <a:r>
              <a:rPr lang="en-US" sz="3400" dirty="0">
                <a:solidFill>
                  <a:srgbClr val="000000"/>
                </a:solidFill>
                <a:latin typeface="Open Sans"/>
                <a:ea typeface="Open Sans"/>
                <a:cs typeface="Open Sans"/>
                <a:sym typeface="Open Sans"/>
              </a:rPr>
              <a:t> </a:t>
            </a:r>
            <a:r>
              <a:rPr lang="uk-UA" sz="3400" dirty="0">
                <a:solidFill>
                  <a:srgbClr val="000000"/>
                </a:solidFill>
                <a:latin typeface="Open Sans"/>
                <a:ea typeface="Open Sans"/>
                <a:cs typeface="Open Sans"/>
                <a:sym typeface="Open Sans"/>
              </a:rPr>
              <a:t>ПКП</a:t>
            </a:r>
            <a:r>
              <a:rPr lang="en-US" sz="3400" dirty="0">
                <a:solidFill>
                  <a:srgbClr val="000000"/>
                </a:solidFill>
                <a:latin typeface="Open Sans"/>
                <a:ea typeface="Open Sans"/>
                <a:cs typeface="Open Sans"/>
                <a:sym typeface="Open Sans"/>
              </a:rPr>
              <a:t>, </a:t>
            </a:r>
            <a:r>
              <a:rPr lang="en-US" sz="3400" dirty="0" err="1">
                <a:solidFill>
                  <a:srgbClr val="000000"/>
                </a:solidFill>
                <a:latin typeface="Open Sans"/>
                <a:ea typeface="Open Sans"/>
                <a:cs typeface="Open Sans"/>
                <a:sym typeface="Open Sans"/>
              </a:rPr>
              <a:t>алергія</a:t>
            </a:r>
            <a:r>
              <a:rPr lang="en-US" sz="3400" dirty="0">
                <a:solidFill>
                  <a:srgbClr val="000000"/>
                </a:solidFill>
                <a:latin typeface="Open Sans"/>
                <a:ea typeface="Open Sans"/>
                <a:cs typeface="Open Sans"/>
                <a:sym typeface="Open Sans"/>
              </a:rPr>
              <a:t> </a:t>
            </a:r>
            <a:r>
              <a:rPr lang="en-US" sz="3400" dirty="0" err="1">
                <a:solidFill>
                  <a:srgbClr val="000000"/>
                </a:solidFill>
                <a:latin typeface="Open Sans"/>
                <a:ea typeface="Open Sans"/>
                <a:cs typeface="Open Sans"/>
                <a:sym typeface="Open Sans"/>
              </a:rPr>
              <a:t>на</a:t>
            </a:r>
            <a:r>
              <a:rPr lang="en-US" sz="3400" dirty="0">
                <a:solidFill>
                  <a:srgbClr val="000000"/>
                </a:solidFill>
                <a:latin typeface="Open Sans"/>
                <a:ea typeface="Open Sans"/>
                <a:cs typeface="Open Sans"/>
                <a:sym typeface="Open Sans"/>
              </a:rPr>
              <a:t> </a:t>
            </a:r>
            <a:r>
              <a:rPr lang="en-US" sz="3400" dirty="0" err="1">
                <a:solidFill>
                  <a:srgbClr val="000000"/>
                </a:solidFill>
                <a:latin typeface="Open Sans"/>
                <a:ea typeface="Open Sans"/>
                <a:cs typeface="Open Sans"/>
                <a:sym typeface="Open Sans"/>
              </a:rPr>
              <a:t>препарати</a:t>
            </a:r>
            <a:r>
              <a:rPr lang="en-US" sz="3400" dirty="0">
                <a:solidFill>
                  <a:srgbClr val="000000"/>
                </a:solidFill>
                <a:latin typeface="Open Sans"/>
                <a:ea typeface="Open Sans"/>
                <a:cs typeface="Open Sans"/>
                <a:sym typeface="Open Sans"/>
              </a:rPr>
              <a:t> </a:t>
            </a:r>
            <a:r>
              <a:rPr lang="uk-UA" sz="3400" dirty="0">
                <a:solidFill>
                  <a:srgbClr val="000000"/>
                </a:solidFill>
                <a:latin typeface="Open Sans"/>
                <a:ea typeface="Open Sans"/>
                <a:cs typeface="Open Sans"/>
                <a:sym typeface="Open Sans"/>
              </a:rPr>
              <a:t>ДКП</a:t>
            </a:r>
            <a:r>
              <a:rPr lang="en-US" sz="3400" dirty="0">
                <a:solidFill>
                  <a:srgbClr val="000000"/>
                </a:solidFill>
                <a:latin typeface="Open Sans"/>
                <a:ea typeface="Open Sans"/>
                <a:cs typeface="Open Sans"/>
                <a:sym typeface="Open Sans"/>
              </a:rPr>
              <a:t>), </a:t>
            </a:r>
            <a:r>
              <a:rPr lang="en-US" sz="3400" dirty="0" err="1">
                <a:solidFill>
                  <a:srgbClr val="000000"/>
                </a:solidFill>
                <a:latin typeface="Open Sans"/>
                <a:ea typeface="Open Sans"/>
                <a:cs typeface="Open Sans"/>
                <a:sym typeface="Open Sans"/>
              </a:rPr>
              <a:t>до</a:t>
            </a:r>
            <a:r>
              <a:rPr lang="en-US" sz="3400" dirty="0">
                <a:solidFill>
                  <a:srgbClr val="000000"/>
                </a:solidFill>
                <a:latin typeface="Open Sans"/>
                <a:ea typeface="Open Sans"/>
                <a:cs typeface="Open Sans"/>
                <a:sym typeface="Open Sans"/>
              </a:rPr>
              <a:t> </a:t>
            </a:r>
            <a:r>
              <a:rPr lang="en-US" sz="3400" dirty="0" err="1">
                <a:solidFill>
                  <a:srgbClr val="000000"/>
                </a:solidFill>
                <a:latin typeface="Open Sans"/>
                <a:ea typeface="Open Sans"/>
                <a:cs typeface="Open Sans"/>
                <a:sym typeface="Open Sans"/>
              </a:rPr>
              <a:t>продовження</a:t>
            </a:r>
            <a:r>
              <a:rPr lang="en-US" sz="3400" dirty="0">
                <a:solidFill>
                  <a:srgbClr val="000000"/>
                </a:solidFill>
                <a:latin typeface="Open Sans"/>
                <a:ea typeface="Open Sans"/>
                <a:cs typeface="Open Sans"/>
                <a:sym typeface="Open Sans"/>
              </a:rPr>
              <a:t> </a:t>
            </a:r>
            <a:r>
              <a:rPr lang="en-US" sz="3400" dirty="0" err="1">
                <a:solidFill>
                  <a:srgbClr val="000000"/>
                </a:solidFill>
                <a:latin typeface="Open Sans"/>
                <a:ea typeface="Open Sans"/>
                <a:cs typeface="Open Sans"/>
                <a:sym typeface="Open Sans"/>
              </a:rPr>
              <a:t>застосування</a:t>
            </a:r>
            <a:r>
              <a:rPr lang="en-US" sz="3400" dirty="0">
                <a:solidFill>
                  <a:srgbClr val="000000"/>
                </a:solidFill>
                <a:latin typeface="Open Sans"/>
                <a:ea typeface="Open Sans"/>
                <a:cs typeface="Open Sans"/>
                <a:sym typeface="Open Sans"/>
              </a:rPr>
              <a:t> LEN </a:t>
            </a:r>
            <a:r>
              <a:rPr lang="en-US" sz="3400" dirty="0" err="1">
                <a:solidFill>
                  <a:srgbClr val="000000"/>
                </a:solidFill>
                <a:latin typeface="Open Sans"/>
                <a:ea typeface="Open Sans"/>
                <a:cs typeface="Open Sans"/>
                <a:sym typeface="Open Sans"/>
              </a:rPr>
              <a:t>застосовуються</a:t>
            </a:r>
            <a:r>
              <a:rPr lang="en-US" sz="3400" dirty="0">
                <a:solidFill>
                  <a:srgbClr val="000000"/>
                </a:solidFill>
                <a:latin typeface="Open Sans"/>
                <a:ea typeface="Open Sans"/>
                <a:cs typeface="Open Sans"/>
                <a:sym typeface="Open Sans"/>
              </a:rPr>
              <a:t> </a:t>
            </a:r>
            <a:r>
              <a:rPr lang="en-US" sz="3400" dirty="0" err="1">
                <a:solidFill>
                  <a:srgbClr val="000000"/>
                </a:solidFill>
                <a:latin typeface="Open Sans"/>
                <a:ea typeface="Open Sans"/>
                <a:cs typeface="Open Sans"/>
                <a:sym typeface="Open Sans"/>
              </a:rPr>
              <a:t>такі</a:t>
            </a:r>
            <a:r>
              <a:rPr lang="en-US" sz="3400" dirty="0">
                <a:solidFill>
                  <a:srgbClr val="000000"/>
                </a:solidFill>
                <a:latin typeface="Open Sans"/>
                <a:ea typeface="Open Sans"/>
                <a:cs typeface="Open Sans"/>
                <a:sym typeface="Open Sans"/>
              </a:rPr>
              <a:t> </a:t>
            </a:r>
            <a:r>
              <a:rPr lang="en-US" sz="3400" dirty="0" err="1">
                <a:solidFill>
                  <a:srgbClr val="000000"/>
                </a:solidFill>
                <a:latin typeface="Open Sans"/>
                <a:ea typeface="Open Sans"/>
                <a:cs typeface="Open Sans"/>
                <a:sym typeface="Open Sans"/>
              </a:rPr>
              <a:t>протипоказання</a:t>
            </a:r>
            <a:r>
              <a:rPr lang="en-US" sz="3400" dirty="0">
                <a:solidFill>
                  <a:srgbClr val="000000"/>
                </a:solidFill>
                <a:latin typeface="Open Sans"/>
                <a:ea typeface="Open Sans"/>
                <a:cs typeface="Open Sans"/>
                <a:sym typeface="Open Sans"/>
              </a:rPr>
              <a:t> </a:t>
            </a:r>
            <a:r>
              <a:rPr lang="en-US" sz="3400" dirty="0" err="1">
                <a:solidFill>
                  <a:srgbClr val="000000"/>
                </a:solidFill>
                <a:latin typeface="Open Sans"/>
                <a:ea typeface="Open Sans"/>
                <a:cs typeface="Open Sans"/>
                <a:sym typeface="Open Sans"/>
              </a:rPr>
              <a:t>та</a:t>
            </a:r>
            <a:r>
              <a:rPr lang="en-US" sz="3400" dirty="0">
                <a:solidFill>
                  <a:srgbClr val="000000"/>
                </a:solidFill>
                <a:latin typeface="Open Sans"/>
                <a:ea typeface="Open Sans"/>
                <a:cs typeface="Open Sans"/>
                <a:sym typeface="Open Sans"/>
              </a:rPr>
              <a:t> </a:t>
            </a:r>
            <a:r>
              <a:rPr lang="en-US" sz="3400" dirty="0" err="1">
                <a:solidFill>
                  <a:srgbClr val="000000"/>
                </a:solidFill>
                <a:latin typeface="Open Sans"/>
                <a:ea typeface="Open Sans"/>
                <a:cs typeface="Open Sans"/>
                <a:sym typeface="Open Sans"/>
              </a:rPr>
              <a:t>особливості</a:t>
            </a:r>
            <a:r>
              <a:rPr lang="en-US" sz="3400" dirty="0">
                <a:solidFill>
                  <a:srgbClr val="000000"/>
                </a:solidFill>
                <a:latin typeface="Open Sans"/>
                <a:ea typeface="Open Sans"/>
                <a:cs typeface="Open Sans"/>
                <a:sym typeface="Open Sans"/>
              </a:rPr>
              <a:t>:</a:t>
            </a:r>
            <a:endParaRPr lang="ru-RU" sz="3400"/>
          </a:p>
          <a:p>
            <a:pPr marL="1476375" lvl="2" indent="-492125" algn="just">
              <a:lnSpc>
                <a:spcPts val="5267"/>
              </a:lnSpc>
              <a:buFont typeface="Arial"/>
              <a:buChar char="⚬"/>
            </a:pPr>
            <a:r>
              <a:rPr lang="en-US" sz="3420" b="1" dirty="0" err="1">
                <a:solidFill>
                  <a:srgbClr val="000000"/>
                </a:solidFill>
                <a:latin typeface="Open Sans Bold"/>
                <a:ea typeface="Open Sans Bold"/>
                <a:cs typeface="Open Sans Bold"/>
                <a:sym typeface="Open Sans Bold"/>
              </a:rPr>
              <a:t>Висока</a:t>
            </a:r>
            <a:r>
              <a:rPr lang="en-US" sz="3420" b="1" dirty="0">
                <a:solidFill>
                  <a:srgbClr val="000000"/>
                </a:solidFill>
                <a:latin typeface="Open Sans Bold"/>
                <a:ea typeface="Open Sans Bold"/>
                <a:cs typeface="Open Sans Bold"/>
                <a:sym typeface="Open Sans Bold"/>
              </a:rPr>
              <a:t> </a:t>
            </a:r>
            <a:r>
              <a:rPr lang="en-US" sz="3420" b="1" dirty="0" err="1">
                <a:solidFill>
                  <a:srgbClr val="000000"/>
                </a:solidFill>
                <a:latin typeface="Open Sans Bold"/>
                <a:ea typeface="Open Sans Bold"/>
                <a:cs typeface="Open Sans Bold"/>
                <a:sym typeface="Open Sans Bold"/>
              </a:rPr>
              <a:t>ймовірність</a:t>
            </a:r>
            <a:r>
              <a:rPr lang="en-US" sz="3420" b="1" dirty="0">
                <a:solidFill>
                  <a:srgbClr val="000000"/>
                </a:solidFill>
                <a:latin typeface="Open Sans Bold"/>
                <a:ea typeface="Open Sans Bold"/>
                <a:cs typeface="Open Sans Bold"/>
                <a:sym typeface="Open Sans Bold"/>
              </a:rPr>
              <a:t> </a:t>
            </a:r>
            <a:r>
              <a:rPr lang="uk-UA" sz="3420" b="1" dirty="0">
                <a:solidFill>
                  <a:srgbClr val="000000"/>
                </a:solidFill>
                <a:latin typeface="Open Sans Bold"/>
                <a:ea typeface="Open Sans Bold"/>
                <a:cs typeface="Open Sans Bold"/>
                <a:sym typeface="Open Sans Bold"/>
              </a:rPr>
              <a:t>ГВІ</a:t>
            </a:r>
            <a:r>
              <a:rPr lang="en-US" sz="3420" b="1" dirty="0">
                <a:solidFill>
                  <a:srgbClr val="000000"/>
                </a:solidFill>
                <a:latin typeface="Open Sans Bold"/>
                <a:ea typeface="Open Sans Bold"/>
                <a:cs typeface="Open Sans Bold"/>
                <a:sym typeface="Open Sans Bold"/>
              </a:rPr>
              <a:t>, </a:t>
            </a:r>
            <a:r>
              <a:rPr lang="en-US" sz="3420" dirty="0" err="1">
                <a:solidFill>
                  <a:srgbClr val="000000"/>
                </a:solidFill>
                <a:latin typeface="Open Sans"/>
                <a:ea typeface="Open Sans"/>
                <a:cs typeface="Open Sans"/>
                <a:sym typeface="Open Sans"/>
              </a:rPr>
              <a:t>виходячи</a:t>
            </a:r>
            <a:r>
              <a:rPr lang="en-US" sz="3420" dirty="0">
                <a:solidFill>
                  <a:srgbClr val="000000"/>
                </a:solidFill>
                <a:latin typeface="Open Sans"/>
                <a:ea typeface="Open Sans"/>
                <a:cs typeface="Open Sans"/>
                <a:sym typeface="Open Sans"/>
              </a:rPr>
              <a:t> з </a:t>
            </a:r>
            <a:r>
              <a:rPr lang="en-US" sz="3420" dirty="0" err="1">
                <a:solidFill>
                  <a:srgbClr val="000000"/>
                </a:solidFill>
                <a:latin typeface="Open Sans"/>
                <a:ea typeface="Open Sans"/>
                <a:cs typeface="Open Sans"/>
                <a:sym typeface="Open Sans"/>
              </a:rPr>
              <a:t>ознак</a:t>
            </a:r>
            <a:r>
              <a:rPr lang="en-US" sz="3420" dirty="0">
                <a:solidFill>
                  <a:srgbClr val="000000"/>
                </a:solidFill>
                <a:latin typeface="Open Sans"/>
                <a:ea typeface="Open Sans"/>
                <a:cs typeface="Open Sans"/>
                <a:sym typeface="Open Sans"/>
              </a:rPr>
              <a:t>/</a:t>
            </a:r>
            <a:r>
              <a:rPr lang="en-US" sz="3420" dirty="0" err="1">
                <a:solidFill>
                  <a:srgbClr val="000000"/>
                </a:solidFill>
                <a:latin typeface="Open Sans"/>
                <a:ea typeface="Open Sans"/>
                <a:cs typeface="Open Sans"/>
                <a:sym typeface="Open Sans"/>
              </a:rPr>
              <a:t>симптомів</a:t>
            </a:r>
            <a:r>
              <a:rPr lang="en-US" sz="3420" dirty="0">
                <a:solidFill>
                  <a:srgbClr val="000000"/>
                </a:solidFill>
                <a:latin typeface="Open Sans"/>
                <a:ea typeface="Open Sans"/>
                <a:cs typeface="Open Sans"/>
                <a:sym typeface="Open Sans"/>
              </a:rPr>
              <a:t>/</a:t>
            </a:r>
            <a:r>
              <a:rPr lang="en-US" sz="3420" dirty="0" err="1">
                <a:solidFill>
                  <a:srgbClr val="000000"/>
                </a:solidFill>
                <a:latin typeface="Open Sans"/>
                <a:ea typeface="Open Sans"/>
                <a:cs typeface="Open Sans"/>
                <a:sym typeface="Open Sans"/>
              </a:rPr>
              <a:t>історії</a:t>
            </a:r>
            <a:r>
              <a:rPr lang="en-US" sz="3420" dirty="0">
                <a:solidFill>
                  <a:srgbClr val="000000"/>
                </a:solidFill>
                <a:latin typeface="Open Sans"/>
                <a:ea typeface="Open Sans"/>
                <a:cs typeface="Open Sans"/>
                <a:sym typeface="Open Sans"/>
              </a:rPr>
              <a:t> </a:t>
            </a:r>
            <a:r>
              <a:rPr lang="en-US" sz="3420" dirty="0" err="1">
                <a:solidFill>
                  <a:srgbClr val="000000"/>
                </a:solidFill>
                <a:latin typeface="Open Sans"/>
                <a:ea typeface="Open Sans"/>
                <a:cs typeface="Open Sans"/>
                <a:sym typeface="Open Sans"/>
              </a:rPr>
              <a:t>експозиції</a:t>
            </a:r>
            <a:r>
              <a:rPr lang="en-US" sz="3420" dirty="0">
                <a:solidFill>
                  <a:srgbClr val="000000"/>
                </a:solidFill>
                <a:latin typeface="Open Sans"/>
                <a:ea typeface="Open Sans"/>
                <a:cs typeface="Open Sans"/>
                <a:sym typeface="Open Sans"/>
              </a:rPr>
              <a:t> </a:t>
            </a:r>
            <a:r>
              <a:rPr lang="en-US" sz="3420" dirty="0" err="1">
                <a:solidFill>
                  <a:srgbClr val="000000"/>
                </a:solidFill>
                <a:latin typeface="Open Sans"/>
                <a:ea typeface="Open Sans"/>
                <a:cs typeface="Open Sans"/>
                <a:sym typeface="Open Sans"/>
              </a:rPr>
              <a:t>та</a:t>
            </a:r>
            <a:r>
              <a:rPr lang="en-US" sz="3420" dirty="0">
                <a:solidFill>
                  <a:srgbClr val="000000"/>
                </a:solidFill>
                <a:latin typeface="Open Sans"/>
                <a:ea typeface="Open Sans"/>
                <a:cs typeface="Open Sans"/>
                <a:sym typeface="Open Sans"/>
              </a:rPr>
              <a:t> </a:t>
            </a:r>
            <a:r>
              <a:rPr lang="en-US" sz="3420" dirty="0" err="1">
                <a:solidFill>
                  <a:srgbClr val="000000"/>
                </a:solidFill>
                <a:latin typeface="Open Sans"/>
                <a:ea typeface="Open Sans"/>
                <a:cs typeface="Open Sans"/>
                <a:sym typeface="Open Sans"/>
              </a:rPr>
              <a:t>значущості</a:t>
            </a:r>
            <a:r>
              <a:rPr lang="en-US" sz="3420" dirty="0">
                <a:solidFill>
                  <a:srgbClr val="000000"/>
                </a:solidFill>
                <a:latin typeface="Open Sans"/>
                <a:ea typeface="Open Sans"/>
                <a:cs typeface="Open Sans"/>
                <a:sym typeface="Open Sans"/>
              </a:rPr>
              <a:t> </a:t>
            </a:r>
            <a:r>
              <a:rPr lang="en-US" sz="3420" dirty="0" err="1">
                <a:solidFill>
                  <a:srgbClr val="000000"/>
                </a:solidFill>
                <a:latin typeface="Open Sans"/>
                <a:ea typeface="Open Sans"/>
                <a:cs typeface="Open Sans"/>
                <a:sym typeface="Open Sans"/>
              </a:rPr>
              <a:t>відхилень</a:t>
            </a:r>
            <a:r>
              <a:rPr lang="en-US" sz="3420" dirty="0">
                <a:solidFill>
                  <a:srgbClr val="000000"/>
                </a:solidFill>
                <a:latin typeface="Open Sans"/>
                <a:ea typeface="Open Sans"/>
                <a:cs typeface="Open Sans"/>
                <a:sym typeface="Open Sans"/>
              </a:rPr>
              <a:t> у </a:t>
            </a:r>
            <a:r>
              <a:rPr lang="en-US" sz="3420" dirty="0" err="1">
                <a:solidFill>
                  <a:srgbClr val="000000"/>
                </a:solidFill>
                <a:latin typeface="Open Sans"/>
                <a:ea typeface="Open Sans"/>
                <a:cs typeface="Open Sans"/>
                <a:sym typeface="Open Sans"/>
              </a:rPr>
              <a:t>застосуванні</a:t>
            </a:r>
            <a:r>
              <a:rPr lang="en-US" sz="3420" dirty="0">
                <a:solidFill>
                  <a:srgbClr val="000000"/>
                </a:solidFill>
                <a:latin typeface="Open Sans"/>
                <a:ea typeface="Open Sans"/>
                <a:cs typeface="Open Sans"/>
                <a:sym typeface="Open Sans"/>
              </a:rPr>
              <a:t>.</a:t>
            </a:r>
            <a:endParaRPr lang="en-US" sz="3420" dirty="0">
              <a:solidFill>
                <a:srgbClr val="000000"/>
              </a:solidFill>
              <a:latin typeface="Open Sans"/>
              <a:ea typeface="Open Sans"/>
              <a:cs typeface="Open Sans"/>
            </a:endParaRPr>
          </a:p>
          <a:p>
            <a:pPr marL="1476375" lvl="2" indent="-492125" algn="just">
              <a:lnSpc>
                <a:spcPts val="5267"/>
              </a:lnSpc>
              <a:buFont typeface="Arial"/>
              <a:buChar char="⚬"/>
            </a:pPr>
            <a:r>
              <a:rPr lang="en-US" sz="3420" b="1" dirty="0" err="1">
                <a:solidFill>
                  <a:srgbClr val="000000"/>
                </a:solidFill>
                <a:latin typeface="Open Sans Bold"/>
                <a:ea typeface="Open Sans Bold"/>
                <a:cs typeface="Open Sans Bold"/>
                <a:sym typeface="Open Sans Bold"/>
              </a:rPr>
              <a:t>Взаємодія</a:t>
            </a:r>
            <a:r>
              <a:rPr lang="en-US" sz="3420" b="1" dirty="0">
                <a:solidFill>
                  <a:srgbClr val="000000"/>
                </a:solidFill>
                <a:latin typeface="Open Sans Bold"/>
                <a:ea typeface="Open Sans Bold"/>
                <a:cs typeface="Open Sans Bold"/>
                <a:sym typeface="Open Sans Bold"/>
              </a:rPr>
              <a:t> з </a:t>
            </a:r>
            <a:r>
              <a:rPr lang="en-US" sz="3420" b="1" dirty="0" err="1">
                <a:solidFill>
                  <a:srgbClr val="000000"/>
                </a:solidFill>
                <a:latin typeface="Open Sans Bold"/>
                <a:ea typeface="Open Sans Bold"/>
                <a:cs typeface="Open Sans Bold"/>
                <a:sym typeface="Open Sans Bold"/>
              </a:rPr>
              <a:t>іншими</a:t>
            </a:r>
            <a:r>
              <a:rPr lang="en-US" sz="3420" b="1" dirty="0">
                <a:solidFill>
                  <a:srgbClr val="000000"/>
                </a:solidFill>
                <a:latin typeface="Open Sans Bold"/>
                <a:ea typeface="Open Sans Bold"/>
                <a:cs typeface="Open Sans Bold"/>
                <a:sym typeface="Open Sans Bold"/>
              </a:rPr>
              <a:t> </a:t>
            </a:r>
            <a:r>
              <a:rPr lang="en-US" sz="3420" b="1" dirty="0" err="1">
                <a:solidFill>
                  <a:srgbClr val="000000"/>
                </a:solidFill>
                <a:latin typeface="Open Sans Bold"/>
                <a:ea typeface="Open Sans Bold"/>
                <a:cs typeface="Open Sans Bold"/>
                <a:sym typeface="Open Sans Bold"/>
              </a:rPr>
              <a:t>лікарськими</a:t>
            </a:r>
            <a:r>
              <a:rPr lang="en-US" sz="3420" b="1" dirty="0">
                <a:solidFill>
                  <a:srgbClr val="000000"/>
                </a:solidFill>
                <a:latin typeface="Open Sans Bold"/>
                <a:ea typeface="Open Sans Bold"/>
                <a:cs typeface="Open Sans Bold"/>
                <a:sym typeface="Open Sans Bold"/>
              </a:rPr>
              <a:t> </a:t>
            </a:r>
            <a:r>
              <a:rPr lang="en-US" sz="3420" b="1" dirty="0" err="1">
                <a:solidFill>
                  <a:srgbClr val="000000"/>
                </a:solidFill>
                <a:latin typeface="Open Sans Bold"/>
                <a:ea typeface="Open Sans Bold"/>
                <a:cs typeface="Open Sans Bold"/>
                <a:sym typeface="Open Sans Bold"/>
              </a:rPr>
              <a:t>засобами</a:t>
            </a:r>
            <a:r>
              <a:rPr lang="en-US" sz="3420" b="1" dirty="0">
                <a:solidFill>
                  <a:srgbClr val="000000"/>
                </a:solidFill>
                <a:latin typeface="Open Sans Bold"/>
                <a:ea typeface="Open Sans Bold"/>
                <a:cs typeface="Open Sans Bold"/>
                <a:sym typeface="Open Sans Bold"/>
              </a:rPr>
              <a:t>: </a:t>
            </a:r>
            <a:r>
              <a:rPr lang="en-US" sz="3420" dirty="0" err="1">
                <a:solidFill>
                  <a:srgbClr val="000000"/>
                </a:solidFill>
                <a:latin typeface="Open Sans"/>
                <a:ea typeface="Open Sans"/>
                <a:cs typeface="Open Sans"/>
                <a:sym typeface="Open Sans"/>
              </a:rPr>
              <a:t>застосування</a:t>
            </a:r>
            <a:r>
              <a:rPr lang="en-US" sz="3420" dirty="0">
                <a:solidFill>
                  <a:srgbClr val="000000"/>
                </a:solidFill>
                <a:latin typeface="Open Sans"/>
                <a:ea typeface="Open Sans"/>
                <a:cs typeface="Open Sans"/>
                <a:sym typeface="Open Sans"/>
              </a:rPr>
              <a:t> </a:t>
            </a:r>
            <a:r>
              <a:rPr lang="en-US" sz="3420" dirty="0" err="1">
                <a:solidFill>
                  <a:srgbClr val="000000"/>
                </a:solidFill>
                <a:latin typeface="Open Sans"/>
                <a:ea typeface="Open Sans"/>
                <a:cs typeface="Open Sans"/>
                <a:sym typeface="Open Sans"/>
              </a:rPr>
              <a:t>лікарських</a:t>
            </a:r>
            <a:r>
              <a:rPr lang="en-US" sz="3420" dirty="0">
                <a:solidFill>
                  <a:srgbClr val="000000"/>
                </a:solidFill>
                <a:latin typeface="Open Sans"/>
                <a:ea typeface="Open Sans"/>
                <a:cs typeface="Open Sans"/>
                <a:sym typeface="Open Sans"/>
              </a:rPr>
              <a:t> </a:t>
            </a:r>
            <a:r>
              <a:rPr lang="en-US" sz="3420" dirty="0" err="1">
                <a:solidFill>
                  <a:srgbClr val="000000"/>
                </a:solidFill>
                <a:latin typeface="Open Sans"/>
                <a:ea typeface="Open Sans"/>
                <a:cs typeface="Open Sans"/>
                <a:sym typeface="Open Sans"/>
              </a:rPr>
              <a:t>засобів</a:t>
            </a:r>
            <a:r>
              <a:rPr lang="en-US" sz="3420" dirty="0">
                <a:solidFill>
                  <a:srgbClr val="000000"/>
                </a:solidFill>
                <a:latin typeface="Open Sans"/>
                <a:ea typeface="Open Sans"/>
                <a:cs typeface="Open Sans"/>
                <a:sym typeface="Open Sans"/>
              </a:rPr>
              <a:t>, </a:t>
            </a:r>
            <a:r>
              <a:rPr lang="en-US" sz="3420" dirty="0" err="1">
                <a:solidFill>
                  <a:srgbClr val="000000"/>
                </a:solidFill>
                <a:latin typeface="Open Sans"/>
                <a:ea typeface="Open Sans"/>
                <a:cs typeface="Open Sans"/>
                <a:sym typeface="Open Sans"/>
              </a:rPr>
              <a:t>що</a:t>
            </a:r>
            <a:r>
              <a:rPr lang="en-US" sz="3420" dirty="0">
                <a:solidFill>
                  <a:srgbClr val="000000"/>
                </a:solidFill>
                <a:latin typeface="Open Sans"/>
                <a:ea typeface="Open Sans"/>
                <a:cs typeface="Open Sans"/>
                <a:sym typeface="Open Sans"/>
              </a:rPr>
              <a:t> </a:t>
            </a:r>
            <a:r>
              <a:rPr lang="en-US" sz="3420" dirty="0" err="1">
                <a:solidFill>
                  <a:srgbClr val="000000"/>
                </a:solidFill>
                <a:latin typeface="Open Sans"/>
                <a:ea typeface="Open Sans"/>
                <a:cs typeface="Open Sans"/>
                <a:sym typeface="Open Sans"/>
              </a:rPr>
              <a:t>взаємодіють</a:t>
            </a:r>
            <a:r>
              <a:rPr lang="en-US" sz="3420" dirty="0">
                <a:solidFill>
                  <a:srgbClr val="000000"/>
                </a:solidFill>
                <a:latin typeface="Open Sans"/>
                <a:ea typeface="Open Sans"/>
                <a:cs typeface="Open Sans"/>
                <a:sym typeface="Open Sans"/>
              </a:rPr>
              <a:t> з </a:t>
            </a:r>
            <a:r>
              <a:rPr lang="en-US" sz="3420" dirty="0" err="1">
                <a:solidFill>
                  <a:srgbClr val="000000"/>
                </a:solidFill>
                <a:latin typeface="Open Sans"/>
                <a:ea typeface="Open Sans"/>
                <a:cs typeface="Open Sans"/>
                <a:sym typeface="Open Sans"/>
              </a:rPr>
              <a:t>ленакапавіром</a:t>
            </a:r>
            <a:r>
              <a:rPr lang="en-US" sz="3420" dirty="0">
                <a:solidFill>
                  <a:srgbClr val="000000"/>
                </a:solidFill>
                <a:latin typeface="Open Sans"/>
                <a:ea typeface="Open Sans"/>
                <a:cs typeface="Open Sans"/>
                <a:sym typeface="Open Sans"/>
              </a:rPr>
              <a:t>, з </a:t>
            </a:r>
            <a:r>
              <a:rPr lang="en-US" sz="3420" dirty="0" err="1">
                <a:solidFill>
                  <a:srgbClr val="000000"/>
                </a:solidFill>
                <a:latin typeface="Open Sans"/>
                <a:ea typeface="Open Sans"/>
                <a:cs typeface="Open Sans"/>
                <a:sym typeface="Open Sans"/>
              </a:rPr>
              <a:t>протипоказаннями</a:t>
            </a:r>
            <a:r>
              <a:rPr lang="en-US" sz="3420" dirty="0">
                <a:solidFill>
                  <a:srgbClr val="000000"/>
                </a:solidFill>
                <a:latin typeface="Open Sans"/>
                <a:ea typeface="Open Sans"/>
                <a:cs typeface="Open Sans"/>
                <a:sym typeface="Open Sans"/>
              </a:rPr>
              <a:t> </a:t>
            </a:r>
            <a:r>
              <a:rPr lang="en-US" sz="3420" dirty="0" err="1">
                <a:solidFill>
                  <a:srgbClr val="000000"/>
                </a:solidFill>
                <a:latin typeface="Open Sans"/>
                <a:ea typeface="Open Sans"/>
                <a:cs typeface="Open Sans"/>
                <a:sym typeface="Open Sans"/>
              </a:rPr>
              <a:t>та</a:t>
            </a:r>
            <a:r>
              <a:rPr lang="en-US" sz="3420" dirty="0">
                <a:solidFill>
                  <a:srgbClr val="000000"/>
                </a:solidFill>
                <a:latin typeface="Open Sans"/>
                <a:ea typeface="Open Sans"/>
                <a:cs typeface="Open Sans"/>
                <a:sym typeface="Open Sans"/>
              </a:rPr>
              <a:t> </a:t>
            </a:r>
            <a:r>
              <a:rPr lang="en-US" sz="3420" dirty="0" err="1">
                <a:solidFill>
                  <a:srgbClr val="000000"/>
                </a:solidFill>
                <a:latin typeface="Open Sans"/>
                <a:ea typeface="Open Sans"/>
                <a:cs typeface="Open Sans"/>
                <a:sym typeface="Open Sans"/>
              </a:rPr>
              <a:t>застереженнями</a:t>
            </a:r>
            <a:r>
              <a:rPr lang="en-US" sz="3420" dirty="0">
                <a:solidFill>
                  <a:srgbClr val="000000"/>
                </a:solidFill>
                <a:latin typeface="Open Sans"/>
                <a:ea typeface="Open Sans"/>
                <a:cs typeface="Open Sans"/>
                <a:sym typeface="Open Sans"/>
              </a:rPr>
              <a:t>, </a:t>
            </a:r>
            <a:r>
              <a:rPr lang="en-US" sz="3420" dirty="0" err="1">
                <a:solidFill>
                  <a:srgbClr val="000000"/>
                </a:solidFill>
                <a:latin typeface="Open Sans"/>
                <a:ea typeface="Open Sans"/>
                <a:cs typeface="Open Sans"/>
                <a:sym typeface="Open Sans"/>
              </a:rPr>
              <a:t>що</a:t>
            </a:r>
            <a:r>
              <a:rPr lang="en-US" sz="3420" dirty="0">
                <a:solidFill>
                  <a:srgbClr val="000000"/>
                </a:solidFill>
                <a:latin typeface="Open Sans"/>
                <a:ea typeface="Open Sans"/>
                <a:cs typeface="Open Sans"/>
                <a:sym typeface="Open Sans"/>
              </a:rPr>
              <a:t> </a:t>
            </a:r>
            <a:r>
              <a:rPr lang="en-US" sz="3420" dirty="0" err="1">
                <a:solidFill>
                  <a:srgbClr val="000000"/>
                </a:solidFill>
                <a:latin typeface="Open Sans"/>
                <a:ea typeface="Open Sans"/>
                <a:cs typeface="Open Sans"/>
                <a:sym typeface="Open Sans"/>
              </a:rPr>
              <a:t>варіюються</a:t>
            </a:r>
            <a:r>
              <a:rPr lang="en-US" sz="3420" dirty="0">
                <a:solidFill>
                  <a:srgbClr val="000000"/>
                </a:solidFill>
                <a:latin typeface="Open Sans"/>
                <a:ea typeface="Open Sans"/>
                <a:cs typeface="Open Sans"/>
                <a:sym typeface="Open Sans"/>
              </a:rPr>
              <a:t> </a:t>
            </a:r>
            <a:r>
              <a:rPr lang="en-US" sz="3420" dirty="0" err="1">
                <a:solidFill>
                  <a:srgbClr val="000000"/>
                </a:solidFill>
                <a:latin typeface="Open Sans"/>
                <a:ea typeface="Open Sans"/>
                <a:cs typeface="Open Sans"/>
                <a:sym typeface="Open Sans"/>
              </a:rPr>
              <a:t>залежно</a:t>
            </a:r>
            <a:r>
              <a:rPr lang="en-US" sz="3420" dirty="0">
                <a:solidFill>
                  <a:srgbClr val="000000"/>
                </a:solidFill>
                <a:latin typeface="Open Sans"/>
                <a:ea typeface="Open Sans"/>
                <a:cs typeface="Open Sans"/>
                <a:sym typeface="Open Sans"/>
              </a:rPr>
              <a:t> </a:t>
            </a:r>
            <a:r>
              <a:rPr lang="en-US" sz="3420" dirty="0" err="1">
                <a:solidFill>
                  <a:srgbClr val="000000"/>
                </a:solidFill>
                <a:latin typeface="Open Sans"/>
                <a:ea typeface="Open Sans"/>
                <a:cs typeface="Open Sans"/>
                <a:sym typeface="Open Sans"/>
              </a:rPr>
              <a:t>від</a:t>
            </a:r>
            <a:r>
              <a:rPr lang="en-US" sz="3420" dirty="0">
                <a:solidFill>
                  <a:srgbClr val="000000"/>
                </a:solidFill>
                <a:latin typeface="Open Sans"/>
                <a:ea typeface="Open Sans"/>
                <a:cs typeface="Open Sans"/>
                <a:sym typeface="Open Sans"/>
              </a:rPr>
              <a:t> </a:t>
            </a:r>
            <a:r>
              <a:rPr lang="en-US" sz="3420" dirty="0" err="1">
                <a:solidFill>
                  <a:srgbClr val="000000"/>
                </a:solidFill>
                <a:latin typeface="Open Sans"/>
                <a:ea typeface="Open Sans"/>
                <a:cs typeface="Open Sans"/>
                <a:sym typeface="Open Sans"/>
              </a:rPr>
              <a:t>лікарського</a:t>
            </a:r>
            <a:r>
              <a:rPr lang="en-US" sz="3420" dirty="0">
                <a:solidFill>
                  <a:srgbClr val="000000"/>
                </a:solidFill>
                <a:latin typeface="Open Sans"/>
                <a:ea typeface="Open Sans"/>
                <a:cs typeface="Open Sans"/>
                <a:sym typeface="Open Sans"/>
              </a:rPr>
              <a:t> </a:t>
            </a:r>
            <a:r>
              <a:rPr lang="en-US" sz="3420" dirty="0" err="1">
                <a:solidFill>
                  <a:srgbClr val="000000"/>
                </a:solidFill>
                <a:latin typeface="Open Sans"/>
                <a:ea typeface="Open Sans"/>
                <a:cs typeface="Open Sans"/>
                <a:sym typeface="Open Sans"/>
              </a:rPr>
              <a:t>засобу</a:t>
            </a:r>
            <a:r>
              <a:rPr lang="en-US" sz="3420" dirty="0">
                <a:solidFill>
                  <a:srgbClr val="000000"/>
                </a:solidFill>
                <a:latin typeface="Open Sans"/>
                <a:ea typeface="Open Sans"/>
                <a:cs typeface="Open Sans"/>
                <a:sym typeface="Open Sans"/>
              </a:rPr>
              <a:t>.</a:t>
            </a:r>
            <a:endParaRPr lang="en-US" sz="3420" dirty="0">
              <a:solidFill>
                <a:srgbClr val="000000"/>
              </a:solidFill>
              <a:latin typeface="Open Sans"/>
              <a:ea typeface="Open Sans"/>
              <a:cs typeface="Open Sans"/>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338785" y="763343"/>
            <a:ext cx="16447559" cy="713486"/>
          </a:xfrm>
          <a:prstGeom prst="rect">
            <a:avLst/>
          </a:prstGeom>
        </p:spPr>
        <p:txBody>
          <a:bodyPr lIns="0" tIns="0" rIns="0" bIns="0" rtlCol="0" anchor="t">
            <a:spAutoFit/>
          </a:bodyPr>
          <a:lstStyle/>
          <a:p>
            <a:pPr algn="l">
              <a:lnSpc>
                <a:spcPts val="5152"/>
              </a:lnSpc>
            </a:pPr>
            <a:r>
              <a:rPr lang="en-US" sz="5600" b="1">
                <a:solidFill>
                  <a:srgbClr val="FE6C39"/>
                </a:solidFill>
                <a:latin typeface="Roboto Condensed Bold"/>
                <a:ea typeface="Roboto Condensed Bold"/>
                <a:cs typeface="Roboto Condensed Bold"/>
                <a:sym typeface="Roboto Condensed Bold"/>
              </a:rPr>
              <a:t>Протипоказання та застереження: LEN </a:t>
            </a:r>
          </a:p>
        </p:txBody>
      </p:sp>
      <p:sp>
        <p:nvSpPr>
          <p:cNvPr id="3" name="Freeform 3"/>
          <p:cNvSpPr/>
          <p:nvPr/>
        </p:nvSpPr>
        <p:spPr>
          <a:xfrm rot="-8984890">
            <a:off x="272916" y="297055"/>
            <a:ext cx="1588149" cy="1512712"/>
          </a:xfrm>
          <a:custGeom>
            <a:avLst/>
            <a:gdLst/>
            <a:ahLst/>
            <a:cxnLst/>
            <a:rect l="l" t="t" r="r" b="b"/>
            <a:pathLst>
              <a:path w="1588149" h="1512712">
                <a:moveTo>
                  <a:pt x="0" y="0"/>
                </a:moveTo>
                <a:lnTo>
                  <a:pt x="1588149" y="0"/>
                </a:lnTo>
                <a:lnTo>
                  <a:pt x="1588149" y="1512712"/>
                </a:lnTo>
                <a:lnTo>
                  <a:pt x="0" y="151271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4" name="Group 4"/>
          <p:cNvGrpSpPr/>
          <p:nvPr/>
        </p:nvGrpSpPr>
        <p:grpSpPr>
          <a:xfrm>
            <a:off x="471625" y="371965"/>
            <a:ext cx="1205672" cy="1349301"/>
            <a:chOff x="0" y="0"/>
            <a:chExt cx="1607563" cy="1799068"/>
          </a:xfrm>
        </p:grpSpPr>
        <p:sp>
          <p:nvSpPr>
            <p:cNvPr id="5" name="Freeform 5"/>
            <p:cNvSpPr/>
            <p:nvPr/>
          </p:nvSpPr>
          <p:spPr>
            <a:xfrm rot="-10800000" flipH="1">
              <a:off x="0" y="485375"/>
              <a:ext cx="1303840" cy="1313692"/>
            </a:xfrm>
            <a:custGeom>
              <a:avLst/>
              <a:gdLst/>
              <a:ahLst/>
              <a:cxnLst/>
              <a:rect l="l" t="t" r="r" b="b"/>
              <a:pathLst>
                <a:path w="1303840" h="1313692">
                  <a:moveTo>
                    <a:pt x="1303840" y="0"/>
                  </a:moveTo>
                  <a:lnTo>
                    <a:pt x="0" y="0"/>
                  </a:lnTo>
                  <a:lnTo>
                    <a:pt x="0" y="1313693"/>
                  </a:lnTo>
                  <a:lnTo>
                    <a:pt x="1303840" y="1313693"/>
                  </a:lnTo>
                  <a:lnTo>
                    <a:pt x="130384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6" name="TextBox 6"/>
            <p:cNvSpPr txBox="1"/>
            <p:nvPr/>
          </p:nvSpPr>
          <p:spPr>
            <a:xfrm>
              <a:off x="362077" y="911114"/>
              <a:ext cx="413644" cy="231108"/>
            </a:xfrm>
            <a:prstGeom prst="rect">
              <a:avLst/>
            </a:prstGeom>
          </p:spPr>
          <p:txBody>
            <a:bodyPr lIns="0" tIns="0" rIns="0" bIns="0" rtlCol="0" anchor="t">
              <a:spAutoFit/>
            </a:bodyPr>
            <a:lstStyle/>
            <a:p>
              <a:pPr algn="ctr">
                <a:lnSpc>
                  <a:spcPts val="1470"/>
                </a:lnSpc>
              </a:pPr>
              <a:r>
                <a:rPr lang="en-US" sz="1050">
                  <a:solidFill>
                    <a:srgbClr val="F36B2B"/>
                  </a:solidFill>
                  <a:latin typeface="Bobby Jones Condensed Soft"/>
                  <a:ea typeface="Bobby Jones Condensed Soft"/>
                  <a:cs typeface="Bobby Jones Condensed Soft"/>
                  <a:sym typeface="Bobby Jones Condensed Soft"/>
                </a:rPr>
                <a:t>L</a:t>
              </a:r>
            </a:p>
          </p:txBody>
        </p:sp>
        <p:sp>
          <p:nvSpPr>
            <p:cNvPr id="7" name="Freeform 7"/>
            <p:cNvSpPr/>
            <p:nvPr/>
          </p:nvSpPr>
          <p:spPr>
            <a:xfrm rot="9001455">
              <a:off x="690547" y="160669"/>
              <a:ext cx="746559" cy="882197"/>
            </a:xfrm>
            <a:custGeom>
              <a:avLst/>
              <a:gdLst/>
              <a:ahLst/>
              <a:cxnLst/>
              <a:rect l="l" t="t" r="r" b="b"/>
              <a:pathLst>
                <a:path w="746559" h="882197">
                  <a:moveTo>
                    <a:pt x="0" y="0"/>
                  </a:moveTo>
                  <a:lnTo>
                    <a:pt x="746559" y="0"/>
                  </a:lnTo>
                  <a:lnTo>
                    <a:pt x="746559" y="882197"/>
                  </a:lnTo>
                  <a:lnTo>
                    <a:pt x="0" y="882197"/>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8" name="Freeform 8"/>
            <p:cNvSpPr/>
            <p:nvPr/>
          </p:nvSpPr>
          <p:spPr>
            <a:xfrm rot="-8500143">
              <a:off x="842066" y="54164"/>
              <a:ext cx="330142" cy="447337"/>
            </a:xfrm>
            <a:custGeom>
              <a:avLst/>
              <a:gdLst/>
              <a:ahLst/>
              <a:cxnLst/>
              <a:rect l="l" t="t" r="r" b="b"/>
              <a:pathLst>
                <a:path w="330142" h="447337">
                  <a:moveTo>
                    <a:pt x="0" y="0"/>
                  </a:moveTo>
                  <a:lnTo>
                    <a:pt x="330141" y="0"/>
                  </a:lnTo>
                  <a:lnTo>
                    <a:pt x="330141" y="447337"/>
                  </a:lnTo>
                  <a:lnTo>
                    <a:pt x="0" y="447337"/>
                  </a:lnTo>
                  <a:lnTo>
                    <a:pt x="0" y="0"/>
                  </a:lnTo>
                  <a:close/>
                </a:path>
              </a:pathLst>
            </a:custGeom>
            <a:blipFill>
              <a:blip r:embed="rId6">
                <a:extLst>
                  <a:ext uri="{96DAC541-7B7A-43D3-8B79-37D633B846F1}">
                    <asvg:svgBlip xmlns:asvg="http://schemas.microsoft.com/office/drawing/2016/SVG/main" r:embed="rId7"/>
                  </a:ext>
                </a:extLst>
              </a:blip>
              <a:stretch>
                <a:fillRect l="-117708" t="-89863"/>
              </a:stretch>
            </a:blipFill>
          </p:spPr>
        </p:sp>
      </p:grpSp>
      <p:sp>
        <p:nvSpPr>
          <p:cNvPr id="9" name="TextBox 9"/>
          <p:cNvSpPr txBox="1"/>
          <p:nvPr/>
        </p:nvSpPr>
        <p:spPr>
          <a:xfrm>
            <a:off x="0" y="2400168"/>
            <a:ext cx="13206384" cy="7123489"/>
          </a:xfrm>
          <a:prstGeom prst="rect">
            <a:avLst/>
          </a:prstGeom>
        </p:spPr>
        <p:txBody>
          <a:bodyPr wrap="square" lIns="0" tIns="0" rIns="0" bIns="0" rtlCol="0" anchor="t">
            <a:spAutoFit/>
          </a:bodyPr>
          <a:lstStyle/>
          <a:p>
            <a:pPr marL="718222" lvl="1" indent="-359111" algn="just">
              <a:lnSpc>
                <a:spcPts val="5123"/>
              </a:lnSpc>
              <a:buFont typeface="Arial"/>
              <a:buChar char="•"/>
            </a:pPr>
            <a:r>
              <a:rPr lang="en-US" sz="2800" dirty="0" err="1">
                <a:solidFill>
                  <a:srgbClr val="000000"/>
                </a:solidFill>
                <a:latin typeface="Open Sans"/>
                <a:ea typeface="Open Sans"/>
                <a:cs typeface="Open Sans"/>
                <a:sym typeface="Open Sans"/>
              </a:rPr>
              <a:t>Розгляньте</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можливість</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призупинення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застосування</a:t>
            </a:r>
            <a:r>
              <a:rPr lang="en-US" sz="2800" dirty="0">
                <a:solidFill>
                  <a:srgbClr val="000000"/>
                </a:solidFill>
                <a:latin typeface="Open Sans"/>
                <a:ea typeface="Open Sans"/>
                <a:cs typeface="Open Sans"/>
                <a:sym typeface="Open Sans"/>
              </a:rPr>
              <a:t> LEN і </a:t>
            </a:r>
            <a:r>
              <a:rPr lang="en-US" sz="2800" dirty="0" err="1">
                <a:solidFill>
                  <a:srgbClr val="000000"/>
                </a:solidFill>
                <a:latin typeface="Open Sans"/>
                <a:ea typeface="Open Sans"/>
                <a:cs typeface="Open Sans"/>
                <a:sym typeface="Open Sans"/>
              </a:rPr>
              <a:t>порекомендуйте</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клієнту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повернутися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через</a:t>
            </a:r>
            <a:r>
              <a:rPr lang="en-US" sz="2800" dirty="0">
                <a:solidFill>
                  <a:srgbClr val="000000"/>
                </a:solidFill>
                <a:latin typeface="Open Sans"/>
                <a:ea typeface="Open Sans"/>
                <a:cs typeface="Open Sans"/>
                <a:sym typeface="Open Sans"/>
              </a:rPr>
              <a:t> 1 </a:t>
            </a:r>
            <a:r>
              <a:rPr lang="en-US" sz="2800" dirty="0" err="1">
                <a:solidFill>
                  <a:srgbClr val="000000"/>
                </a:solidFill>
                <a:latin typeface="Open Sans"/>
                <a:ea typeface="Open Sans"/>
                <a:cs typeface="Open Sans"/>
                <a:sym typeface="Open Sans"/>
              </a:rPr>
              <a:t>місяць</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для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повторного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тестування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на</a:t>
            </a:r>
            <a:r>
              <a:rPr lang="en-US" sz="2800" dirty="0">
                <a:solidFill>
                  <a:srgbClr val="000000"/>
                </a:solidFill>
                <a:latin typeface="Open Sans"/>
                <a:ea typeface="Open Sans"/>
                <a:cs typeface="Open Sans"/>
                <a:sym typeface="Open Sans"/>
              </a:rPr>
              <a:t> ВІЛ. </a:t>
            </a:r>
            <a:r>
              <a:rPr lang="en-US" sz="2800" dirty="0" err="1">
                <a:solidFill>
                  <a:srgbClr val="000000"/>
                </a:solidFill>
                <a:latin typeface="Open Sans"/>
                <a:ea typeface="Open Sans"/>
                <a:cs typeface="Open Sans"/>
                <a:sym typeface="Open Sans"/>
              </a:rPr>
              <a:t>Клієнти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можуть</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відновити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застосування</a:t>
            </a:r>
            <a:r>
              <a:rPr lang="en-US" sz="2800" dirty="0">
                <a:solidFill>
                  <a:srgbClr val="000000"/>
                </a:solidFill>
                <a:latin typeface="Open Sans"/>
                <a:ea typeface="Open Sans"/>
                <a:cs typeface="Open Sans"/>
                <a:sym typeface="Open Sans"/>
              </a:rPr>
              <a:t> LEN, </a:t>
            </a:r>
            <a:r>
              <a:rPr lang="en-US" sz="2800" dirty="0" err="1">
                <a:solidFill>
                  <a:srgbClr val="000000"/>
                </a:solidFill>
                <a:latin typeface="Open Sans"/>
                <a:ea typeface="Open Sans"/>
                <a:cs typeface="Open Sans"/>
                <a:sym typeface="Open Sans"/>
              </a:rPr>
              <a:t>якщо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результати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повторного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тестування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на</a:t>
            </a:r>
            <a:r>
              <a:rPr lang="en-US" sz="2800" dirty="0">
                <a:solidFill>
                  <a:srgbClr val="000000"/>
                </a:solidFill>
                <a:latin typeface="Open Sans"/>
                <a:ea typeface="Open Sans"/>
                <a:cs typeface="Open Sans"/>
                <a:sym typeface="Open Sans"/>
              </a:rPr>
              <a:t> ВІЛ </a:t>
            </a:r>
            <a:r>
              <a:rPr lang="en-US" sz="2800" dirty="0" err="1">
                <a:solidFill>
                  <a:srgbClr val="000000"/>
                </a:solidFill>
                <a:latin typeface="Open Sans"/>
                <a:ea typeface="Open Sans"/>
                <a:cs typeface="Open Sans"/>
                <a:sym typeface="Open Sans"/>
              </a:rPr>
              <a:t>через</a:t>
            </a:r>
            <a:r>
              <a:rPr lang="en-US" sz="2800" dirty="0">
                <a:solidFill>
                  <a:srgbClr val="000000"/>
                </a:solidFill>
                <a:latin typeface="Open Sans"/>
                <a:ea typeface="Open Sans"/>
                <a:cs typeface="Open Sans"/>
                <a:sym typeface="Open Sans"/>
              </a:rPr>
              <a:t> 1 </a:t>
            </a:r>
            <a:r>
              <a:rPr lang="en-US" sz="2800" dirty="0" err="1">
                <a:solidFill>
                  <a:srgbClr val="000000"/>
                </a:solidFill>
                <a:latin typeface="Open Sans"/>
                <a:ea typeface="Open Sans"/>
                <a:cs typeface="Open Sans"/>
                <a:sym typeface="Open Sans"/>
              </a:rPr>
              <a:t>місяць</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будуть</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негативними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період</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призупинення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застосування</a:t>
            </a:r>
            <a:r>
              <a:rPr lang="en-US" sz="2800" dirty="0">
                <a:solidFill>
                  <a:srgbClr val="000000"/>
                </a:solidFill>
                <a:latin typeface="Open Sans"/>
                <a:ea typeface="Open Sans"/>
                <a:cs typeface="Open Sans"/>
                <a:sym typeface="Open Sans"/>
              </a:rPr>
              <a:t> LEN </a:t>
            </a:r>
            <a:r>
              <a:rPr lang="en-US" sz="2800" dirty="0" err="1">
                <a:solidFill>
                  <a:srgbClr val="000000"/>
                </a:solidFill>
                <a:latin typeface="Open Sans"/>
                <a:ea typeface="Open Sans"/>
                <a:cs typeface="Open Sans"/>
                <a:sym typeface="Open Sans"/>
              </a:rPr>
              <a:t>слід</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обрати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альтернативні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стратегії</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профілактики</a:t>
            </a:r>
            <a:r>
              <a:rPr lang="en-US" sz="2800" dirty="0">
                <a:solidFill>
                  <a:srgbClr val="000000"/>
                </a:solidFill>
                <a:latin typeface="Open Sans"/>
                <a:ea typeface="Open Sans"/>
                <a:cs typeface="Open Sans"/>
                <a:sym typeface="Open Sans"/>
              </a:rPr>
              <a:t> ВІЛ.</a:t>
            </a:r>
          </a:p>
          <a:p>
            <a:pPr marL="718222" lvl="1" indent="-359111" algn="just">
              <a:lnSpc>
                <a:spcPts val="5123"/>
              </a:lnSpc>
              <a:buFont typeface="Arial"/>
              <a:buChar char="•"/>
            </a:pPr>
            <a:r>
              <a:rPr lang="en-US" sz="2800" dirty="0" err="1">
                <a:solidFill>
                  <a:srgbClr val="000000"/>
                </a:solidFill>
                <a:latin typeface="Open Sans"/>
                <a:ea typeface="Open Sans"/>
                <a:cs typeface="Open Sans"/>
                <a:sym typeface="Open Sans"/>
              </a:rPr>
              <a:t>Потенційні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ризики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переваги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припинення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або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продовження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прийому</a:t>
            </a:r>
            <a:r>
              <a:rPr lang="en-US" sz="2800" dirty="0">
                <a:solidFill>
                  <a:srgbClr val="000000"/>
                </a:solidFill>
                <a:latin typeface="Open Sans"/>
                <a:ea typeface="Open Sans"/>
                <a:cs typeface="Open Sans"/>
                <a:sym typeface="Open Sans"/>
              </a:rPr>
              <a:t> LEN </a:t>
            </a:r>
            <a:r>
              <a:rPr lang="en-US" sz="2800" dirty="0" err="1">
                <a:solidFill>
                  <a:srgbClr val="000000"/>
                </a:solidFill>
                <a:latin typeface="Open Sans"/>
                <a:ea typeface="Open Sans"/>
                <a:cs typeface="Open Sans"/>
                <a:sym typeface="Open Sans"/>
              </a:rPr>
              <a:t>слід</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оцінювати</a:t>
            </a:r>
            <a:r>
              <a:rPr lang="en-US" sz="2800" dirty="0">
                <a:solidFill>
                  <a:srgbClr val="000000"/>
                </a:solidFill>
                <a:latin typeface="Open Sans"/>
                <a:ea typeface="Open Sans"/>
                <a:cs typeface="Open Sans"/>
                <a:sym typeface="Open Sans"/>
              </a:rPr>
              <a:t> в </a:t>
            </a:r>
            <a:r>
              <a:rPr lang="en-US" sz="2800" dirty="0" err="1">
                <a:solidFill>
                  <a:srgbClr val="000000"/>
                </a:solidFill>
                <a:latin typeface="Open Sans"/>
                <a:ea typeface="Open Sans"/>
                <a:cs typeface="Open Sans"/>
                <a:sym typeface="Open Sans"/>
              </a:rPr>
              <a:t>кожному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конкретному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випадку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причому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припинення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слід</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обирати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лише</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тоді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коли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ризики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потенційного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продовження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прийому</a:t>
            </a:r>
            <a:r>
              <a:rPr lang="en-US" sz="2800" dirty="0">
                <a:solidFill>
                  <a:srgbClr val="000000"/>
                </a:solidFill>
                <a:latin typeface="Open Sans"/>
                <a:ea typeface="Open Sans"/>
                <a:cs typeface="Open Sans"/>
                <a:sym typeface="Open Sans"/>
              </a:rPr>
              <a:t> LEN </a:t>
            </a:r>
            <a:r>
              <a:rPr lang="en-US" sz="2800" dirty="0" err="1">
                <a:solidFill>
                  <a:srgbClr val="000000"/>
                </a:solidFill>
                <a:latin typeface="Open Sans"/>
                <a:ea typeface="Open Sans"/>
                <a:cs typeface="Open Sans"/>
                <a:sym typeface="Open Sans"/>
              </a:rPr>
              <a:t>під</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час</a:t>
            </a:r>
            <a:r>
              <a:rPr lang="en-US" sz="2800" dirty="0">
                <a:solidFill>
                  <a:srgbClr val="000000"/>
                </a:solidFill>
                <a:latin typeface="Open Sans"/>
                <a:ea typeface="Open Sans"/>
                <a:cs typeface="Open Sans"/>
                <a:sym typeface="Open Sans"/>
              </a:rPr>
              <a:t> </a:t>
            </a:r>
            <a:r>
              <a:rPr lang="uk-UA" sz="2800" dirty="0">
                <a:solidFill>
                  <a:srgbClr val="000000"/>
                </a:solidFill>
                <a:latin typeface="Open Sans"/>
                <a:ea typeface="Open Sans"/>
                <a:cs typeface="Open Sans"/>
                <a:sym typeface="Open Sans"/>
              </a:rPr>
              <a:t>ГВІ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вважаються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більшими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можливі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переваги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продовження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прийому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для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профілактики</a:t>
            </a:r>
            <a:r>
              <a:rPr lang="en-US" sz="2800" dirty="0">
                <a:solidFill>
                  <a:srgbClr val="000000"/>
                </a:solidFill>
                <a:latin typeface="Open Sans"/>
                <a:ea typeface="Open Sans"/>
                <a:cs typeface="Open Sans"/>
                <a:sym typeface="Open Sans"/>
              </a:rPr>
              <a:t> ВІЛ.</a:t>
            </a:r>
          </a:p>
        </p:txBody>
      </p:sp>
      <p:sp>
        <p:nvSpPr>
          <p:cNvPr id="10" name="Freeform 10"/>
          <p:cNvSpPr/>
          <p:nvPr/>
        </p:nvSpPr>
        <p:spPr>
          <a:xfrm>
            <a:off x="13678008" y="2106822"/>
            <a:ext cx="4138368" cy="3566329"/>
          </a:xfrm>
          <a:custGeom>
            <a:avLst/>
            <a:gdLst/>
            <a:ahLst/>
            <a:cxnLst/>
            <a:rect l="l" t="t" r="r" b="b"/>
            <a:pathLst>
              <a:path w="5242560" h="4114800">
                <a:moveTo>
                  <a:pt x="0" y="0"/>
                </a:moveTo>
                <a:lnTo>
                  <a:pt x="5242560" y="0"/>
                </a:lnTo>
                <a:lnTo>
                  <a:pt x="5242560" y="4114800"/>
                </a:lnTo>
                <a:lnTo>
                  <a:pt x="0" y="4114800"/>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11" name="TextBox 11"/>
          <p:cNvSpPr txBox="1"/>
          <p:nvPr/>
        </p:nvSpPr>
        <p:spPr>
          <a:xfrm>
            <a:off x="2359229" y="1561595"/>
            <a:ext cx="10956971" cy="577081"/>
          </a:xfrm>
          <a:prstGeom prst="rect">
            <a:avLst/>
          </a:prstGeom>
        </p:spPr>
        <p:txBody>
          <a:bodyPr lIns="0" tIns="0" rIns="0" bIns="0" rtlCol="0" anchor="t">
            <a:spAutoFit/>
          </a:bodyPr>
          <a:lstStyle/>
          <a:p>
            <a:pPr algn="l">
              <a:lnSpc>
                <a:spcPts val="4416"/>
              </a:lnSpc>
            </a:pPr>
            <a:r>
              <a:rPr lang="en-US" sz="4800" b="1" dirty="0" err="1">
                <a:solidFill>
                  <a:srgbClr val="231F20"/>
                </a:solidFill>
                <a:latin typeface="Roboto Condensed Bold"/>
                <a:ea typeface="Roboto Condensed Bold"/>
                <a:cs typeface="Roboto Condensed Bold"/>
                <a:sym typeface="Roboto Condensed Bold"/>
              </a:rPr>
              <a:t>Висока</a:t>
            </a:r>
            <a:r>
              <a:rPr lang="en-US" sz="4800" b="1" dirty="0">
                <a:solidFill>
                  <a:srgbClr val="231F20"/>
                </a:solidFill>
                <a:latin typeface="Roboto Condensed Bold"/>
                <a:ea typeface="Roboto Condensed Bold"/>
                <a:cs typeface="Roboto Condensed Bold"/>
                <a:sym typeface="Roboto Condensed Bold"/>
              </a:rPr>
              <a:t> </a:t>
            </a:r>
            <a:r>
              <a:rPr lang="en-US" sz="4800" b="1" dirty="0" err="1">
                <a:solidFill>
                  <a:srgbClr val="231F20"/>
                </a:solidFill>
                <a:latin typeface="Roboto Condensed Bold"/>
                <a:ea typeface="Roboto Condensed Bold"/>
                <a:cs typeface="Roboto Condensed Bold"/>
                <a:sym typeface="Roboto Condensed Bold"/>
              </a:rPr>
              <a:t>ймовірність</a:t>
            </a:r>
            <a:r>
              <a:rPr lang="en-US" sz="4800" b="1" dirty="0">
                <a:solidFill>
                  <a:srgbClr val="231F20"/>
                </a:solidFill>
                <a:latin typeface="Roboto Condensed Bold"/>
                <a:ea typeface="Roboto Condensed Bold"/>
                <a:cs typeface="Roboto Condensed Bold"/>
                <a:sym typeface="Roboto Condensed Bold"/>
              </a:rPr>
              <a:t> </a:t>
            </a:r>
            <a:r>
              <a:rPr lang="uk-UA" sz="4800" b="1" dirty="0">
                <a:solidFill>
                  <a:srgbClr val="231F20"/>
                </a:solidFill>
                <a:latin typeface="Roboto Condensed Bold"/>
                <a:ea typeface="Roboto Condensed Bold"/>
                <a:cs typeface="Roboto Condensed Bold"/>
                <a:sym typeface="Roboto Condensed Bold"/>
              </a:rPr>
              <a:t>ГВІ</a:t>
            </a:r>
            <a:r>
              <a:rPr lang="en-US" sz="4800" b="1" dirty="0">
                <a:solidFill>
                  <a:srgbClr val="231F20"/>
                </a:solidFill>
                <a:latin typeface="Roboto Condensed Bold"/>
                <a:ea typeface="Roboto Condensed Bold"/>
                <a:cs typeface="Roboto Condensed Bold"/>
                <a:sym typeface="Roboto Condensed Bold"/>
              </a:rPr>
              <a:t> </a:t>
            </a: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576160" y="436609"/>
            <a:ext cx="16447559" cy="713486"/>
          </a:xfrm>
          <a:prstGeom prst="rect">
            <a:avLst/>
          </a:prstGeom>
        </p:spPr>
        <p:txBody>
          <a:bodyPr lIns="0" tIns="0" rIns="0" bIns="0" rtlCol="0" anchor="t">
            <a:spAutoFit/>
          </a:bodyPr>
          <a:lstStyle/>
          <a:p>
            <a:pPr algn="l">
              <a:lnSpc>
                <a:spcPts val="5152"/>
              </a:lnSpc>
            </a:pPr>
            <a:r>
              <a:rPr lang="en-US" sz="5600" b="1" dirty="0" err="1">
                <a:solidFill>
                  <a:srgbClr val="FE6C39"/>
                </a:solidFill>
                <a:latin typeface="Roboto Condensed Bold"/>
                <a:ea typeface="Roboto Condensed Bold"/>
                <a:cs typeface="Roboto Condensed Bold"/>
                <a:sym typeface="Roboto Condensed Bold"/>
              </a:rPr>
              <a:t>Протипоказання</a:t>
            </a:r>
            <a:r>
              <a:rPr lang="en-US" sz="5600" b="1" dirty="0">
                <a:solidFill>
                  <a:srgbClr val="FE6C39"/>
                </a:solidFill>
                <a:latin typeface="Roboto Condensed Bold"/>
                <a:ea typeface="Roboto Condensed Bold"/>
                <a:cs typeface="Roboto Condensed Bold"/>
                <a:sym typeface="Roboto Condensed Bold"/>
              </a:rPr>
              <a:t> </a:t>
            </a:r>
            <a:r>
              <a:rPr lang="en-US" sz="5600" b="1" dirty="0" err="1">
                <a:solidFill>
                  <a:srgbClr val="FE6C39"/>
                </a:solidFill>
                <a:latin typeface="Roboto Condensed Bold"/>
                <a:ea typeface="Roboto Condensed Bold"/>
                <a:cs typeface="Roboto Condensed Bold"/>
                <a:sym typeface="Roboto Condensed Bold"/>
              </a:rPr>
              <a:t>та</a:t>
            </a:r>
            <a:r>
              <a:rPr lang="en-US" sz="5600" b="1" dirty="0">
                <a:solidFill>
                  <a:srgbClr val="FE6C39"/>
                </a:solidFill>
                <a:latin typeface="Roboto Condensed Bold"/>
                <a:ea typeface="Roboto Condensed Bold"/>
                <a:cs typeface="Roboto Condensed Bold"/>
                <a:sym typeface="Roboto Condensed Bold"/>
              </a:rPr>
              <a:t> </a:t>
            </a:r>
            <a:r>
              <a:rPr lang="en-US" sz="5600" b="1" dirty="0" err="1">
                <a:solidFill>
                  <a:srgbClr val="FE6C39"/>
                </a:solidFill>
                <a:latin typeface="Roboto Condensed Bold"/>
                <a:ea typeface="Roboto Condensed Bold"/>
                <a:cs typeface="Roboto Condensed Bold"/>
                <a:sym typeface="Roboto Condensed Bold"/>
              </a:rPr>
              <a:t>застереження</a:t>
            </a:r>
            <a:r>
              <a:rPr lang="en-US" sz="5600" b="1" dirty="0">
                <a:solidFill>
                  <a:srgbClr val="FE6C39"/>
                </a:solidFill>
                <a:latin typeface="Roboto Condensed Bold"/>
                <a:ea typeface="Roboto Condensed Bold"/>
                <a:cs typeface="Roboto Condensed Bold"/>
                <a:sym typeface="Roboto Condensed Bold"/>
              </a:rPr>
              <a:t>: LEN </a:t>
            </a:r>
          </a:p>
        </p:txBody>
      </p:sp>
      <p:sp>
        <p:nvSpPr>
          <p:cNvPr id="3" name="Freeform 3"/>
          <p:cNvSpPr/>
          <p:nvPr/>
        </p:nvSpPr>
        <p:spPr>
          <a:xfrm rot="-8984890">
            <a:off x="272916" y="297055"/>
            <a:ext cx="1588149" cy="1512712"/>
          </a:xfrm>
          <a:custGeom>
            <a:avLst/>
            <a:gdLst/>
            <a:ahLst/>
            <a:cxnLst/>
            <a:rect l="l" t="t" r="r" b="b"/>
            <a:pathLst>
              <a:path w="1588149" h="1512712">
                <a:moveTo>
                  <a:pt x="0" y="0"/>
                </a:moveTo>
                <a:lnTo>
                  <a:pt x="1588149" y="0"/>
                </a:lnTo>
                <a:lnTo>
                  <a:pt x="1588149" y="1512712"/>
                </a:lnTo>
                <a:lnTo>
                  <a:pt x="0" y="1512712"/>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4" name="Group 4"/>
          <p:cNvGrpSpPr/>
          <p:nvPr/>
        </p:nvGrpSpPr>
        <p:grpSpPr>
          <a:xfrm>
            <a:off x="471625" y="371965"/>
            <a:ext cx="1205672" cy="1349301"/>
            <a:chOff x="0" y="0"/>
            <a:chExt cx="1607563" cy="1799068"/>
          </a:xfrm>
        </p:grpSpPr>
        <p:sp>
          <p:nvSpPr>
            <p:cNvPr id="5" name="Freeform 5"/>
            <p:cNvSpPr/>
            <p:nvPr/>
          </p:nvSpPr>
          <p:spPr>
            <a:xfrm rot="-10800000" flipH="1">
              <a:off x="0" y="485375"/>
              <a:ext cx="1303840" cy="1313692"/>
            </a:xfrm>
            <a:custGeom>
              <a:avLst/>
              <a:gdLst/>
              <a:ahLst/>
              <a:cxnLst/>
              <a:rect l="l" t="t" r="r" b="b"/>
              <a:pathLst>
                <a:path w="1303840" h="1313692">
                  <a:moveTo>
                    <a:pt x="1303840" y="0"/>
                  </a:moveTo>
                  <a:lnTo>
                    <a:pt x="0" y="0"/>
                  </a:lnTo>
                  <a:lnTo>
                    <a:pt x="0" y="1313693"/>
                  </a:lnTo>
                  <a:lnTo>
                    <a:pt x="1303840" y="1313693"/>
                  </a:lnTo>
                  <a:lnTo>
                    <a:pt x="130384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6" name="TextBox 6"/>
            <p:cNvSpPr txBox="1"/>
            <p:nvPr/>
          </p:nvSpPr>
          <p:spPr>
            <a:xfrm>
              <a:off x="362077" y="911114"/>
              <a:ext cx="413644" cy="231108"/>
            </a:xfrm>
            <a:prstGeom prst="rect">
              <a:avLst/>
            </a:prstGeom>
          </p:spPr>
          <p:txBody>
            <a:bodyPr lIns="0" tIns="0" rIns="0" bIns="0" rtlCol="0" anchor="t">
              <a:spAutoFit/>
            </a:bodyPr>
            <a:lstStyle/>
            <a:p>
              <a:pPr algn="ctr">
                <a:lnSpc>
                  <a:spcPts val="1470"/>
                </a:lnSpc>
              </a:pPr>
              <a:r>
                <a:rPr lang="en-US" sz="1050">
                  <a:solidFill>
                    <a:srgbClr val="F36B2B"/>
                  </a:solidFill>
                  <a:latin typeface="Bobby Jones Condensed Soft"/>
                  <a:ea typeface="Bobby Jones Condensed Soft"/>
                  <a:cs typeface="Bobby Jones Condensed Soft"/>
                  <a:sym typeface="Bobby Jones Condensed Soft"/>
                </a:rPr>
                <a:t>L</a:t>
              </a:r>
            </a:p>
          </p:txBody>
        </p:sp>
        <p:sp>
          <p:nvSpPr>
            <p:cNvPr id="7" name="Freeform 7"/>
            <p:cNvSpPr/>
            <p:nvPr/>
          </p:nvSpPr>
          <p:spPr>
            <a:xfrm rot="9001455">
              <a:off x="690547" y="160669"/>
              <a:ext cx="746559" cy="882197"/>
            </a:xfrm>
            <a:custGeom>
              <a:avLst/>
              <a:gdLst/>
              <a:ahLst/>
              <a:cxnLst/>
              <a:rect l="l" t="t" r="r" b="b"/>
              <a:pathLst>
                <a:path w="746559" h="882197">
                  <a:moveTo>
                    <a:pt x="0" y="0"/>
                  </a:moveTo>
                  <a:lnTo>
                    <a:pt x="746559" y="0"/>
                  </a:lnTo>
                  <a:lnTo>
                    <a:pt x="746559" y="882197"/>
                  </a:lnTo>
                  <a:lnTo>
                    <a:pt x="0" y="882197"/>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8" name="Freeform 8"/>
            <p:cNvSpPr/>
            <p:nvPr/>
          </p:nvSpPr>
          <p:spPr>
            <a:xfrm rot="-8500143">
              <a:off x="842066" y="54164"/>
              <a:ext cx="330142" cy="447337"/>
            </a:xfrm>
            <a:custGeom>
              <a:avLst/>
              <a:gdLst/>
              <a:ahLst/>
              <a:cxnLst/>
              <a:rect l="l" t="t" r="r" b="b"/>
              <a:pathLst>
                <a:path w="330142" h="447337">
                  <a:moveTo>
                    <a:pt x="0" y="0"/>
                  </a:moveTo>
                  <a:lnTo>
                    <a:pt x="330141" y="0"/>
                  </a:lnTo>
                  <a:lnTo>
                    <a:pt x="330141" y="447337"/>
                  </a:lnTo>
                  <a:lnTo>
                    <a:pt x="0" y="447337"/>
                  </a:lnTo>
                  <a:lnTo>
                    <a:pt x="0" y="0"/>
                  </a:lnTo>
                  <a:close/>
                </a:path>
              </a:pathLst>
            </a:custGeom>
            <a:blipFill>
              <a:blip r:embed="rId6">
                <a:extLst>
                  <a:ext uri="{96DAC541-7B7A-43D3-8B79-37D633B846F1}">
                    <asvg:svgBlip xmlns:asvg="http://schemas.microsoft.com/office/drawing/2016/SVG/main" r:embed="rId7"/>
                  </a:ext>
                </a:extLst>
              </a:blip>
              <a:stretch>
                <a:fillRect l="-117708" t="-89863"/>
              </a:stretch>
            </a:blipFill>
          </p:spPr>
        </p:sp>
      </p:grpSp>
      <p:sp>
        <p:nvSpPr>
          <p:cNvPr id="9" name="TextBox 9"/>
          <p:cNvSpPr txBox="1"/>
          <p:nvPr/>
        </p:nvSpPr>
        <p:spPr>
          <a:xfrm>
            <a:off x="2486878" y="1431983"/>
            <a:ext cx="14044215" cy="577081"/>
          </a:xfrm>
          <a:prstGeom prst="rect">
            <a:avLst/>
          </a:prstGeom>
        </p:spPr>
        <p:txBody>
          <a:bodyPr wrap="square" lIns="0" tIns="0" rIns="0" bIns="0" rtlCol="0" anchor="t">
            <a:spAutoFit/>
          </a:bodyPr>
          <a:lstStyle/>
          <a:p>
            <a:pPr algn="l">
              <a:lnSpc>
                <a:spcPts val="4416"/>
              </a:lnSpc>
            </a:pPr>
            <a:r>
              <a:rPr lang="en-US" sz="4800" b="1" dirty="0" err="1">
                <a:solidFill>
                  <a:srgbClr val="231F20"/>
                </a:solidFill>
                <a:latin typeface="Roboto Condensed Bold"/>
                <a:ea typeface="Roboto Condensed Bold"/>
                <a:cs typeface="Roboto Condensed Bold"/>
                <a:sym typeface="Roboto Condensed Bold"/>
              </a:rPr>
              <a:t>Взаємодія</a:t>
            </a:r>
            <a:r>
              <a:rPr lang="en-US" sz="4800" b="1" dirty="0">
                <a:solidFill>
                  <a:srgbClr val="231F20"/>
                </a:solidFill>
                <a:latin typeface="Roboto Condensed Bold"/>
                <a:ea typeface="Roboto Condensed Bold"/>
                <a:cs typeface="Roboto Condensed Bold"/>
                <a:sym typeface="Roboto Condensed Bold"/>
              </a:rPr>
              <a:t> з </a:t>
            </a:r>
            <a:r>
              <a:rPr lang="en-US" sz="4800" b="1" dirty="0" err="1">
                <a:solidFill>
                  <a:srgbClr val="231F20"/>
                </a:solidFill>
                <a:latin typeface="Roboto Condensed Bold"/>
                <a:ea typeface="Roboto Condensed Bold"/>
                <a:cs typeface="Roboto Condensed Bold"/>
                <a:sym typeface="Roboto Condensed Bold"/>
              </a:rPr>
              <a:t>іншими</a:t>
            </a:r>
            <a:r>
              <a:rPr lang="en-US" sz="4800" b="1" dirty="0">
                <a:solidFill>
                  <a:srgbClr val="231F20"/>
                </a:solidFill>
                <a:latin typeface="Roboto Condensed Bold"/>
                <a:ea typeface="Roboto Condensed Bold"/>
                <a:cs typeface="Roboto Condensed Bold"/>
                <a:sym typeface="Roboto Condensed Bold"/>
              </a:rPr>
              <a:t> </a:t>
            </a:r>
            <a:r>
              <a:rPr lang="en-US" sz="4800" b="1" dirty="0" err="1">
                <a:solidFill>
                  <a:srgbClr val="231F20"/>
                </a:solidFill>
                <a:latin typeface="Roboto Condensed Bold"/>
                <a:ea typeface="Roboto Condensed Bold"/>
                <a:cs typeface="Roboto Condensed Bold"/>
                <a:sym typeface="Roboto Condensed Bold"/>
              </a:rPr>
              <a:t>лікарськими</a:t>
            </a:r>
            <a:r>
              <a:rPr lang="en-US" sz="4800" b="1" dirty="0">
                <a:solidFill>
                  <a:srgbClr val="231F20"/>
                </a:solidFill>
                <a:latin typeface="Roboto Condensed Bold"/>
                <a:ea typeface="Roboto Condensed Bold"/>
                <a:cs typeface="Roboto Condensed Bold"/>
                <a:sym typeface="Roboto Condensed Bold"/>
              </a:rPr>
              <a:t> </a:t>
            </a:r>
            <a:r>
              <a:rPr lang="en-US" sz="4800" b="1" dirty="0" err="1">
                <a:solidFill>
                  <a:srgbClr val="231F20"/>
                </a:solidFill>
                <a:latin typeface="Roboto Condensed Bold"/>
                <a:ea typeface="Roboto Condensed Bold"/>
                <a:cs typeface="Roboto Condensed Bold"/>
                <a:sym typeface="Roboto Condensed Bold"/>
              </a:rPr>
              <a:t>засобами</a:t>
            </a:r>
            <a:r>
              <a:rPr lang="en-US" sz="4800" b="1" dirty="0">
                <a:solidFill>
                  <a:srgbClr val="231F20"/>
                </a:solidFill>
                <a:latin typeface="Roboto Condensed Bold"/>
                <a:ea typeface="Roboto Condensed Bold"/>
                <a:cs typeface="Roboto Condensed Bold"/>
                <a:sym typeface="Roboto Condensed Bold"/>
              </a:rPr>
              <a:t> </a:t>
            </a:r>
          </a:p>
        </p:txBody>
      </p:sp>
      <p:grpSp>
        <p:nvGrpSpPr>
          <p:cNvPr id="10" name="Group 10"/>
          <p:cNvGrpSpPr/>
          <p:nvPr/>
        </p:nvGrpSpPr>
        <p:grpSpPr>
          <a:xfrm>
            <a:off x="471624" y="2294946"/>
            <a:ext cx="16968667" cy="7647415"/>
            <a:chOff x="0" y="-333038"/>
            <a:chExt cx="22624890" cy="10196554"/>
          </a:xfrm>
        </p:grpSpPr>
        <p:sp>
          <p:nvSpPr>
            <p:cNvPr id="11" name="TextBox 11"/>
            <p:cNvSpPr txBox="1"/>
            <p:nvPr/>
          </p:nvSpPr>
          <p:spPr>
            <a:xfrm>
              <a:off x="0" y="-333038"/>
              <a:ext cx="22624890" cy="10196554"/>
            </a:xfrm>
            <a:prstGeom prst="rect">
              <a:avLst/>
            </a:prstGeom>
          </p:spPr>
          <p:txBody>
            <a:bodyPr lIns="0" tIns="0" rIns="0" bIns="0" rtlCol="0" anchor="t">
              <a:spAutoFit/>
            </a:bodyPr>
            <a:lstStyle/>
            <a:p>
              <a:pPr marL="555471" lvl="1" indent="-277736" algn="just">
                <a:lnSpc>
                  <a:spcPts val="3962"/>
                </a:lnSpc>
                <a:buFont typeface="Arial"/>
                <a:buChar char="•"/>
              </a:pPr>
              <a:r>
                <a:rPr lang="en-US" sz="2400" dirty="0" err="1">
                  <a:solidFill>
                    <a:srgbClr val="000000"/>
                  </a:solidFill>
                  <a:latin typeface="+mj-lt"/>
                  <a:ea typeface="Open Sans"/>
                  <a:cs typeface="Open Sans"/>
                  <a:sym typeface="Open Sans"/>
                </a:rPr>
                <a:t>Немає</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протипоказань</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до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застосування</a:t>
              </a:r>
              <a:r>
                <a:rPr lang="en-US" sz="2400" dirty="0">
                  <a:solidFill>
                    <a:srgbClr val="000000"/>
                  </a:solidFill>
                  <a:latin typeface="+mj-lt"/>
                  <a:ea typeface="Open Sans"/>
                  <a:cs typeface="Open Sans"/>
                  <a:sym typeface="Open Sans"/>
                </a:rPr>
                <a:t> LEN </a:t>
              </a:r>
              <a:r>
                <a:rPr lang="en-US" sz="2400" dirty="0" err="1">
                  <a:solidFill>
                    <a:srgbClr val="000000"/>
                  </a:solidFill>
                  <a:latin typeface="+mj-lt"/>
                  <a:ea typeface="Open Sans"/>
                  <a:cs typeface="Open Sans"/>
                  <a:sym typeface="Open Sans"/>
                </a:rPr>
                <a:t>через</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використання</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інших</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лікарських</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засобів</a:t>
              </a:r>
              <a:endParaRPr lang="en-US" sz="2400" dirty="0">
                <a:solidFill>
                  <a:srgbClr val="000000"/>
                </a:solidFill>
                <a:latin typeface="+mj-lt"/>
                <a:ea typeface="Open Sans"/>
                <a:cs typeface="Open Sans"/>
                <a:sym typeface="Open Sans"/>
              </a:endParaRPr>
            </a:p>
            <a:p>
              <a:pPr marL="555471" lvl="1" indent="-277736" algn="just">
                <a:lnSpc>
                  <a:spcPts val="3962"/>
                </a:lnSpc>
                <a:buFont typeface="Arial"/>
                <a:buChar char="•"/>
              </a:pPr>
              <a:r>
                <a:rPr lang="en-US" sz="2400" dirty="0" err="1">
                  <a:solidFill>
                    <a:srgbClr val="000000"/>
                  </a:solidFill>
                  <a:latin typeface="+mj-lt"/>
                  <a:ea typeface="Open Sans"/>
                  <a:cs typeface="Open Sans"/>
                  <a:sym typeface="Open Sans"/>
                </a:rPr>
                <a:t>При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одночасному</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застосуванні</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будь-якого</a:t>
              </a:r>
              <a:r>
                <a:rPr lang="en-US" sz="2400" dirty="0">
                  <a:solidFill>
                    <a:srgbClr val="000000"/>
                  </a:solidFill>
                  <a:latin typeface="+mj-lt"/>
                  <a:ea typeface="Open Sans"/>
                  <a:cs typeface="Open Sans"/>
                  <a:sym typeface="Open Sans"/>
                </a:rPr>
                <a:t> з </a:t>
              </a:r>
              <a:r>
                <a:rPr lang="en-US" sz="2400" dirty="0" err="1">
                  <a:solidFill>
                    <a:srgbClr val="000000"/>
                  </a:solidFill>
                  <a:latin typeface="+mj-lt"/>
                  <a:ea typeface="Open Sans"/>
                  <a:cs typeface="Open Sans"/>
                  <a:sym typeface="Open Sans"/>
                </a:rPr>
                <a:t>наведених</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нижче</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лікарських</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засобів</a:t>
              </a:r>
              <a:r>
                <a:rPr lang="en-US" sz="2400" dirty="0">
                  <a:solidFill>
                    <a:srgbClr val="000000"/>
                  </a:solidFill>
                  <a:latin typeface="+mj-lt"/>
                  <a:ea typeface="Open Sans"/>
                  <a:cs typeface="Open Sans"/>
                  <a:sym typeface="Open Sans"/>
                </a:rPr>
                <a:t> з LEN </a:t>
              </a:r>
              <a:r>
                <a:rPr lang="en-US" sz="2400" dirty="0" err="1">
                  <a:solidFill>
                    <a:srgbClr val="000000"/>
                  </a:solidFill>
                  <a:latin typeface="+mj-lt"/>
                  <a:ea typeface="Open Sans"/>
                  <a:cs typeface="Open Sans"/>
                  <a:sym typeface="Open Sans"/>
                </a:rPr>
                <a:t>або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протягом</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декількох</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місяців</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після</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припинення</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застосування</a:t>
              </a:r>
              <a:r>
                <a:rPr lang="en-US" sz="2400" dirty="0">
                  <a:solidFill>
                    <a:srgbClr val="000000"/>
                  </a:solidFill>
                  <a:latin typeface="+mj-lt"/>
                  <a:ea typeface="Open Sans"/>
                  <a:cs typeface="Open Sans"/>
                  <a:sym typeface="Open Sans"/>
                </a:rPr>
                <a:t> LEN </a:t>
              </a:r>
              <a:r>
                <a:rPr lang="en-US" sz="2400" dirty="0" err="1">
                  <a:solidFill>
                    <a:srgbClr val="000000"/>
                  </a:solidFill>
                  <a:latin typeface="+mj-lt"/>
                  <a:ea typeface="Open Sans"/>
                  <a:cs typeface="Open Sans"/>
                  <a:sym typeface="Open Sans"/>
                </a:rPr>
                <a:t>може</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знадобитися</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коригування</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дози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дози</a:t>
              </a:r>
              <a:r>
                <a:rPr lang="en-US" sz="2400" dirty="0">
                  <a:solidFill>
                    <a:srgbClr val="000000"/>
                  </a:solidFill>
                  <a:latin typeface="+mj-lt"/>
                  <a:ea typeface="Open Sans"/>
                  <a:cs typeface="Open Sans"/>
                  <a:sym typeface="Open Sans"/>
                </a:rPr>
                <a:t> LEN </a:t>
              </a:r>
              <a:r>
                <a:rPr lang="en-US" sz="2400" dirty="0" err="1">
                  <a:solidFill>
                    <a:srgbClr val="000000"/>
                  </a:solidFill>
                  <a:latin typeface="+mj-lt"/>
                  <a:ea typeface="Open Sans"/>
                  <a:cs typeface="Open Sans"/>
                  <a:sym typeface="Open Sans"/>
                </a:rPr>
                <a:t>або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іншого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лікарського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засобу</a:t>
              </a:r>
              <a:endParaRPr lang="en-US" sz="2400" dirty="0">
                <a:solidFill>
                  <a:srgbClr val="000000"/>
                </a:solidFill>
                <a:latin typeface="+mj-lt"/>
                <a:ea typeface="Open Sans"/>
                <a:cs typeface="Open Sans"/>
                <a:sym typeface="Open Sans"/>
              </a:endParaRPr>
            </a:p>
            <a:p>
              <a:pPr marL="1110942" lvl="2" indent="-370314" algn="just">
                <a:lnSpc>
                  <a:spcPts val="3962"/>
                </a:lnSpc>
                <a:buFont typeface="Arial"/>
                <a:buChar char="⚬"/>
              </a:pPr>
              <a:r>
                <a:rPr lang="en-US" sz="2400" dirty="0" err="1">
                  <a:solidFill>
                    <a:srgbClr val="000000"/>
                  </a:solidFill>
                  <a:latin typeface="+mj-lt"/>
                  <a:ea typeface="Open Sans"/>
                  <a:cs typeface="Open Sans"/>
                  <a:sym typeface="Open Sans"/>
                </a:rPr>
                <a:t>Рифабутин</a:t>
              </a:r>
              <a:endParaRPr lang="en-US" sz="2400" dirty="0">
                <a:solidFill>
                  <a:srgbClr val="000000"/>
                </a:solidFill>
                <a:latin typeface="+mj-lt"/>
                <a:ea typeface="Open Sans"/>
                <a:cs typeface="Open Sans"/>
                <a:sym typeface="Open Sans"/>
              </a:endParaRPr>
            </a:p>
            <a:p>
              <a:pPr marL="1110942" lvl="2" indent="-370314" algn="just">
                <a:lnSpc>
                  <a:spcPts val="3962"/>
                </a:lnSpc>
                <a:buFont typeface="Arial"/>
                <a:buChar char="⚬"/>
              </a:pPr>
              <a:r>
                <a:rPr lang="en-US" sz="2400" dirty="0" err="1">
                  <a:solidFill>
                    <a:srgbClr val="000000"/>
                  </a:solidFill>
                  <a:latin typeface="+mj-lt"/>
                  <a:ea typeface="Open Sans"/>
                  <a:cs typeface="Open Sans"/>
                  <a:sym typeface="Open Sans"/>
                </a:rPr>
                <a:t>Рифампіцин</a:t>
              </a:r>
              <a:endParaRPr lang="en-US" sz="2400" dirty="0">
                <a:solidFill>
                  <a:srgbClr val="000000"/>
                </a:solidFill>
                <a:latin typeface="+mj-lt"/>
                <a:ea typeface="Open Sans"/>
                <a:cs typeface="Open Sans"/>
                <a:sym typeface="Open Sans"/>
              </a:endParaRPr>
            </a:p>
            <a:p>
              <a:pPr marL="1110942" lvl="2" indent="-370314" algn="just">
                <a:lnSpc>
                  <a:spcPts val="3962"/>
                </a:lnSpc>
                <a:buFont typeface="Arial"/>
                <a:buChar char="⚬"/>
              </a:pPr>
              <a:r>
                <a:rPr lang="en-US" sz="2400" dirty="0" err="1">
                  <a:solidFill>
                    <a:srgbClr val="000000"/>
                  </a:solidFill>
                  <a:latin typeface="+mj-lt"/>
                  <a:ea typeface="Open Sans"/>
                  <a:cs typeface="Open Sans"/>
                  <a:sym typeface="Open Sans"/>
                </a:rPr>
                <a:t>Рифапентин</a:t>
              </a:r>
              <a:r>
                <a:rPr lang="en-US" sz="2400" dirty="0">
                  <a:solidFill>
                    <a:srgbClr val="000000"/>
                  </a:solidFill>
                  <a:latin typeface="+mj-lt"/>
                  <a:ea typeface="Open Sans"/>
                  <a:cs typeface="Open Sans"/>
                  <a:sym typeface="Open Sans"/>
                </a:rPr>
                <a:t> </a:t>
              </a:r>
            </a:p>
            <a:p>
              <a:pPr marL="1110942" lvl="2" indent="-370314" algn="just">
                <a:lnSpc>
                  <a:spcPts val="3962"/>
                </a:lnSpc>
                <a:buFont typeface="Arial"/>
                <a:buChar char="⚬"/>
              </a:pPr>
              <a:r>
                <a:rPr lang="en-US" sz="2400" dirty="0" err="1">
                  <a:solidFill>
                    <a:srgbClr val="000000"/>
                  </a:solidFill>
                  <a:latin typeface="+mj-lt"/>
                  <a:ea typeface="Open Sans"/>
                  <a:cs typeface="Open Sans"/>
                  <a:sym typeface="Open Sans"/>
                </a:rPr>
                <a:t>Карбамазепін</a:t>
              </a:r>
              <a:endParaRPr lang="en-US" sz="2400" dirty="0">
                <a:solidFill>
                  <a:srgbClr val="000000"/>
                </a:solidFill>
                <a:latin typeface="+mj-lt"/>
                <a:ea typeface="Open Sans"/>
                <a:cs typeface="Open Sans"/>
                <a:sym typeface="Open Sans"/>
              </a:endParaRPr>
            </a:p>
            <a:p>
              <a:pPr marL="1110942" lvl="2" indent="-370314" algn="just">
                <a:lnSpc>
                  <a:spcPts val="3962"/>
                </a:lnSpc>
                <a:buFont typeface="Arial"/>
                <a:buChar char="⚬"/>
              </a:pPr>
              <a:r>
                <a:rPr lang="en-US" sz="2400" dirty="0" err="1">
                  <a:solidFill>
                    <a:srgbClr val="000000"/>
                  </a:solidFill>
                  <a:latin typeface="+mj-lt"/>
                  <a:ea typeface="Open Sans"/>
                  <a:cs typeface="Open Sans"/>
                  <a:sym typeface="Open Sans"/>
                </a:rPr>
                <a:t>Фенобарбітал</a:t>
              </a:r>
              <a:endParaRPr lang="en-US" sz="2400" dirty="0">
                <a:solidFill>
                  <a:srgbClr val="000000"/>
                </a:solidFill>
                <a:latin typeface="+mj-lt"/>
                <a:ea typeface="Open Sans"/>
                <a:cs typeface="Open Sans"/>
                <a:sym typeface="Open Sans"/>
              </a:endParaRPr>
            </a:p>
            <a:p>
              <a:pPr marL="555471" lvl="1" indent="-277736" algn="just">
                <a:lnSpc>
                  <a:spcPts val="3962"/>
                </a:lnSpc>
                <a:buFont typeface="Arial"/>
                <a:buChar char="•"/>
              </a:pPr>
              <a:r>
                <a:rPr lang="en-US" sz="2400" dirty="0" err="1">
                  <a:solidFill>
                    <a:srgbClr val="000000"/>
                  </a:solidFill>
                  <a:latin typeface="+mj-lt"/>
                  <a:ea typeface="Open Sans"/>
                  <a:cs typeface="Open Sans"/>
                  <a:sym typeface="Open Sans"/>
                </a:rPr>
                <a:t>Лікарі</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які</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виписують</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рецепти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повинні</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ознайомитися</a:t>
              </a:r>
              <a:r>
                <a:rPr lang="en-US" sz="2400" dirty="0">
                  <a:solidFill>
                    <a:srgbClr val="000000"/>
                  </a:solidFill>
                  <a:latin typeface="+mj-lt"/>
                  <a:ea typeface="Open Sans"/>
                  <a:cs typeface="Open Sans"/>
                  <a:sym typeface="Open Sans"/>
                </a:rPr>
                <a:t> з </a:t>
              </a:r>
              <a:r>
                <a:rPr lang="en-US" sz="2400" dirty="0" err="1">
                  <a:solidFill>
                    <a:srgbClr val="000000"/>
                  </a:solidFill>
                  <a:latin typeface="+mj-lt"/>
                  <a:ea typeface="Open Sans"/>
                  <a:cs typeface="Open Sans"/>
                  <a:sym typeface="Open Sans"/>
                </a:rPr>
                <a:t>інструкціями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до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обох</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препаратів</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якщо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вони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призначаються</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для</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одночасного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застосування</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або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якщо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інший</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препарат</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застосовується</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після</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припинення</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прийому</a:t>
              </a:r>
              <a:r>
                <a:rPr lang="en-US" sz="2400" dirty="0">
                  <a:solidFill>
                    <a:srgbClr val="000000"/>
                  </a:solidFill>
                  <a:latin typeface="+mj-lt"/>
                  <a:ea typeface="Open Sans"/>
                  <a:cs typeface="Open Sans"/>
                  <a:sym typeface="Open Sans"/>
                </a:rPr>
                <a:t> LEN.</a:t>
              </a:r>
            </a:p>
            <a:p>
              <a:pPr marL="555471" lvl="1" indent="-277736" algn="just">
                <a:lnSpc>
                  <a:spcPts val="3962"/>
                </a:lnSpc>
                <a:buFont typeface="Arial"/>
                <a:buChar char="•"/>
              </a:pPr>
              <a:r>
                <a:rPr lang="en-US" sz="2400" dirty="0">
                  <a:solidFill>
                    <a:srgbClr val="000000"/>
                  </a:solidFill>
                  <a:latin typeface="+mj-lt"/>
                  <a:ea typeface="Open Sans"/>
                  <a:cs typeface="Open Sans"/>
                  <a:sym typeface="Open Sans"/>
                </a:rPr>
                <a:t>У </a:t>
              </a:r>
              <a:r>
                <a:rPr lang="en-US" sz="2400" dirty="0" err="1">
                  <a:solidFill>
                    <a:srgbClr val="000000"/>
                  </a:solidFill>
                  <a:latin typeface="+mj-lt"/>
                  <a:ea typeface="Open Sans"/>
                  <a:cs typeface="Open Sans"/>
                  <a:sym typeface="Open Sans"/>
                </a:rPr>
                <a:t>разі</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припинення</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ін'єкцій</a:t>
              </a:r>
              <a:r>
                <a:rPr lang="en-US" sz="2400" dirty="0">
                  <a:solidFill>
                    <a:srgbClr val="000000"/>
                  </a:solidFill>
                  <a:latin typeface="+mj-lt"/>
                  <a:ea typeface="Open Sans"/>
                  <a:cs typeface="Open Sans"/>
                  <a:sym typeface="Open Sans"/>
                </a:rPr>
                <a:t> LEN </a:t>
              </a:r>
              <a:r>
                <a:rPr lang="en-US" sz="2400" dirty="0" err="1">
                  <a:solidFill>
                    <a:srgbClr val="000000"/>
                  </a:solidFill>
                  <a:latin typeface="+mj-lt"/>
                  <a:ea typeface="Open Sans"/>
                  <a:cs typeface="Open Sans"/>
                  <a:sym typeface="Open Sans"/>
                </a:rPr>
                <a:t>можливі</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альтернативні</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варіанти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профілактики</a:t>
              </a:r>
              <a:r>
                <a:rPr lang="en-US" sz="2400" dirty="0">
                  <a:solidFill>
                    <a:srgbClr val="000000"/>
                  </a:solidFill>
                  <a:latin typeface="+mj-lt"/>
                  <a:ea typeface="Open Sans"/>
                  <a:cs typeface="Open Sans"/>
                  <a:sym typeface="Open Sans"/>
                </a:rPr>
                <a:t> ВІЛ </a:t>
              </a:r>
              <a:r>
                <a:rPr lang="en-US" sz="2400" dirty="0" err="1">
                  <a:solidFill>
                    <a:srgbClr val="000000"/>
                  </a:solidFill>
                  <a:latin typeface="+mj-lt"/>
                  <a:ea typeface="Open Sans"/>
                  <a:cs typeface="Open Sans"/>
                  <a:sym typeface="Open Sans"/>
                </a:rPr>
                <a:t>або</a:t>
              </a:r>
              <a:r>
                <a:rPr lang="en-US" sz="2400" dirty="0">
                  <a:solidFill>
                    <a:srgbClr val="000000"/>
                  </a:solidFill>
                  <a:latin typeface="+mj-lt"/>
                  <a:ea typeface="Open Sans"/>
                  <a:cs typeface="Open Sans"/>
                  <a:sym typeface="Open Sans"/>
                </a:rPr>
                <a:t> </a:t>
              </a:r>
              <a:r>
                <a:rPr lang="uk-UA" sz="2400" dirty="0">
                  <a:solidFill>
                    <a:srgbClr val="000000"/>
                  </a:solidFill>
                  <a:latin typeface="+mj-lt"/>
                  <a:ea typeface="Open Sans"/>
                  <a:cs typeface="Open Sans"/>
                  <a:sym typeface="Open Sans"/>
                </a:rPr>
                <a:t>ДКП</a:t>
              </a:r>
              <a:r>
                <a:rPr lang="en-US" sz="2400" dirty="0">
                  <a:solidFill>
                    <a:srgbClr val="000000"/>
                  </a:solidFill>
                  <a:latin typeface="+mj-lt"/>
                  <a:ea typeface="Open Sans"/>
                  <a:cs typeface="Open Sans"/>
                  <a:sym typeface="Open Sans"/>
                </a:rPr>
                <a:t>.</a:t>
              </a:r>
            </a:p>
            <a:p>
              <a:pPr marL="555471" lvl="1" indent="-277736" algn="just">
                <a:lnSpc>
                  <a:spcPts val="3962"/>
                </a:lnSpc>
                <a:buFont typeface="Arial"/>
                <a:buChar char="•"/>
              </a:pPr>
              <a:r>
                <a:rPr lang="en-US" sz="2400" dirty="0" err="1">
                  <a:solidFill>
                    <a:srgbClr val="000000"/>
                  </a:solidFill>
                  <a:latin typeface="+mj-lt"/>
                  <a:ea typeface="Open Sans"/>
                  <a:cs typeface="Open Sans"/>
                  <a:sym typeface="Open Sans"/>
                </a:rPr>
                <a:t>На</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основі</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обмежених</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наявних</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даних</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не</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очікується</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взаємодія</a:t>
              </a:r>
              <a:r>
                <a:rPr lang="en-US" sz="2400" dirty="0">
                  <a:solidFill>
                    <a:srgbClr val="000000"/>
                  </a:solidFill>
                  <a:latin typeface="+mj-lt"/>
                  <a:ea typeface="Open Sans"/>
                  <a:cs typeface="Open Sans"/>
                  <a:sym typeface="Open Sans"/>
                </a:rPr>
                <a:t> LEN з </a:t>
              </a:r>
              <a:r>
                <a:rPr lang="en-US" sz="2400" dirty="0" err="1">
                  <a:solidFill>
                    <a:srgbClr val="000000"/>
                  </a:solidFill>
                  <a:latin typeface="+mj-lt"/>
                  <a:ea typeface="Open Sans"/>
                  <a:cs typeface="Open Sans"/>
                  <a:sym typeface="Open Sans"/>
                </a:rPr>
                <a:t>гормонами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що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підтверджують</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стать</a:t>
              </a:r>
              <a:r>
                <a:rPr lang="en-US" sz="2400" dirty="0">
                  <a:solidFill>
                    <a:srgbClr val="000000"/>
                  </a:solidFill>
                  <a:latin typeface="+mj-lt"/>
                  <a:ea typeface="Open Sans"/>
                  <a:cs typeface="Open Sans"/>
                  <a:sym typeface="Open Sans"/>
                </a:rPr>
                <a:t>.</a:t>
              </a:r>
            </a:p>
            <a:p>
              <a:pPr marL="555471" lvl="1" indent="-277736" algn="just">
                <a:lnSpc>
                  <a:spcPts val="3962"/>
                </a:lnSpc>
                <a:buFont typeface="Arial"/>
                <a:buChar char="•"/>
              </a:pPr>
              <a:r>
                <a:rPr lang="en-US" sz="2400" dirty="0" err="1">
                  <a:solidFill>
                    <a:srgbClr val="000000"/>
                  </a:solidFill>
                  <a:latin typeface="+mj-lt"/>
                  <a:ea typeface="Open Sans"/>
                  <a:cs typeface="Open Sans"/>
                  <a:sym typeface="Open Sans"/>
                </a:rPr>
                <a:t>Примітка</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щодо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застосування</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препарату</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під</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час</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вагітності</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не</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відомо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про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взаємодію</a:t>
              </a:r>
              <a:r>
                <a:rPr lang="en-US" sz="2400" dirty="0">
                  <a:solidFill>
                    <a:srgbClr val="000000"/>
                  </a:solidFill>
                  <a:latin typeface="+mj-lt"/>
                  <a:ea typeface="Open Sans"/>
                  <a:cs typeface="Open Sans"/>
                  <a:sym typeface="Open Sans"/>
                </a:rPr>
                <a:t> LEN з </a:t>
              </a:r>
              <a:r>
                <a:rPr lang="en-US" sz="2400" dirty="0" err="1">
                  <a:solidFill>
                    <a:srgbClr val="000000"/>
                  </a:solidFill>
                  <a:latin typeface="+mj-lt"/>
                  <a:ea typeface="Open Sans"/>
                  <a:cs typeface="Open Sans"/>
                  <a:sym typeface="Open Sans"/>
                </a:rPr>
                <a:t>ліками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або</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дієтичними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добавками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які</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зазвичай</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застосовуються</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під</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час</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вагітності</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та</a:t>
              </a:r>
              <a:r>
                <a:rPr lang="en-US" sz="2400" dirty="0">
                  <a:solidFill>
                    <a:srgbClr val="000000"/>
                  </a:solidFill>
                  <a:latin typeface="+mj-lt"/>
                  <a:ea typeface="Open Sans"/>
                  <a:cs typeface="Open Sans"/>
                  <a:sym typeface="Open Sans"/>
                </a:rPr>
                <a:t> в </a:t>
              </a:r>
              <a:r>
                <a:rPr lang="en-US" sz="2400" dirty="0" err="1">
                  <a:solidFill>
                    <a:srgbClr val="000000"/>
                  </a:solidFill>
                  <a:latin typeface="+mj-lt"/>
                  <a:ea typeface="Open Sans"/>
                  <a:cs typeface="Open Sans"/>
                  <a:sym typeface="Open Sans"/>
                </a:rPr>
                <a:t>післяпологовий</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період</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включаючи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таблетки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заліза</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та</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фолієвої</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кислоти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антибіотики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протималярійні</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засоби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протигельмінтні</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засоби</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окситоцин</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та</a:t>
              </a:r>
              <a:r>
                <a:rPr lang="en-US" sz="2400" dirty="0">
                  <a:solidFill>
                    <a:srgbClr val="000000"/>
                  </a:solidFill>
                  <a:latin typeface="+mj-lt"/>
                  <a:ea typeface="Open Sans"/>
                  <a:cs typeface="Open Sans"/>
                  <a:sym typeface="Open Sans"/>
                </a:rPr>
                <a:t> </a:t>
              </a:r>
              <a:r>
                <a:rPr lang="en-US" sz="2400" dirty="0" err="1">
                  <a:solidFill>
                    <a:srgbClr val="000000"/>
                  </a:solidFill>
                  <a:latin typeface="+mj-lt"/>
                  <a:ea typeface="Open Sans"/>
                  <a:cs typeface="Open Sans"/>
                  <a:sym typeface="Open Sans"/>
                </a:rPr>
                <a:t>контрацептиви</a:t>
              </a:r>
              <a:r>
                <a:rPr lang="en-US" sz="2400" dirty="0">
                  <a:solidFill>
                    <a:srgbClr val="000000"/>
                  </a:solidFill>
                  <a:latin typeface="+mj-lt"/>
                  <a:ea typeface="Open Sans"/>
                  <a:cs typeface="Open Sans"/>
                  <a:sym typeface="Open Sans"/>
                </a:rPr>
                <a:t>.</a:t>
              </a:r>
            </a:p>
          </p:txBody>
        </p:sp>
        <p:sp>
          <p:nvSpPr>
            <p:cNvPr id="12" name="TextBox 12"/>
            <p:cNvSpPr txBox="1"/>
            <p:nvPr/>
          </p:nvSpPr>
          <p:spPr>
            <a:xfrm>
              <a:off x="4807604" y="1868184"/>
              <a:ext cx="4388911" cy="3280944"/>
            </a:xfrm>
            <a:prstGeom prst="rect">
              <a:avLst/>
            </a:prstGeom>
          </p:spPr>
          <p:txBody>
            <a:bodyPr lIns="0" tIns="0" rIns="0" bIns="0" rtlCol="0" anchor="t">
              <a:spAutoFit/>
            </a:bodyPr>
            <a:lstStyle/>
            <a:p>
              <a:pPr marL="1110942" lvl="2" indent="-370314" algn="l">
                <a:lnSpc>
                  <a:spcPts val="3962"/>
                </a:lnSpc>
                <a:buFont typeface="Arial"/>
                <a:buChar char="⚬"/>
              </a:pPr>
              <a:r>
                <a:rPr lang="en-US" sz="2572" dirty="0" err="1">
                  <a:solidFill>
                    <a:srgbClr val="000000"/>
                  </a:solidFill>
                  <a:latin typeface="Open Sans"/>
                  <a:ea typeface="Open Sans"/>
                  <a:cs typeface="Open Sans"/>
                  <a:sym typeface="Open Sans"/>
                </a:rPr>
                <a:t>Фенітоїн</a:t>
              </a:r>
              <a:endParaRPr lang="en-US" sz="2572" dirty="0">
                <a:solidFill>
                  <a:srgbClr val="000000"/>
                </a:solidFill>
                <a:latin typeface="Open Sans"/>
                <a:ea typeface="Open Sans"/>
                <a:cs typeface="Open Sans"/>
                <a:sym typeface="Open Sans"/>
              </a:endParaRPr>
            </a:p>
            <a:p>
              <a:pPr marL="1110942" lvl="2" indent="-370314" algn="l">
                <a:lnSpc>
                  <a:spcPts val="3962"/>
                </a:lnSpc>
                <a:buFont typeface="Arial"/>
                <a:buChar char="⚬"/>
              </a:pPr>
              <a:r>
                <a:rPr lang="en-US" sz="2572" dirty="0" err="1">
                  <a:solidFill>
                    <a:srgbClr val="000000"/>
                  </a:solidFill>
                  <a:latin typeface="Open Sans"/>
                  <a:ea typeface="Open Sans"/>
                  <a:cs typeface="Open Sans"/>
                  <a:sym typeface="Open Sans"/>
                </a:rPr>
                <a:t>Кетамін</a:t>
              </a:r>
              <a:endParaRPr lang="en-US" sz="2572" dirty="0">
                <a:solidFill>
                  <a:srgbClr val="000000"/>
                </a:solidFill>
                <a:latin typeface="Open Sans"/>
                <a:ea typeface="Open Sans"/>
                <a:cs typeface="Open Sans"/>
                <a:sym typeface="Open Sans"/>
              </a:endParaRPr>
            </a:p>
            <a:p>
              <a:pPr marL="1110942" lvl="2" indent="-370314" algn="l">
                <a:lnSpc>
                  <a:spcPts val="3962"/>
                </a:lnSpc>
                <a:buFont typeface="Arial"/>
                <a:buChar char="⚬"/>
              </a:pPr>
              <a:r>
                <a:rPr lang="en-US" sz="2572" dirty="0" err="1">
                  <a:solidFill>
                    <a:srgbClr val="000000"/>
                  </a:solidFill>
                  <a:latin typeface="Open Sans"/>
                  <a:ea typeface="Open Sans"/>
                  <a:cs typeface="Open Sans"/>
                  <a:sym typeface="Open Sans"/>
                </a:rPr>
                <a:t>Аванафіл</a:t>
              </a:r>
              <a:endParaRPr lang="en-US" sz="2572" dirty="0">
                <a:solidFill>
                  <a:srgbClr val="000000"/>
                </a:solidFill>
                <a:latin typeface="Open Sans"/>
                <a:ea typeface="Open Sans"/>
                <a:cs typeface="Open Sans"/>
                <a:sym typeface="Open Sans"/>
              </a:endParaRPr>
            </a:p>
            <a:p>
              <a:pPr marL="1110942" lvl="2" indent="-370314" algn="l">
                <a:lnSpc>
                  <a:spcPts val="3962"/>
                </a:lnSpc>
                <a:buFont typeface="Arial"/>
                <a:buChar char="⚬"/>
              </a:pPr>
              <a:r>
                <a:rPr lang="en-US" sz="2572" dirty="0" err="1">
                  <a:solidFill>
                    <a:srgbClr val="000000"/>
                  </a:solidFill>
                  <a:latin typeface="Open Sans"/>
                  <a:ea typeface="Open Sans"/>
                  <a:cs typeface="Open Sans"/>
                  <a:sym typeface="Open Sans"/>
                </a:rPr>
                <a:t>Силденафіл</a:t>
              </a:r>
              <a:endParaRPr lang="en-US" sz="2572" dirty="0">
                <a:solidFill>
                  <a:srgbClr val="000000"/>
                </a:solidFill>
                <a:latin typeface="Open Sans"/>
                <a:ea typeface="Open Sans"/>
                <a:cs typeface="Open Sans"/>
                <a:sym typeface="Open Sans"/>
              </a:endParaRPr>
            </a:p>
            <a:p>
              <a:pPr marL="1110942" lvl="2" indent="-370314" algn="l">
                <a:lnSpc>
                  <a:spcPts val="3962"/>
                </a:lnSpc>
                <a:buFont typeface="Arial"/>
                <a:buChar char="⚬"/>
              </a:pPr>
              <a:r>
                <a:rPr lang="en-US" sz="2572" dirty="0" err="1">
                  <a:solidFill>
                    <a:srgbClr val="000000"/>
                  </a:solidFill>
                  <a:latin typeface="Open Sans"/>
                  <a:ea typeface="Open Sans"/>
                  <a:cs typeface="Open Sans"/>
                  <a:sym typeface="Open Sans"/>
                </a:rPr>
                <a:t>Тадалафіл</a:t>
              </a:r>
              <a:endParaRPr lang="en-US" sz="2572" dirty="0">
                <a:solidFill>
                  <a:srgbClr val="000000"/>
                </a:solidFill>
                <a:latin typeface="Open Sans"/>
                <a:ea typeface="Open Sans"/>
                <a:cs typeface="Open Sans"/>
                <a:sym typeface="Open Sans"/>
              </a:endParaRPr>
            </a:p>
          </p:txBody>
        </p:sp>
      </p:gr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bg>
      <p:bgPr>
        <a:solidFill>
          <a:srgbClr val="1D9EDE"/>
        </a:solidFill>
        <a:effectLst/>
      </p:bgPr>
    </p:bg>
    <p:spTree>
      <p:nvGrpSpPr>
        <p:cNvPr id="1" name=""/>
        <p:cNvGrpSpPr/>
        <p:nvPr/>
      </p:nvGrpSpPr>
      <p:grpSpPr>
        <a:xfrm>
          <a:off x="0" y="0"/>
          <a:ext cx="0" cy="0"/>
          <a:chOff x="0" y="0"/>
          <a:chExt cx="0" cy="0"/>
        </a:xfrm>
      </p:grpSpPr>
      <p:sp>
        <p:nvSpPr>
          <p:cNvPr id="2" name="Freeform 2"/>
          <p:cNvSpPr/>
          <p:nvPr/>
        </p:nvSpPr>
        <p:spPr>
          <a:xfrm>
            <a:off x="11522848" y="0"/>
            <a:ext cx="6765152" cy="6460720"/>
          </a:xfrm>
          <a:custGeom>
            <a:avLst/>
            <a:gdLst/>
            <a:ahLst/>
            <a:cxnLst/>
            <a:rect l="l" t="t" r="r" b="b"/>
            <a:pathLst>
              <a:path w="6765152" h="6460720">
                <a:moveTo>
                  <a:pt x="0" y="0"/>
                </a:moveTo>
                <a:lnTo>
                  <a:pt x="6765152" y="0"/>
                </a:lnTo>
                <a:lnTo>
                  <a:pt x="6765152" y="6460720"/>
                </a:lnTo>
                <a:lnTo>
                  <a:pt x="0" y="646072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5029201" y="3848100"/>
            <a:ext cx="10439400" cy="1087756"/>
          </a:xfrm>
          <a:prstGeom prst="rect">
            <a:avLst/>
          </a:prstGeom>
        </p:spPr>
        <p:txBody>
          <a:bodyPr wrap="square" lIns="0" tIns="0" rIns="0" bIns="0" rtlCol="0" anchor="t">
            <a:spAutoFit/>
          </a:bodyPr>
          <a:lstStyle/>
          <a:p>
            <a:pPr algn="l">
              <a:lnSpc>
                <a:spcPts val="8819"/>
              </a:lnSpc>
            </a:pPr>
            <a:r>
              <a:rPr lang="en-US" sz="6299" b="1" dirty="0" err="1">
                <a:solidFill>
                  <a:srgbClr val="FFFFFF"/>
                </a:solidFill>
                <a:latin typeface="Roboto Condensed Bold"/>
                <a:ea typeface="Roboto Condensed Bold"/>
                <a:cs typeface="Roboto Condensed Bold"/>
                <a:sym typeface="Roboto Condensed Bold"/>
              </a:rPr>
              <a:t>Побічні</a:t>
            </a:r>
            <a:r>
              <a:rPr lang="en-US" sz="6299" b="1" dirty="0">
                <a:solidFill>
                  <a:srgbClr val="FFFFFF"/>
                </a:solidFill>
                <a:latin typeface="Roboto Condensed Bold"/>
                <a:ea typeface="Roboto Condensed Bold"/>
                <a:cs typeface="Roboto Condensed Bold"/>
                <a:sym typeface="Roboto Condensed Bold"/>
              </a:rPr>
              <a:t> </a:t>
            </a:r>
            <a:r>
              <a:rPr lang="en-US" sz="6299" b="1" dirty="0" err="1">
                <a:solidFill>
                  <a:srgbClr val="FFFFFF"/>
                </a:solidFill>
                <a:latin typeface="Roboto Condensed Bold"/>
                <a:ea typeface="Roboto Condensed Bold"/>
                <a:cs typeface="Roboto Condensed Bold"/>
                <a:sym typeface="Roboto Condensed Bold"/>
              </a:rPr>
              <a:t>ефекти</a:t>
            </a:r>
            <a:endParaRPr lang="en-US" sz="6299" b="1" dirty="0">
              <a:solidFill>
                <a:srgbClr val="FFFFFF"/>
              </a:solidFill>
              <a:latin typeface="Roboto Condensed Bold"/>
              <a:ea typeface="Roboto Condensed Bold"/>
              <a:cs typeface="Roboto Condensed Bold"/>
              <a:sym typeface="Roboto Condensed Bold"/>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460042" y="2476500"/>
            <a:ext cx="7248689" cy="5690221"/>
          </a:xfrm>
          <a:custGeom>
            <a:avLst/>
            <a:gdLst/>
            <a:ahLst/>
            <a:cxnLst/>
            <a:rect l="l" t="t" r="r" b="b"/>
            <a:pathLst>
              <a:path w="7248689" h="5690221">
                <a:moveTo>
                  <a:pt x="0" y="0"/>
                </a:moveTo>
                <a:lnTo>
                  <a:pt x="7248689" y="0"/>
                </a:lnTo>
                <a:lnTo>
                  <a:pt x="7248689" y="5690220"/>
                </a:lnTo>
                <a:lnTo>
                  <a:pt x="0" y="569022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7843230" y="2305948"/>
            <a:ext cx="9550569" cy="7232749"/>
          </a:xfrm>
          <a:prstGeom prst="rect">
            <a:avLst/>
          </a:prstGeom>
        </p:spPr>
        <p:txBody>
          <a:bodyPr lIns="0" tIns="0" rIns="0" bIns="0" rtlCol="0" anchor="t">
            <a:spAutoFit/>
          </a:bodyPr>
          <a:lstStyle/>
          <a:p>
            <a:pPr marL="885570" lvl="1" indent="-442785" algn="l">
              <a:lnSpc>
                <a:spcPts val="4429"/>
              </a:lnSpc>
              <a:spcAft>
                <a:spcPts val="1200"/>
              </a:spcAft>
              <a:buFont typeface="Arial"/>
              <a:buChar char="•"/>
            </a:pPr>
            <a:r>
              <a:rPr lang="en-US" sz="4000" dirty="0" err="1">
                <a:solidFill>
                  <a:srgbClr val="000000"/>
                </a:solidFill>
                <a:latin typeface="Open Sans"/>
                <a:ea typeface="Open Sans"/>
                <a:cs typeface="Open Sans"/>
                <a:sym typeface="Open Sans"/>
              </a:rPr>
              <a:t>Всі</a:t>
            </a:r>
            <a:r>
              <a:rPr lang="en-US" sz="4000" dirty="0">
                <a:solidFill>
                  <a:srgbClr val="000000"/>
                </a:solidFill>
                <a:latin typeface="Open Sans"/>
                <a:ea typeface="Open Sans"/>
                <a:cs typeface="Open Sans"/>
                <a:sym typeface="Open Sans"/>
              </a:rPr>
              <a:t> </a:t>
            </a:r>
            <a:r>
              <a:rPr lang="en-US" sz="4000" dirty="0" err="1">
                <a:solidFill>
                  <a:srgbClr val="000000"/>
                </a:solidFill>
                <a:latin typeface="Open Sans"/>
                <a:ea typeface="Open Sans"/>
                <a:cs typeface="Open Sans"/>
                <a:sym typeface="Open Sans"/>
              </a:rPr>
              <a:t>препарати</a:t>
            </a:r>
            <a:r>
              <a:rPr lang="en-US" sz="4000" dirty="0">
                <a:solidFill>
                  <a:srgbClr val="000000"/>
                </a:solidFill>
                <a:latin typeface="Open Sans"/>
                <a:ea typeface="Open Sans"/>
                <a:cs typeface="Open Sans"/>
                <a:sym typeface="Open Sans"/>
              </a:rPr>
              <a:t> </a:t>
            </a:r>
            <a:r>
              <a:rPr lang="uk-UA" sz="4000" dirty="0">
                <a:solidFill>
                  <a:srgbClr val="000000"/>
                </a:solidFill>
                <a:latin typeface="Open Sans"/>
                <a:ea typeface="Open Sans"/>
                <a:cs typeface="Open Sans"/>
                <a:sym typeface="Open Sans"/>
              </a:rPr>
              <a:t>ДКП</a:t>
            </a:r>
            <a:r>
              <a:rPr lang="en-US" sz="4000" dirty="0">
                <a:solidFill>
                  <a:srgbClr val="000000"/>
                </a:solidFill>
                <a:latin typeface="Open Sans"/>
                <a:ea typeface="Open Sans"/>
                <a:cs typeface="Open Sans"/>
                <a:sym typeface="Open Sans"/>
              </a:rPr>
              <a:t> </a:t>
            </a:r>
            <a:r>
              <a:rPr lang="en-US" sz="4000" dirty="0" err="1">
                <a:solidFill>
                  <a:srgbClr val="000000"/>
                </a:solidFill>
                <a:latin typeface="Open Sans"/>
                <a:ea typeface="Open Sans"/>
                <a:cs typeface="Open Sans"/>
                <a:sym typeface="Open Sans"/>
              </a:rPr>
              <a:t>можуть</a:t>
            </a:r>
            <a:r>
              <a:rPr lang="en-US" sz="4000" dirty="0">
                <a:solidFill>
                  <a:srgbClr val="000000"/>
                </a:solidFill>
                <a:latin typeface="Open Sans"/>
                <a:ea typeface="Open Sans"/>
                <a:cs typeface="Open Sans"/>
                <a:sym typeface="Open Sans"/>
              </a:rPr>
              <a:t> </a:t>
            </a:r>
            <a:r>
              <a:rPr lang="en-US" sz="4000" dirty="0" err="1">
                <a:solidFill>
                  <a:srgbClr val="000000"/>
                </a:solidFill>
                <a:latin typeface="Open Sans"/>
                <a:ea typeface="Open Sans"/>
                <a:cs typeface="Open Sans"/>
                <a:sym typeface="Open Sans"/>
              </a:rPr>
              <a:t>викликати</a:t>
            </a:r>
            <a:r>
              <a:rPr lang="en-US" sz="4000" dirty="0">
                <a:solidFill>
                  <a:srgbClr val="000000"/>
                </a:solidFill>
                <a:latin typeface="Open Sans"/>
                <a:ea typeface="Open Sans"/>
                <a:cs typeface="Open Sans"/>
                <a:sym typeface="Open Sans"/>
              </a:rPr>
              <a:t> </a:t>
            </a:r>
            <a:r>
              <a:rPr lang="en-US" sz="4000" dirty="0" err="1">
                <a:solidFill>
                  <a:srgbClr val="000000"/>
                </a:solidFill>
                <a:latin typeface="Open Sans"/>
                <a:ea typeface="Open Sans"/>
                <a:cs typeface="Open Sans"/>
                <a:sym typeface="Open Sans"/>
              </a:rPr>
              <a:t>побічні</a:t>
            </a:r>
            <a:r>
              <a:rPr lang="en-US" sz="4000" dirty="0">
                <a:solidFill>
                  <a:srgbClr val="000000"/>
                </a:solidFill>
                <a:latin typeface="Open Sans"/>
                <a:ea typeface="Open Sans"/>
                <a:cs typeface="Open Sans"/>
                <a:sym typeface="Open Sans"/>
              </a:rPr>
              <a:t> </a:t>
            </a:r>
            <a:r>
              <a:rPr lang="en-US" sz="4000" dirty="0" err="1">
                <a:solidFill>
                  <a:srgbClr val="000000"/>
                </a:solidFill>
                <a:latin typeface="Open Sans"/>
                <a:ea typeface="Open Sans"/>
                <a:cs typeface="Open Sans"/>
                <a:sym typeface="Open Sans"/>
              </a:rPr>
              <a:t>ефекти</a:t>
            </a:r>
            <a:r>
              <a:rPr lang="en-US" sz="4000" dirty="0">
                <a:solidFill>
                  <a:srgbClr val="000000"/>
                </a:solidFill>
                <a:latin typeface="Open Sans"/>
                <a:ea typeface="Open Sans"/>
                <a:cs typeface="Open Sans"/>
                <a:sym typeface="Open Sans"/>
              </a:rPr>
              <a:t>.</a:t>
            </a:r>
          </a:p>
          <a:p>
            <a:pPr marL="885570" lvl="1" indent="-442785" algn="l">
              <a:lnSpc>
                <a:spcPts val="4429"/>
              </a:lnSpc>
              <a:spcAft>
                <a:spcPts val="1200"/>
              </a:spcAft>
              <a:buFont typeface="Arial"/>
              <a:buChar char="•"/>
            </a:pPr>
            <a:r>
              <a:rPr lang="en-US" sz="4000" dirty="0" err="1">
                <a:solidFill>
                  <a:srgbClr val="000000"/>
                </a:solidFill>
                <a:latin typeface="Open Sans"/>
                <a:ea typeface="Open Sans"/>
                <a:cs typeface="Open Sans"/>
                <a:sym typeface="Open Sans"/>
              </a:rPr>
              <a:t>Вони</a:t>
            </a:r>
            <a:r>
              <a:rPr lang="en-US" sz="4000" dirty="0">
                <a:solidFill>
                  <a:srgbClr val="000000"/>
                </a:solidFill>
                <a:latin typeface="Open Sans"/>
                <a:ea typeface="Open Sans"/>
                <a:cs typeface="Open Sans"/>
                <a:sym typeface="Open Sans"/>
              </a:rPr>
              <a:t> </a:t>
            </a:r>
            <a:r>
              <a:rPr lang="en-US" sz="4000" dirty="0" err="1">
                <a:solidFill>
                  <a:srgbClr val="000000"/>
                </a:solidFill>
                <a:latin typeface="Open Sans"/>
                <a:ea typeface="Open Sans"/>
                <a:cs typeface="Open Sans"/>
                <a:sym typeface="Open Sans"/>
              </a:rPr>
              <a:t>різняться</a:t>
            </a:r>
            <a:r>
              <a:rPr lang="en-US" sz="4000" dirty="0">
                <a:solidFill>
                  <a:srgbClr val="000000"/>
                </a:solidFill>
                <a:latin typeface="Open Sans"/>
                <a:ea typeface="Open Sans"/>
                <a:cs typeface="Open Sans"/>
                <a:sym typeface="Open Sans"/>
              </a:rPr>
              <a:t> </a:t>
            </a:r>
            <a:r>
              <a:rPr lang="en-US" sz="4000" dirty="0" err="1">
                <a:solidFill>
                  <a:srgbClr val="000000"/>
                </a:solidFill>
                <a:latin typeface="Open Sans"/>
                <a:ea typeface="Open Sans"/>
                <a:cs typeface="Open Sans"/>
                <a:sym typeface="Open Sans"/>
              </a:rPr>
              <a:t>залежно</a:t>
            </a:r>
            <a:r>
              <a:rPr lang="en-US" sz="4000" dirty="0">
                <a:solidFill>
                  <a:srgbClr val="000000"/>
                </a:solidFill>
                <a:latin typeface="Open Sans"/>
                <a:ea typeface="Open Sans"/>
                <a:cs typeface="Open Sans"/>
                <a:sym typeface="Open Sans"/>
              </a:rPr>
              <a:t> </a:t>
            </a:r>
            <a:r>
              <a:rPr lang="en-US" sz="4000" dirty="0" err="1">
                <a:solidFill>
                  <a:srgbClr val="000000"/>
                </a:solidFill>
                <a:latin typeface="Open Sans"/>
                <a:ea typeface="Open Sans"/>
                <a:cs typeface="Open Sans"/>
                <a:sym typeface="Open Sans"/>
              </a:rPr>
              <a:t>від</a:t>
            </a:r>
            <a:r>
              <a:rPr lang="en-US" sz="4000" dirty="0">
                <a:solidFill>
                  <a:srgbClr val="000000"/>
                </a:solidFill>
                <a:latin typeface="Open Sans"/>
                <a:ea typeface="Open Sans"/>
                <a:cs typeface="Open Sans"/>
                <a:sym typeface="Open Sans"/>
              </a:rPr>
              <a:t> </a:t>
            </a:r>
            <a:r>
              <a:rPr lang="en-US" sz="4000" dirty="0" err="1">
                <a:solidFill>
                  <a:srgbClr val="000000"/>
                </a:solidFill>
                <a:latin typeface="Open Sans"/>
                <a:ea typeface="Open Sans"/>
                <a:cs typeface="Open Sans"/>
                <a:sym typeface="Open Sans"/>
              </a:rPr>
              <a:t>продукту</a:t>
            </a:r>
            <a:r>
              <a:rPr lang="en-US" sz="4000" dirty="0">
                <a:solidFill>
                  <a:srgbClr val="000000"/>
                </a:solidFill>
                <a:latin typeface="Open Sans"/>
                <a:ea typeface="Open Sans"/>
                <a:cs typeface="Open Sans"/>
                <a:sym typeface="Open Sans"/>
              </a:rPr>
              <a:t>.</a:t>
            </a:r>
          </a:p>
          <a:p>
            <a:pPr marL="885570" lvl="1" indent="-442785" algn="l">
              <a:lnSpc>
                <a:spcPts val="4429"/>
              </a:lnSpc>
              <a:spcAft>
                <a:spcPts val="1200"/>
              </a:spcAft>
              <a:buFont typeface="Arial"/>
              <a:buChar char="•"/>
            </a:pPr>
            <a:r>
              <a:rPr lang="en-US" sz="4000" dirty="0" err="1">
                <a:solidFill>
                  <a:srgbClr val="000000"/>
                </a:solidFill>
                <a:latin typeface="Open Sans"/>
                <a:ea typeface="Open Sans"/>
                <a:cs typeface="Open Sans"/>
                <a:sym typeface="Open Sans"/>
              </a:rPr>
              <a:t>Під</a:t>
            </a:r>
            <a:r>
              <a:rPr lang="en-US" sz="4000" dirty="0">
                <a:solidFill>
                  <a:srgbClr val="000000"/>
                </a:solidFill>
                <a:latin typeface="Open Sans"/>
                <a:ea typeface="Open Sans"/>
                <a:cs typeface="Open Sans"/>
                <a:sym typeface="Open Sans"/>
              </a:rPr>
              <a:t> </a:t>
            </a:r>
            <a:r>
              <a:rPr lang="en-US" sz="4000" dirty="0" err="1">
                <a:solidFill>
                  <a:srgbClr val="000000"/>
                </a:solidFill>
                <a:latin typeface="Open Sans"/>
                <a:ea typeface="Open Sans"/>
                <a:cs typeface="Open Sans"/>
                <a:sym typeface="Open Sans"/>
              </a:rPr>
              <a:t>час</a:t>
            </a:r>
            <a:r>
              <a:rPr lang="en-US" sz="4000" dirty="0">
                <a:solidFill>
                  <a:srgbClr val="000000"/>
                </a:solidFill>
                <a:latin typeface="Open Sans"/>
                <a:ea typeface="Open Sans"/>
                <a:cs typeface="Open Sans"/>
                <a:sym typeface="Open Sans"/>
              </a:rPr>
              <a:t> </a:t>
            </a:r>
            <a:r>
              <a:rPr lang="en-US" sz="4000" dirty="0" err="1">
                <a:solidFill>
                  <a:srgbClr val="000000"/>
                </a:solidFill>
                <a:latin typeface="Open Sans"/>
                <a:ea typeface="Open Sans"/>
                <a:cs typeface="Open Sans"/>
                <a:sym typeface="Open Sans"/>
              </a:rPr>
              <a:t>контрольних</a:t>
            </a:r>
            <a:r>
              <a:rPr lang="en-US" sz="4000" dirty="0">
                <a:solidFill>
                  <a:srgbClr val="000000"/>
                </a:solidFill>
                <a:latin typeface="Open Sans"/>
                <a:ea typeface="Open Sans"/>
                <a:cs typeface="Open Sans"/>
                <a:sym typeface="Open Sans"/>
              </a:rPr>
              <a:t> </a:t>
            </a:r>
            <a:r>
              <a:rPr lang="en-US" sz="4000" dirty="0" err="1">
                <a:solidFill>
                  <a:srgbClr val="000000"/>
                </a:solidFill>
                <a:latin typeface="Open Sans"/>
                <a:ea typeface="Open Sans"/>
                <a:cs typeface="Open Sans"/>
                <a:sym typeface="Open Sans"/>
              </a:rPr>
              <a:t>візитів</a:t>
            </a:r>
            <a:r>
              <a:rPr lang="en-US" sz="4000" dirty="0">
                <a:solidFill>
                  <a:srgbClr val="000000"/>
                </a:solidFill>
                <a:latin typeface="Open Sans"/>
                <a:ea typeface="Open Sans"/>
                <a:cs typeface="Open Sans"/>
                <a:sym typeface="Open Sans"/>
              </a:rPr>
              <a:t> </a:t>
            </a:r>
            <a:r>
              <a:rPr lang="en-US" sz="4000" dirty="0" err="1">
                <a:solidFill>
                  <a:srgbClr val="000000"/>
                </a:solidFill>
                <a:latin typeface="Open Sans"/>
                <a:ea typeface="Open Sans"/>
                <a:cs typeface="Open Sans"/>
                <a:sym typeface="Open Sans"/>
              </a:rPr>
              <a:t>медичні</a:t>
            </a:r>
            <a:r>
              <a:rPr lang="en-US" sz="4000" dirty="0">
                <a:solidFill>
                  <a:srgbClr val="000000"/>
                </a:solidFill>
                <a:latin typeface="Open Sans"/>
                <a:ea typeface="Open Sans"/>
                <a:cs typeface="Open Sans"/>
                <a:sym typeface="Open Sans"/>
              </a:rPr>
              <a:t> </a:t>
            </a:r>
            <a:r>
              <a:rPr lang="en-US" sz="4000" dirty="0" err="1">
                <a:solidFill>
                  <a:srgbClr val="000000"/>
                </a:solidFill>
                <a:latin typeface="Open Sans"/>
                <a:ea typeface="Open Sans"/>
                <a:cs typeface="Open Sans"/>
                <a:sym typeface="Open Sans"/>
              </a:rPr>
              <a:t>працівники</a:t>
            </a:r>
            <a:r>
              <a:rPr lang="en-US" sz="4000" dirty="0">
                <a:solidFill>
                  <a:srgbClr val="000000"/>
                </a:solidFill>
                <a:latin typeface="Open Sans"/>
                <a:ea typeface="Open Sans"/>
                <a:cs typeface="Open Sans"/>
                <a:sym typeface="Open Sans"/>
              </a:rPr>
              <a:t> </a:t>
            </a:r>
            <a:r>
              <a:rPr lang="en-US" sz="4000" dirty="0" err="1">
                <a:solidFill>
                  <a:srgbClr val="000000"/>
                </a:solidFill>
                <a:latin typeface="Open Sans"/>
                <a:ea typeface="Open Sans"/>
                <a:cs typeface="Open Sans"/>
                <a:sym typeface="Open Sans"/>
              </a:rPr>
              <a:t>повинні</a:t>
            </a:r>
            <a:r>
              <a:rPr lang="en-US" sz="4000" dirty="0">
                <a:solidFill>
                  <a:srgbClr val="000000"/>
                </a:solidFill>
                <a:latin typeface="Open Sans"/>
                <a:ea typeface="Open Sans"/>
                <a:cs typeface="Open Sans"/>
                <a:sym typeface="Open Sans"/>
              </a:rPr>
              <a:t> </a:t>
            </a:r>
            <a:r>
              <a:rPr lang="en-US" sz="4000" dirty="0" err="1">
                <a:solidFill>
                  <a:srgbClr val="000000"/>
                </a:solidFill>
                <a:latin typeface="Open Sans"/>
                <a:ea typeface="Open Sans"/>
                <a:cs typeface="Open Sans"/>
                <a:sym typeface="Open Sans"/>
              </a:rPr>
              <a:t>оцінювати</a:t>
            </a:r>
            <a:r>
              <a:rPr lang="en-US" sz="4000" dirty="0">
                <a:solidFill>
                  <a:srgbClr val="000000"/>
                </a:solidFill>
                <a:latin typeface="Open Sans"/>
                <a:ea typeface="Open Sans"/>
                <a:cs typeface="Open Sans"/>
                <a:sym typeface="Open Sans"/>
              </a:rPr>
              <a:t> </a:t>
            </a:r>
            <a:r>
              <a:rPr lang="en-US" sz="4000" dirty="0" err="1">
                <a:solidFill>
                  <a:srgbClr val="000000"/>
                </a:solidFill>
                <a:latin typeface="Open Sans"/>
                <a:ea typeface="Open Sans"/>
                <a:cs typeface="Open Sans"/>
                <a:sym typeface="Open Sans"/>
              </a:rPr>
              <a:t>стан</a:t>
            </a:r>
            <a:r>
              <a:rPr lang="en-US" sz="4000" dirty="0">
                <a:solidFill>
                  <a:srgbClr val="000000"/>
                </a:solidFill>
                <a:latin typeface="Open Sans"/>
                <a:ea typeface="Open Sans"/>
                <a:cs typeface="Open Sans"/>
                <a:sym typeface="Open Sans"/>
              </a:rPr>
              <a:t> </a:t>
            </a:r>
            <a:r>
              <a:rPr lang="en-US" sz="4000" dirty="0" err="1">
                <a:solidFill>
                  <a:srgbClr val="000000"/>
                </a:solidFill>
                <a:latin typeface="Open Sans"/>
                <a:ea typeface="Open Sans"/>
                <a:cs typeface="Open Sans"/>
                <a:sym typeface="Open Sans"/>
              </a:rPr>
              <a:t>пацієнтів</a:t>
            </a:r>
            <a:r>
              <a:rPr lang="en-US" sz="4000" dirty="0">
                <a:solidFill>
                  <a:srgbClr val="000000"/>
                </a:solidFill>
                <a:latin typeface="Open Sans"/>
                <a:ea typeface="Open Sans"/>
                <a:cs typeface="Open Sans"/>
                <a:sym typeface="Open Sans"/>
              </a:rPr>
              <a:t> </a:t>
            </a:r>
            <a:r>
              <a:rPr lang="en-US" sz="4000" dirty="0" err="1">
                <a:solidFill>
                  <a:srgbClr val="000000"/>
                </a:solidFill>
                <a:latin typeface="Open Sans"/>
                <a:ea typeface="Open Sans"/>
                <a:cs typeface="Open Sans"/>
                <a:sym typeface="Open Sans"/>
              </a:rPr>
              <a:t>на</a:t>
            </a:r>
            <a:r>
              <a:rPr lang="en-US" sz="4000" dirty="0">
                <a:solidFill>
                  <a:srgbClr val="000000"/>
                </a:solidFill>
                <a:latin typeface="Open Sans"/>
                <a:ea typeface="Open Sans"/>
                <a:cs typeface="Open Sans"/>
                <a:sym typeface="Open Sans"/>
              </a:rPr>
              <a:t> </a:t>
            </a:r>
            <a:r>
              <a:rPr lang="en-US" sz="4000" dirty="0" err="1">
                <a:solidFill>
                  <a:srgbClr val="000000"/>
                </a:solidFill>
                <a:latin typeface="Open Sans"/>
                <a:ea typeface="Open Sans"/>
                <a:cs typeface="Open Sans"/>
                <a:sym typeface="Open Sans"/>
              </a:rPr>
              <a:t>предмет</a:t>
            </a:r>
            <a:r>
              <a:rPr lang="en-US" sz="4000" dirty="0">
                <a:solidFill>
                  <a:srgbClr val="000000"/>
                </a:solidFill>
                <a:latin typeface="Open Sans"/>
                <a:ea typeface="Open Sans"/>
                <a:cs typeface="Open Sans"/>
                <a:sym typeface="Open Sans"/>
              </a:rPr>
              <a:t> </a:t>
            </a:r>
            <a:r>
              <a:rPr lang="en-US" sz="4000" dirty="0" err="1">
                <a:solidFill>
                  <a:srgbClr val="000000"/>
                </a:solidFill>
                <a:latin typeface="Open Sans"/>
                <a:ea typeface="Open Sans"/>
                <a:cs typeface="Open Sans"/>
                <a:sym typeface="Open Sans"/>
              </a:rPr>
              <a:t>появи</a:t>
            </a:r>
            <a:r>
              <a:rPr lang="en-US" sz="4000" dirty="0">
                <a:solidFill>
                  <a:srgbClr val="000000"/>
                </a:solidFill>
                <a:latin typeface="Open Sans"/>
                <a:ea typeface="Open Sans"/>
                <a:cs typeface="Open Sans"/>
                <a:sym typeface="Open Sans"/>
              </a:rPr>
              <a:t> </a:t>
            </a:r>
            <a:r>
              <a:rPr lang="en-US" sz="4000" dirty="0" err="1">
                <a:solidFill>
                  <a:srgbClr val="000000"/>
                </a:solidFill>
                <a:latin typeface="Open Sans"/>
                <a:ea typeface="Open Sans"/>
                <a:cs typeface="Open Sans"/>
                <a:sym typeface="Open Sans"/>
              </a:rPr>
              <a:t>нових</a:t>
            </a:r>
            <a:r>
              <a:rPr lang="en-US" sz="4000" dirty="0">
                <a:solidFill>
                  <a:srgbClr val="000000"/>
                </a:solidFill>
                <a:latin typeface="Open Sans"/>
                <a:ea typeface="Open Sans"/>
                <a:cs typeface="Open Sans"/>
                <a:sym typeface="Open Sans"/>
              </a:rPr>
              <a:t> </a:t>
            </a:r>
            <a:r>
              <a:rPr lang="en-US" sz="4000" dirty="0" err="1">
                <a:solidFill>
                  <a:srgbClr val="000000"/>
                </a:solidFill>
                <a:latin typeface="Open Sans"/>
                <a:ea typeface="Open Sans"/>
                <a:cs typeface="Open Sans"/>
                <a:sym typeface="Open Sans"/>
              </a:rPr>
              <a:t>побічних</a:t>
            </a:r>
            <a:r>
              <a:rPr lang="en-US" sz="4000" dirty="0">
                <a:solidFill>
                  <a:srgbClr val="000000"/>
                </a:solidFill>
                <a:latin typeface="Open Sans"/>
                <a:ea typeface="Open Sans"/>
                <a:cs typeface="Open Sans"/>
                <a:sym typeface="Open Sans"/>
              </a:rPr>
              <a:t> </a:t>
            </a:r>
            <a:r>
              <a:rPr lang="en-US" sz="4000" dirty="0" err="1">
                <a:solidFill>
                  <a:srgbClr val="000000"/>
                </a:solidFill>
                <a:latin typeface="Open Sans"/>
                <a:ea typeface="Open Sans"/>
                <a:cs typeface="Open Sans"/>
                <a:sym typeface="Open Sans"/>
              </a:rPr>
              <a:t>ефектів</a:t>
            </a:r>
            <a:r>
              <a:rPr lang="en-US" sz="4000" dirty="0">
                <a:solidFill>
                  <a:srgbClr val="000000"/>
                </a:solidFill>
                <a:latin typeface="Open Sans"/>
                <a:ea typeface="Open Sans"/>
                <a:cs typeface="Open Sans"/>
                <a:sym typeface="Open Sans"/>
              </a:rPr>
              <a:t> з </a:t>
            </a:r>
            <a:r>
              <a:rPr lang="en-US" sz="4000" dirty="0" err="1">
                <a:solidFill>
                  <a:srgbClr val="000000"/>
                </a:solidFill>
                <a:latin typeface="Open Sans"/>
                <a:ea typeface="Open Sans"/>
                <a:cs typeface="Open Sans"/>
                <a:sym typeface="Open Sans"/>
              </a:rPr>
              <a:t>моменту</a:t>
            </a:r>
            <a:r>
              <a:rPr lang="en-US" sz="4000" dirty="0">
                <a:solidFill>
                  <a:srgbClr val="000000"/>
                </a:solidFill>
                <a:latin typeface="Open Sans"/>
                <a:ea typeface="Open Sans"/>
                <a:cs typeface="Open Sans"/>
                <a:sym typeface="Open Sans"/>
              </a:rPr>
              <a:t> </a:t>
            </a:r>
            <a:r>
              <a:rPr lang="en-US" sz="4000" dirty="0" err="1">
                <a:solidFill>
                  <a:srgbClr val="000000"/>
                </a:solidFill>
                <a:latin typeface="Open Sans"/>
                <a:ea typeface="Open Sans"/>
                <a:cs typeface="Open Sans"/>
                <a:sym typeface="Open Sans"/>
              </a:rPr>
              <a:t>попереднього</a:t>
            </a:r>
            <a:r>
              <a:rPr lang="en-US" sz="4000" dirty="0">
                <a:solidFill>
                  <a:srgbClr val="000000"/>
                </a:solidFill>
                <a:latin typeface="Open Sans"/>
                <a:ea typeface="Open Sans"/>
                <a:cs typeface="Open Sans"/>
                <a:sym typeface="Open Sans"/>
              </a:rPr>
              <a:t> </a:t>
            </a:r>
            <a:r>
              <a:rPr lang="en-US" sz="4000" dirty="0" err="1">
                <a:solidFill>
                  <a:srgbClr val="000000"/>
                </a:solidFill>
                <a:latin typeface="Open Sans"/>
                <a:ea typeface="Open Sans"/>
                <a:cs typeface="Open Sans"/>
                <a:sym typeface="Open Sans"/>
              </a:rPr>
              <a:t>візиту</a:t>
            </a:r>
            <a:r>
              <a:rPr lang="en-US" sz="4000" dirty="0">
                <a:solidFill>
                  <a:srgbClr val="000000"/>
                </a:solidFill>
                <a:latin typeface="Open Sans"/>
                <a:ea typeface="Open Sans"/>
                <a:cs typeface="Open Sans"/>
                <a:sym typeface="Open Sans"/>
              </a:rPr>
              <a:t>, </a:t>
            </a:r>
            <a:r>
              <a:rPr lang="en-US" sz="4000" dirty="0" err="1">
                <a:solidFill>
                  <a:srgbClr val="000000"/>
                </a:solidFill>
                <a:latin typeface="Open Sans"/>
                <a:ea typeface="Open Sans"/>
                <a:cs typeface="Open Sans"/>
                <a:sym typeface="Open Sans"/>
              </a:rPr>
              <a:t>включаючи</a:t>
            </a:r>
            <a:r>
              <a:rPr lang="en-US" sz="4000" dirty="0">
                <a:solidFill>
                  <a:srgbClr val="000000"/>
                </a:solidFill>
                <a:latin typeface="Open Sans"/>
                <a:ea typeface="Open Sans"/>
                <a:cs typeface="Open Sans"/>
                <a:sym typeface="Open Sans"/>
              </a:rPr>
              <a:t> </a:t>
            </a:r>
            <a:r>
              <a:rPr lang="en-US" sz="4000" dirty="0" err="1">
                <a:solidFill>
                  <a:srgbClr val="000000"/>
                </a:solidFill>
                <a:latin typeface="Open Sans"/>
                <a:ea typeface="Open Sans"/>
                <a:cs typeface="Open Sans"/>
                <a:sym typeface="Open Sans"/>
              </a:rPr>
              <a:t>побічні</a:t>
            </a:r>
            <a:r>
              <a:rPr lang="en-US" sz="4000" dirty="0">
                <a:solidFill>
                  <a:srgbClr val="000000"/>
                </a:solidFill>
                <a:latin typeface="Open Sans"/>
                <a:ea typeface="Open Sans"/>
                <a:cs typeface="Open Sans"/>
                <a:sym typeface="Open Sans"/>
              </a:rPr>
              <a:t> </a:t>
            </a:r>
            <a:r>
              <a:rPr lang="en-US" sz="4000" dirty="0" err="1">
                <a:solidFill>
                  <a:srgbClr val="000000"/>
                </a:solidFill>
                <a:latin typeface="Open Sans"/>
                <a:ea typeface="Open Sans"/>
                <a:cs typeface="Open Sans"/>
                <a:sym typeface="Open Sans"/>
              </a:rPr>
              <a:t>ефекти</a:t>
            </a:r>
            <a:r>
              <a:rPr lang="en-US" sz="4000" dirty="0">
                <a:solidFill>
                  <a:srgbClr val="000000"/>
                </a:solidFill>
                <a:latin typeface="Open Sans"/>
                <a:ea typeface="Open Sans"/>
                <a:cs typeface="Open Sans"/>
                <a:sym typeface="Open Sans"/>
              </a:rPr>
              <a:t>, </a:t>
            </a:r>
            <a:r>
              <a:rPr lang="en-US" sz="4000" dirty="0" err="1">
                <a:solidFill>
                  <a:srgbClr val="000000"/>
                </a:solidFill>
                <a:latin typeface="Open Sans"/>
                <a:ea typeface="Open Sans"/>
                <a:cs typeface="Open Sans"/>
                <a:sym typeface="Open Sans"/>
              </a:rPr>
              <a:t>які</a:t>
            </a:r>
            <a:r>
              <a:rPr lang="en-US" sz="4000" dirty="0">
                <a:solidFill>
                  <a:srgbClr val="000000"/>
                </a:solidFill>
                <a:latin typeface="Open Sans"/>
                <a:ea typeface="Open Sans"/>
                <a:cs typeface="Open Sans"/>
                <a:sym typeface="Open Sans"/>
              </a:rPr>
              <a:t>, </a:t>
            </a:r>
            <a:r>
              <a:rPr lang="en-US" sz="4000" dirty="0" err="1">
                <a:solidFill>
                  <a:srgbClr val="000000"/>
                </a:solidFill>
                <a:latin typeface="Open Sans"/>
                <a:ea typeface="Open Sans"/>
                <a:cs typeface="Open Sans"/>
                <a:sym typeface="Open Sans"/>
              </a:rPr>
              <a:t>можливо</a:t>
            </a:r>
            <a:r>
              <a:rPr lang="en-US" sz="4000" dirty="0">
                <a:solidFill>
                  <a:srgbClr val="000000"/>
                </a:solidFill>
                <a:latin typeface="Open Sans"/>
                <a:ea typeface="Open Sans"/>
                <a:cs typeface="Open Sans"/>
                <a:sym typeface="Open Sans"/>
              </a:rPr>
              <a:t>, </a:t>
            </a:r>
            <a:r>
              <a:rPr lang="en-US" sz="4000" dirty="0" err="1">
                <a:solidFill>
                  <a:srgbClr val="000000"/>
                </a:solidFill>
                <a:latin typeface="Open Sans"/>
                <a:ea typeface="Open Sans"/>
                <a:cs typeface="Open Sans"/>
                <a:sym typeface="Open Sans"/>
              </a:rPr>
              <a:t>вже</a:t>
            </a:r>
            <a:r>
              <a:rPr lang="en-US" sz="4000" dirty="0">
                <a:solidFill>
                  <a:srgbClr val="000000"/>
                </a:solidFill>
                <a:latin typeface="Open Sans"/>
                <a:ea typeface="Open Sans"/>
                <a:cs typeface="Open Sans"/>
                <a:sym typeface="Open Sans"/>
              </a:rPr>
              <a:t> </a:t>
            </a:r>
            <a:r>
              <a:rPr lang="en-US" sz="4000" dirty="0" err="1">
                <a:solidFill>
                  <a:srgbClr val="000000"/>
                </a:solidFill>
                <a:latin typeface="Open Sans"/>
                <a:ea typeface="Open Sans"/>
                <a:cs typeface="Open Sans"/>
                <a:sym typeface="Open Sans"/>
              </a:rPr>
              <a:t>минули</a:t>
            </a:r>
            <a:r>
              <a:rPr lang="en-US" sz="4000" dirty="0">
                <a:solidFill>
                  <a:srgbClr val="000000"/>
                </a:solidFill>
                <a:latin typeface="Open Sans"/>
                <a:ea typeface="Open Sans"/>
                <a:cs typeface="Open Sans"/>
                <a:sym typeface="Open Sans"/>
              </a:rPr>
              <a:t>.</a:t>
            </a:r>
          </a:p>
          <a:p>
            <a:pPr algn="l">
              <a:lnSpc>
                <a:spcPts val="4429"/>
              </a:lnSpc>
              <a:spcAft>
                <a:spcPts val="1200"/>
              </a:spcAft>
            </a:pPr>
            <a:endParaRPr lang="en-US" sz="4000" dirty="0">
              <a:solidFill>
                <a:srgbClr val="000000"/>
              </a:solidFill>
              <a:latin typeface="Open Sans"/>
              <a:ea typeface="Open Sans"/>
              <a:cs typeface="Open Sans"/>
              <a:sym typeface="Open Sans"/>
            </a:endParaRPr>
          </a:p>
        </p:txBody>
      </p:sp>
      <p:sp>
        <p:nvSpPr>
          <p:cNvPr id="4" name="TextBox 4"/>
          <p:cNvSpPr txBox="1"/>
          <p:nvPr/>
        </p:nvSpPr>
        <p:spPr>
          <a:xfrm>
            <a:off x="920220" y="667084"/>
            <a:ext cx="16447559" cy="713486"/>
          </a:xfrm>
          <a:prstGeom prst="rect">
            <a:avLst/>
          </a:prstGeom>
        </p:spPr>
        <p:txBody>
          <a:bodyPr lIns="0" tIns="0" rIns="0" bIns="0" rtlCol="0" anchor="t">
            <a:spAutoFit/>
          </a:bodyPr>
          <a:lstStyle/>
          <a:p>
            <a:pPr algn="l">
              <a:lnSpc>
                <a:spcPts val="5152"/>
              </a:lnSpc>
            </a:pPr>
            <a:r>
              <a:rPr lang="en-US" sz="5600" b="1" dirty="0" err="1">
                <a:solidFill>
                  <a:srgbClr val="000000"/>
                </a:solidFill>
                <a:latin typeface="Roboto Condensed Bold"/>
                <a:ea typeface="Roboto Condensed Bold"/>
                <a:cs typeface="Roboto Condensed Bold"/>
                <a:sym typeface="Roboto Condensed Bold"/>
              </a:rPr>
              <a:t>Як</a:t>
            </a:r>
            <a:r>
              <a:rPr lang="en-US" sz="5600" b="1" dirty="0">
                <a:solidFill>
                  <a:srgbClr val="000000"/>
                </a:solidFill>
                <a:latin typeface="Roboto Condensed Bold"/>
                <a:ea typeface="Roboto Condensed Bold"/>
                <a:cs typeface="Roboto Condensed Bold"/>
                <a:sym typeface="Roboto Condensed Bold"/>
              </a:rPr>
              <a:t> </a:t>
            </a:r>
            <a:r>
              <a:rPr lang="en-US" sz="5600" b="1" dirty="0" err="1">
                <a:solidFill>
                  <a:srgbClr val="000000"/>
                </a:solidFill>
                <a:latin typeface="Roboto Condensed Bold"/>
                <a:ea typeface="Roboto Condensed Bold"/>
                <a:cs typeface="Roboto Condensed Bold"/>
                <a:sym typeface="Roboto Condensed Bold"/>
              </a:rPr>
              <a:t>слід</a:t>
            </a:r>
            <a:r>
              <a:rPr lang="en-US" sz="5600" b="1" dirty="0">
                <a:solidFill>
                  <a:srgbClr val="000000"/>
                </a:solidFill>
                <a:latin typeface="Roboto Condensed Bold"/>
                <a:ea typeface="Roboto Condensed Bold"/>
                <a:cs typeface="Roboto Condensed Bold"/>
                <a:sym typeface="Roboto Condensed Bold"/>
              </a:rPr>
              <a:t> </a:t>
            </a:r>
            <a:r>
              <a:rPr lang="en-US" sz="5600" b="1" dirty="0" err="1">
                <a:solidFill>
                  <a:srgbClr val="000000"/>
                </a:solidFill>
                <a:latin typeface="Roboto Condensed Bold"/>
                <a:ea typeface="Roboto Condensed Bold"/>
                <a:cs typeface="Roboto Condensed Bold"/>
                <a:sym typeface="Roboto Condensed Bold"/>
              </a:rPr>
              <a:t>оцінювати</a:t>
            </a:r>
            <a:r>
              <a:rPr lang="en-US" sz="5600" b="1" dirty="0">
                <a:solidFill>
                  <a:srgbClr val="000000"/>
                </a:solidFill>
                <a:latin typeface="Roboto Condensed Bold"/>
                <a:ea typeface="Roboto Condensed Bold"/>
                <a:cs typeface="Roboto Condensed Bold"/>
                <a:sym typeface="Roboto Condensed Bold"/>
              </a:rPr>
              <a:t> </a:t>
            </a:r>
            <a:r>
              <a:rPr lang="en-US" sz="5600" b="1" dirty="0" err="1">
                <a:solidFill>
                  <a:srgbClr val="000000"/>
                </a:solidFill>
                <a:latin typeface="Roboto Condensed Bold"/>
                <a:ea typeface="Roboto Condensed Bold"/>
                <a:cs typeface="Roboto Condensed Bold"/>
                <a:sym typeface="Roboto Condensed Bold"/>
              </a:rPr>
              <a:t>та</a:t>
            </a:r>
            <a:r>
              <a:rPr lang="en-US" sz="5600" b="1" dirty="0">
                <a:solidFill>
                  <a:srgbClr val="000000"/>
                </a:solidFill>
                <a:latin typeface="Roboto Condensed Bold"/>
                <a:ea typeface="Roboto Condensed Bold"/>
                <a:cs typeface="Roboto Condensed Bold"/>
                <a:sym typeface="Roboto Condensed Bold"/>
              </a:rPr>
              <a:t> </a:t>
            </a:r>
            <a:r>
              <a:rPr lang="en-US" sz="5600" b="1" dirty="0" err="1">
                <a:solidFill>
                  <a:srgbClr val="000000"/>
                </a:solidFill>
                <a:latin typeface="Roboto Condensed Bold"/>
                <a:ea typeface="Roboto Condensed Bold"/>
                <a:cs typeface="Roboto Condensed Bold"/>
                <a:sym typeface="Roboto Condensed Bold"/>
              </a:rPr>
              <a:t>лікувати</a:t>
            </a:r>
            <a:r>
              <a:rPr lang="en-US" sz="5600" b="1" dirty="0">
                <a:solidFill>
                  <a:srgbClr val="000000"/>
                </a:solidFill>
                <a:latin typeface="Roboto Condensed Bold"/>
                <a:ea typeface="Roboto Condensed Bold"/>
                <a:cs typeface="Roboto Condensed Bold"/>
                <a:sym typeface="Roboto Condensed Bold"/>
              </a:rPr>
              <a:t> </a:t>
            </a:r>
            <a:r>
              <a:rPr lang="en-US" sz="5600" b="1" dirty="0" err="1">
                <a:solidFill>
                  <a:srgbClr val="000000"/>
                </a:solidFill>
                <a:latin typeface="Roboto Condensed Bold"/>
                <a:ea typeface="Roboto Condensed Bold"/>
                <a:cs typeface="Roboto Condensed Bold"/>
                <a:sym typeface="Roboto Condensed Bold"/>
              </a:rPr>
              <a:t>побічні</a:t>
            </a:r>
            <a:r>
              <a:rPr lang="en-US" sz="5600" b="1" dirty="0">
                <a:solidFill>
                  <a:srgbClr val="000000"/>
                </a:solidFill>
                <a:latin typeface="Roboto Condensed Bold"/>
                <a:ea typeface="Roboto Condensed Bold"/>
                <a:cs typeface="Roboto Condensed Bold"/>
                <a:sym typeface="Roboto Condensed Bold"/>
              </a:rPr>
              <a:t> </a:t>
            </a:r>
            <a:r>
              <a:rPr lang="en-US" sz="5600" b="1" dirty="0" err="1">
                <a:solidFill>
                  <a:srgbClr val="000000"/>
                </a:solidFill>
                <a:latin typeface="Roboto Condensed Bold"/>
                <a:ea typeface="Roboto Condensed Bold"/>
                <a:cs typeface="Roboto Condensed Bold"/>
                <a:sym typeface="Roboto Condensed Bold"/>
              </a:rPr>
              <a:t>ефекти</a:t>
            </a:r>
            <a:r>
              <a:rPr lang="en-US" sz="5600" b="1" dirty="0">
                <a:solidFill>
                  <a:srgbClr val="000000"/>
                </a:solidFill>
                <a:latin typeface="Roboto Condensed Bold"/>
                <a:ea typeface="Roboto Condensed Bold"/>
                <a:cs typeface="Roboto Condensed Bold"/>
                <a:sym typeface="Roboto Condensed Bold"/>
              </a:rPr>
              <a:t>?</a:t>
            </a: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997105" y="1485900"/>
            <a:ext cx="10115490" cy="4308872"/>
          </a:xfrm>
          <a:prstGeom prst="rect">
            <a:avLst/>
          </a:prstGeom>
        </p:spPr>
        <p:txBody>
          <a:bodyPr lIns="0" tIns="0" rIns="0" bIns="0" rtlCol="0" anchor="t">
            <a:spAutoFit/>
          </a:bodyPr>
          <a:lstStyle/>
          <a:p>
            <a:pPr algn="just">
              <a:lnSpc>
                <a:spcPts val="5565"/>
              </a:lnSpc>
            </a:pPr>
            <a:r>
              <a:rPr lang="en-US" sz="4800" b="1" dirty="0" err="1">
                <a:solidFill>
                  <a:srgbClr val="000000"/>
                </a:solidFill>
                <a:latin typeface="Roboto Condensed Bold"/>
                <a:ea typeface="Roboto Condensed Bold"/>
                <a:cs typeface="Roboto Condensed Bold"/>
                <a:sym typeface="Roboto Condensed Bold"/>
              </a:rPr>
              <a:t>Слід</a:t>
            </a:r>
            <a:r>
              <a:rPr lang="en-US" sz="4800" b="1" dirty="0">
                <a:solidFill>
                  <a:srgbClr val="000000"/>
                </a:solidFill>
                <a:latin typeface="Roboto Condensed Bold"/>
                <a:ea typeface="Roboto Condensed Bold"/>
                <a:cs typeface="Roboto Condensed Bold"/>
                <a:sym typeface="Roboto Condensed Bold"/>
              </a:rPr>
              <a:t> </a:t>
            </a:r>
            <a:r>
              <a:rPr lang="en-US" sz="4800" b="1" dirty="0" err="1">
                <a:solidFill>
                  <a:srgbClr val="000000"/>
                </a:solidFill>
                <a:latin typeface="Roboto Condensed Bold"/>
                <a:ea typeface="Roboto Condensed Bold"/>
                <a:cs typeface="Roboto Condensed Bold"/>
                <a:sym typeface="Roboto Condensed Bold"/>
              </a:rPr>
              <a:t>зазначити</a:t>
            </a:r>
            <a:r>
              <a:rPr lang="en-US" sz="4800" b="1" dirty="0">
                <a:solidFill>
                  <a:srgbClr val="000000"/>
                </a:solidFill>
                <a:latin typeface="Roboto Condensed Bold"/>
                <a:ea typeface="Roboto Condensed Bold"/>
                <a:cs typeface="Roboto Condensed Bold"/>
                <a:sym typeface="Roboto Condensed Bold"/>
              </a:rPr>
              <a:t>, </a:t>
            </a:r>
            <a:r>
              <a:rPr lang="en-US" sz="4800" b="1" dirty="0" err="1">
                <a:solidFill>
                  <a:srgbClr val="000000"/>
                </a:solidFill>
                <a:latin typeface="Roboto Condensed Bold"/>
                <a:ea typeface="Roboto Condensed Bold"/>
                <a:cs typeface="Roboto Condensed Bold"/>
                <a:sym typeface="Roboto Condensed Bold"/>
              </a:rPr>
              <a:t>що</a:t>
            </a:r>
            <a:r>
              <a:rPr lang="en-US" sz="4800" b="1" dirty="0">
                <a:solidFill>
                  <a:srgbClr val="000000"/>
                </a:solidFill>
                <a:latin typeface="Roboto Condensed Bold"/>
                <a:ea typeface="Roboto Condensed Bold"/>
                <a:cs typeface="Roboto Condensed Bold"/>
                <a:sym typeface="Roboto Condensed Bold"/>
              </a:rPr>
              <a:t> </a:t>
            </a:r>
            <a:r>
              <a:rPr lang="en-US" sz="4800" b="1" dirty="0" err="1">
                <a:solidFill>
                  <a:srgbClr val="000000"/>
                </a:solidFill>
                <a:latin typeface="Roboto Condensed Bold"/>
                <a:ea typeface="Roboto Condensed Bold"/>
                <a:cs typeface="Roboto Condensed Bold"/>
                <a:sym typeface="Roboto Condensed Bold"/>
              </a:rPr>
              <a:t>клієнти</a:t>
            </a:r>
            <a:r>
              <a:rPr lang="en-US" sz="4800" b="1" dirty="0">
                <a:solidFill>
                  <a:srgbClr val="000000"/>
                </a:solidFill>
                <a:latin typeface="Roboto Condensed Bold"/>
                <a:ea typeface="Roboto Condensed Bold"/>
                <a:cs typeface="Roboto Condensed Bold"/>
                <a:sym typeface="Roboto Condensed Bold"/>
              </a:rPr>
              <a:t>, </a:t>
            </a:r>
            <a:r>
              <a:rPr lang="en-US" sz="4800" b="1" dirty="0" err="1">
                <a:solidFill>
                  <a:srgbClr val="000000"/>
                </a:solidFill>
                <a:latin typeface="Roboto Condensed Bold"/>
                <a:ea typeface="Roboto Condensed Bold"/>
                <a:cs typeface="Roboto Condensed Bold"/>
                <a:sym typeface="Roboto Condensed Bold"/>
              </a:rPr>
              <a:t>які</a:t>
            </a:r>
            <a:r>
              <a:rPr lang="en-US" sz="4800" b="1" dirty="0">
                <a:solidFill>
                  <a:srgbClr val="000000"/>
                </a:solidFill>
                <a:latin typeface="Roboto Condensed Bold"/>
                <a:ea typeface="Roboto Condensed Bold"/>
                <a:cs typeface="Roboto Condensed Bold"/>
                <a:sym typeface="Roboto Condensed Bold"/>
              </a:rPr>
              <a:t> </a:t>
            </a:r>
            <a:r>
              <a:rPr lang="en-US" sz="4800" b="1" dirty="0" err="1">
                <a:solidFill>
                  <a:srgbClr val="000000"/>
                </a:solidFill>
                <a:latin typeface="Roboto Condensed Bold"/>
                <a:ea typeface="Roboto Condensed Bold"/>
                <a:cs typeface="Roboto Condensed Bold"/>
                <a:sym typeface="Roboto Condensed Bold"/>
              </a:rPr>
              <a:t>вагітні</a:t>
            </a:r>
            <a:r>
              <a:rPr lang="en-US" sz="4800" b="1" dirty="0">
                <a:solidFill>
                  <a:srgbClr val="000000"/>
                </a:solidFill>
                <a:latin typeface="Roboto Condensed Bold"/>
                <a:ea typeface="Roboto Condensed Bold"/>
                <a:cs typeface="Roboto Condensed Bold"/>
                <a:sym typeface="Roboto Condensed Bold"/>
              </a:rPr>
              <a:t>, </a:t>
            </a:r>
            <a:r>
              <a:rPr lang="en-US" sz="4800" b="1" dirty="0" err="1">
                <a:solidFill>
                  <a:srgbClr val="000000"/>
                </a:solidFill>
                <a:latin typeface="Roboto Condensed Bold"/>
                <a:ea typeface="Roboto Condensed Bold"/>
                <a:cs typeface="Roboto Condensed Bold"/>
                <a:sym typeface="Roboto Condensed Bold"/>
              </a:rPr>
              <a:t>можуть</a:t>
            </a:r>
            <a:r>
              <a:rPr lang="en-US" sz="4800" b="1" dirty="0">
                <a:solidFill>
                  <a:srgbClr val="000000"/>
                </a:solidFill>
                <a:latin typeface="Roboto Condensed Bold"/>
                <a:ea typeface="Roboto Condensed Bold"/>
                <a:cs typeface="Roboto Condensed Bold"/>
                <a:sym typeface="Roboto Condensed Bold"/>
              </a:rPr>
              <a:t> </a:t>
            </a:r>
            <a:r>
              <a:rPr lang="en-US" sz="4800" b="1" dirty="0" err="1">
                <a:solidFill>
                  <a:srgbClr val="000000"/>
                </a:solidFill>
                <a:latin typeface="Roboto Condensed Bold"/>
                <a:ea typeface="Roboto Condensed Bold"/>
                <a:cs typeface="Roboto Condensed Bold"/>
                <a:sym typeface="Roboto Condensed Bold"/>
              </a:rPr>
              <a:t>відчувати</a:t>
            </a:r>
            <a:r>
              <a:rPr lang="en-US" sz="4800" b="1" dirty="0">
                <a:solidFill>
                  <a:srgbClr val="000000"/>
                </a:solidFill>
                <a:latin typeface="Roboto Condensed Bold"/>
                <a:ea typeface="Roboto Condensed Bold"/>
                <a:cs typeface="Roboto Condensed Bold"/>
                <a:sym typeface="Roboto Condensed Bold"/>
              </a:rPr>
              <a:t> </a:t>
            </a:r>
            <a:r>
              <a:rPr lang="en-US" sz="4800" b="1" dirty="0" err="1">
                <a:solidFill>
                  <a:srgbClr val="000000"/>
                </a:solidFill>
                <a:latin typeface="Roboto Condensed Bold"/>
                <a:ea typeface="Roboto Condensed Bold"/>
                <a:cs typeface="Roboto Condensed Bold"/>
                <a:sym typeface="Roboto Condensed Bold"/>
              </a:rPr>
              <a:t>головний</a:t>
            </a:r>
            <a:r>
              <a:rPr lang="en-US" sz="4800" b="1" dirty="0">
                <a:solidFill>
                  <a:srgbClr val="000000"/>
                </a:solidFill>
                <a:latin typeface="Roboto Condensed Bold"/>
                <a:ea typeface="Roboto Condensed Bold"/>
                <a:cs typeface="Roboto Condensed Bold"/>
                <a:sym typeface="Roboto Condensed Bold"/>
              </a:rPr>
              <a:t> </a:t>
            </a:r>
            <a:r>
              <a:rPr lang="en-US" sz="4800" b="1" dirty="0" err="1">
                <a:solidFill>
                  <a:srgbClr val="000000"/>
                </a:solidFill>
                <a:latin typeface="Roboto Condensed Bold"/>
                <a:ea typeface="Roboto Condensed Bold"/>
                <a:cs typeface="Roboto Condensed Bold"/>
                <a:sym typeface="Roboto Condensed Bold"/>
              </a:rPr>
              <a:t>біль</a:t>
            </a:r>
            <a:r>
              <a:rPr lang="en-US" sz="4800" b="1" dirty="0">
                <a:solidFill>
                  <a:srgbClr val="000000"/>
                </a:solidFill>
                <a:latin typeface="Roboto Condensed Bold"/>
                <a:ea typeface="Roboto Condensed Bold"/>
                <a:cs typeface="Roboto Condensed Bold"/>
                <a:sym typeface="Roboto Condensed Bold"/>
              </a:rPr>
              <a:t>, </a:t>
            </a:r>
            <a:r>
              <a:rPr lang="en-US" sz="4800" b="1" dirty="0" err="1">
                <a:solidFill>
                  <a:srgbClr val="000000"/>
                </a:solidFill>
                <a:latin typeface="Roboto Condensed Bold"/>
                <a:ea typeface="Roboto Condensed Bold"/>
                <a:cs typeface="Roboto Condensed Bold"/>
                <a:sym typeface="Roboto Condensed Bold"/>
              </a:rPr>
              <a:t>запаморочення</a:t>
            </a:r>
            <a:r>
              <a:rPr lang="en-US" sz="4800" b="1" dirty="0">
                <a:solidFill>
                  <a:srgbClr val="000000"/>
                </a:solidFill>
                <a:latin typeface="Roboto Condensed Bold"/>
                <a:ea typeface="Roboto Condensed Bold"/>
                <a:cs typeface="Roboto Condensed Bold"/>
                <a:sym typeface="Roboto Condensed Bold"/>
              </a:rPr>
              <a:t>, </a:t>
            </a:r>
            <a:r>
              <a:rPr lang="en-US" sz="4800" b="1" dirty="0" err="1">
                <a:solidFill>
                  <a:srgbClr val="000000"/>
                </a:solidFill>
                <a:latin typeface="Roboto Condensed Bold"/>
                <a:ea typeface="Roboto Condensed Bold"/>
                <a:cs typeface="Roboto Condensed Bold"/>
                <a:sym typeface="Roboto Condensed Bold"/>
              </a:rPr>
              <a:t>нудоту</a:t>
            </a:r>
            <a:r>
              <a:rPr lang="en-US" sz="4800" b="1" dirty="0">
                <a:solidFill>
                  <a:srgbClr val="000000"/>
                </a:solidFill>
                <a:latin typeface="Roboto Condensed Bold"/>
                <a:ea typeface="Roboto Condensed Bold"/>
                <a:cs typeface="Roboto Condensed Bold"/>
                <a:sym typeface="Roboto Condensed Bold"/>
              </a:rPr>
              <a:t> </a:t>
            </a:r>
            <a:r>
              <a:rPr lang="en-US" sz="4800" b="1" dirty="0" err="1">
                <a:solidFill>
                  <a:srgbClr val="000000"/>
                </a:solidFill>
                <a:latin typeface="Roboto Condensed Bold"/>
                <a:ea typeface="Roboto Condensed Bold"/>
                <a:cs typeface="Roboto Condensed Bold"/>
                <a:sym typeface="Roboto Condensed Bold"/>
              </a:rPr>
              <a:t>та</a:t>
            </a:r>
            <a:r>
              <a:rPr lang="en-US" sz="4800" b="1" dirty="0">
                <a:solidFill>
                  <a:srgbClr val="000000"/>
                </a:solidFill>
                <a:latin typeface="Roboto Condensed Bold"/>
                <a:ea typeface="Roboto Condensed Bold"/>
                <a:cs typeface="Roboto Condensed Bold"/>
                <a:sym typeface="Roboto Condensed Bold"/>
              </a:rPr>
              <a:t>/</a:t>
            </a:r>
            <a:r>
              <a:rPr lang="en-US" sz="4800" b="1" dirty="0" err="1">
                <a:solidFill>
                  <a:srgbClr val="000000"/>
                </a:solidFill>
                <a:latin typeface="Roboto Condensed Bold"/>
                <a:ea typeface="Roboto Condensed Bold"/>
                <a:cs typeface="Roboto Condensed Bold"/>
                <a:sym typeface="Roboto Condensed Bold"/>
              </a:rPr>
              <a:t>або</a:t>
            </a:r>
            <a:r>
              <a:rPr lang="en-US" sz="4800" b="1" dirty="0">
                <a:solidFill>
                  <a:srgbClr val="000000"/>
                </a:solidFill>
                <a:latin typeface="Roboto Condensed Bold"/>
                <a:ea typeface="Roboto Condensed Bold"/>
                <a:cs typeface="Roboto Condensed Bold"/>
                <a:sym typeface="Roboto Condensed Bold"/>
              </a:rPr>
              <a:t> </a:t>
            </a:r>
            <a:r>
              <a:rPr lang="en-US" sz="4800" b="1" dirty="0" err="1">
                <a:solidFill>
                  <a:srgbClr val="000000"/>
                </a:solidFill>
                <a:latin typeface="Roboto Condensed Bold"/>
                <a:ea typeface="Roboto Condensed Bold"/>
                <a:cs typeface="Roboto Condensed Bold"/>
                <a:sym typeface="Roboto Condensed Bold"/>
              </a:rPr>
              <a:t>втому</a:t>
            </a:r>
            <a:r>
              <a:rPr lang="en-US" sz="4800" b="1" dirty="0">
                <a:solidFill>
                  <a:srgbClr val="000000"/>
                </a:solidFill>
                <a:latin typeface="Roboto Condensed Bold"/>
                <a:ea typeface="Roboto Condensed Bold"/>
                <a:cs typeface="Roboto Condensed Bold"/>
                <a:sym typeface="Roboto Condensed Bold"/>
              </a:rPr>
              <a:t>, </a:t>
            </a:r>
            <a:r>
              <a:rPr lang="en-US" sz="4800" b="1" dirty="0" err="1">
                <a:solidFill>
                  <a:srgbClr val="000000"/>
                </a:solidFill>
                <a:latin typeface="Roboto Condensed Bold"/>
                <a:ea typeface="Roboto Condensed Bold"/>
                <a:cs typeface="Roboto Condensed Bold"/>
                <a:sym typeface="Roboto Condensed Bold"/>
              </a:rPr>
              <a:t>пов'язані</a:t>
            </a:r>
            <a:r>
              <a:rPr lang="en-US" sz="4800" b="1" dirty="0">
                <a:solidFill>
                  <a:srgbClr val="000000"/>
                </a:solidFill>
                <a:latin typeface="Roboto Condensed Bold"/>
                <a:ea typeface="Roboto Condensed Bold"/>
                <a:cs typeface="Roboto Condensed Bold"/>
                <a:sym typeface="Roboto Condensed Bold"/>
              </a:rPr>
              <a:t> з </a:t>
            </a:r>
            <a:r>
              <a:rPr lang="en-US" sz="4800" b="1" dirty="0" err="1">
                <a:solidFill>
                  <a:srgbClr val="000000"/>
                </a:solidFill>
                <a:latin typeface="Roboto Condensed Bold"/>
                <a:ea typeface="Roboto Condensed Bold"/>
                <a:cs typeface="Roboto Condensed Bold"/>
                <a:sym typeface="Roboto Condensed Bold"/>
              </a:rPr>
              <a:t>вагітністю</a:t>
            </a:r>
            <a:r>
              <a:rPr lang="en-US" sz="4800" b="1" dirty="0">
                <a:solidFill>
                  <a:srgbClr val="000000"/>
                </a:solidFill>
                <a:latin typeface="Roboto Condensed Bold"/>
                <a:ea typeface="Roboto Condensed Bold"/>
                <a:cs typeface="Roboto Condensed Bold"/>
                <a:sym typeface="Roboto Condensed Bold"/>
              </a:rPr>
              <a:t>, і </a:t>
            </a:r>
            <a:r>
              <a:rPr lang="en-US" sz="4800" b="1" dirty="0" err="1">
                <a:solidFill>
                  <a:srgbClr val="000000"/>
                </a:solidFill>
                <a:latin typeface="Roboto Condensed Bold"/>
                <a:ea typeface="Roboto Condensed Bold"/>
                <a:cs typeface="Roboto Condensed Bold"/>
                <a:sym typeface="Roboto Condensed Bold"/>
              </a:rPr>
              <a:t>ці</a:t>
            </a:r>
            <a:r>
              <a:rPr lang="en-US" sz="4800" b="1" dirty="0">
                <a:solidFill>
                  <a:srgbClr val="000000"/>
                </a:solidFill>
                <a:latin typeface="Roboto Condensed Bold"/>
                <a:ea typeface="Roboto Condensed Bold"/>
                <a:cs typeface="Roboto Condensed Bold"/>
                <a:sym typeface="Roboto Condensed Bold"/>
              </a:rPr>
              <a:t> </a:t>
            </a:r>
            <a:r>
              <a:rPr lang="en-US" sz="4800" b="1" dirty="0" err="1">
                <a:solidFill>
                  <a:srgbClr val="000000"/>
                </a:solidFill>
                <a:latin typeface="Roboto Condensed Bold"/>
                <a:ea typeface="Roboto Condensed Bold"/>
                <a:cs typeface="Roboto Condensed Bold"/>
                <a:sym typeface="Roboto Condensed Bold"/>
              </a:rPr>
              <a:t>симптоми</a:t>
            </a:r>
            <a:r>
              <a:rPr lang="en-US" sz="4800" b="1" dirty="0">
                <a:solidFill>
                  <a:srgbClr val="000000"/>
                </a:solidFill>
                <a:latin typeface="Roboto Condensed Bold"/>
                <a:ea typeface="Roboto Condensed Bold"/>
                <a:cs typeface="Roboto Condensed Bold"/>
                <a:sym typeface="Roboto Condensed Bold"/>
              </a:rPr>
              <a:t> </a:t>
            </a:r>
            <a:r>
              <a:rPr lang="en-US" sz="4800" b="1" dirty="0" err="1">
                <a:solidFill>
                  <a:srgbClr val="000000"/>
                </a:solidFill>
                <a:latin typeface="Roboto Condensed Bold"/>
                <a:ea typeface="Roboto Condensed Bold"/>
                <a:cs typeface="Roboto Condensed Bold"/>
                <a:sym typeface="Roboto Condensed Bold"/>
              </a:rPr>
              <a:t>схожі</a:t>
            </a:r>
            <a:r>
              <a:rPr lang="en-US" sz="4800" b="1" dirty="0">
                <a:solidFill>
                  <a:srgbClr val="000000"/>
                </a:solidFill>
                <a:latin typeface="Roboto Condensed Bold"/>
                <a:ea typeface="Roboto Condensed Bold"/>
                <a:cs typeface="Roboto Condensed Bold"/>
                <a:sym typeface="Roboto Condensed Bold"/>
              </a:rPr>
              <a:t> </a:t>
            </a:r>
            <a:r>
              <a:rPr lang="en-US" sz="4800" b="1" dirty="0" err="1">
                <a:solidFill>
                  <a:srgbClr val="000000"/>
                </a:solidFill>
                <a:latin typeface="Roboto Condensed Bold"/>
                <a:ea typeface="Roboto Condensed Bold"/>
                <a:cs typeface="Roboto Condensed Bold"/>
                <a:sym typeface="Roboto Condensed Bold"/>
              </a:rPr>
              <a:t>на</a:t>
            </a:r>
            <a:r>
              <a:rPr lang="en-US" sz="4800" b="1" dirty="0">
                <a:solidFill>
                  <a:srgbClr val="000000"/>
                </a:solidFill>
                <a:latin typeface="Roboto Condensed Bold"/>
                <a:ea typeface="Roboto Condensed Bold"/>
                <a:cs typeface="Roboto Condensed Bold"/>
                <a:sym typeface="Roboto Condensed Bold"/>
              </a:rPr>
              <a:t> </a:t>
            </a:r>
            <a:r>
              <a:rPr lang="en-US" sz="4800" b="1" dirty="0" err="1">
                <a:solidFill>
                  <a:srgbClr val="000000"/>
                </a:solidFill>
                <a:latin typeface="Roboto Condensed Bold"/>
                <a:ea typeface="Roboto Condensed Bold"/>
                <a:cs typeface="Roboto Condensed Bold"/>
                <a:sym typeface="Roboto Condensed Bold"/>
              </a:rPr>
              <a:t>побічні</a:t>
            </a:r>
            <a:r>
              <a:rPr lang="en-US" sz="4800" b="1" dirty="0">
                <a:solidFill>
                  <a:srgbClr val="000000"/>
                </a:solidFill>
                <a:latin typeface="Roboto Condensed Bold"/>
                <a:ea typeface="Roboto Condensed Bold"/>
                <a:cs typeface="Roboto Condensed Bold"/>
                <a:sym typeface="Roboto Condensed Bold"/>
              </a:rPr>
              <a:t> </a:t>
            </a:r>
            <a:r>
              <a:rPr lang="en-US" sz="4800" b="1" dirty="0" err="1">
                <a:solidFill>
                  <a:srgbClr val="000000"/>
                </a:solidFill>
                <a:latin typeface="Roboto Condensed Bold"/>
                <a:ea typeface="Roboto Condensed Bold"/>
                <a:cs typeface="Roboto Condensed Bold"/>
                <a:sym typeface="Roboto Condensed Bold"/>
              </a:rPr>
              <a:t>ефекти</a:t>
            </a:r>
            <a:r>
              <a:rPr lang="en-US" sz="4800" b="1" dirty="0">
                <a:solidFill>
                  <a:srgbClr val="000000"/>
                </a:solidFill>
                <a:latin typeface="Roboto Condensed Bold"/>
                <a:ea typeface="Roboto Condensed Bold"/>
                <a:cs typeface="Roboto Condensed Bold"/>
                <a:sym typeface="Roboto Condensed Bold"/>
              </a:rPr>
              <a:t> </a:t>
            </a:r>
            <a:r>
              <a:rPr lang="en-US" sz="4800" b="1" dirty="0" err="1">
                <a:solidFill>
                  <a:srgbClr val="000000"/>
                </a:solidFill>
                <a:latin typeface="Roboto Condensed Bold"/>
                <a:ea typeface="Roboto Condensed Bold"/>
                <a:cs typeface="Roboto Condensed Bold"/>
                <a:sym typeface="Roboto Condensed Bold"/>
              </a:rPr>
              <a:t>від</a:t>
            </a:r>
            <a:r>
              <a:rPr lang="en-US" sz="4800" b="1" dirty="0">
                <a:solidFill>
                  <a:srgbClr val="000000"/>
                </a:solidFill>
                <a:latin typeface="Roboto Condensed Bold"/>
                <a:ea typeface="Roboto Condensed Bold"/>
                <a:cs typeface="Roboto Condensed Bold"/>
                <a:sym typeface="Roboto Condensed Bold"/>
              </a:rPr>
              <a:t> </a:t>
            </a:r>
            <a:r>
              <a:rPr lang="en-US" sz="4800" b="1" dirty="0" err="1">
                <a:solidFill>
                  <a:srgbClr val="000000"/>
                </a:solidFill>
                <a:latin typeface="Roboto Condensed Bold"/>
                <a:ea typeface="Roboto Condensed Bold"/>
                <a:cs typeface="Roboto Condensed Bold"/>
                <a:sym typeface="Roboto Condensed Bold"/>
              </a:rPr>
              <a:t>використання</a:t>
            </a:r>
            <a:r>
              <a:rPr lang="en-US" sz="4800" b="1" dirty="0">
                <a:solidFill>
                  <a:srgbClr val="000000"/>
                </a:solidFill>
                <a:latin typeface="Roboto Condensed Bold"/>
                <a:ea typeface="Roboto Condensed Bold"/>
                <a:cs typeface="Roboto Condensed Bold"/>
                <a:sym typeface="Roboto Condensed Bold"/>
              </a:rPr>
              <a:t> </a:t>
            </a:r>
            <a:r>
              <a:rPr lang="en-US" sz="4800" b="1" dirty="0" err="1">
                <a:solidFill>
                  <a:srgbClr val="000000"/>
                </a:solidFill>
                <a:latin typeface="Roboto Condensed Bold"/>
                <a:ea typeface="Roboto Condensed Bold"/>
                <a:cs typeface="Roboto Condensed Bold"/>
                <a:sym typeface="Roboto Condensed Bold"/>
              </a:rPr>
              <a:t>деяких</a:t>
            </a:r>
            <a:r>
              <a:rPr lang="en-US" sz="4800" b="1" dirty="0">
                <a:solidFill>
                  <a:srgbClr val="000000"/>
                </a:solidFill>
                <a:latin typeface="Roboto Condensed Bold"/>
                <a:ea typeface="Roboto Condensed Bold"/>
                <a:cs typeface="Roboto Condensed Bold"/>
                <a:sym typeface="Roboto Condensed Bold"/>
              </a:rPr>
              <a:t> </a:t>
            </a:r>
            <a:r>
              <a:rPr lang="en-US" sz="4800" b="1" dirty="0" err="1">
                <a:solidFill>
                  <a:srgbClr val="000000"/>
                </a:solidFill>
                <a:latin typeface="Roboto Condensed Bold"/>
                <a:ea typeface="Roboto Condensed Bold"/>
                <a:cs typeface="Roboto Condensed Bold"/>
                <a:sym typeface="Roboto Condensed Bold"/>
              </a:rPr>
              <a:t>препаратів</a:t>
            </a:r>
            <a:r>
              <a:rPr lang="en-US" sz="4800" b="1" dirty="0">
                <a:solidFill>
                  <a:srgbClr val="000000"/>
                </a:solidFill>
                <a:latin typeface="Roboto Condensed Bold"/>
                <a:ea typeface="Roboto Condensed Bold"/>
                <a:cs typeface="Roboto Condensed Bold"/>
                <a:sym typeface="Roboto Condensed Bold"/>
              </a:rPr>
              <a:t> </a:t>
            </a:r>
            <a:r>
              <a:rPr lang="uk-UA" sz="4800" b="1" dirty="0">
                <a:solidFill>
                  <a:srgbClr val="000000"/>
                </a:solidFill>
                <a:latin typeface="Roboto Condensed Bold"/>
                <a:ea typeface="Roboto Condensed Bold"/>
                <a:cs typeface="Roboto Condensed Bold"/>
                <a:sym typeface="Roboto Condensed Bold"/>
              </a:rPr>
              <a:t>ДКП</a:t>
            </a:r>
            <a:r>
              <a:rPr lang="en-US" sz="4800" b="1" dirty="0">
                <a:solidFill>
                  <a:srgbClr val="000000"/>
                </a:solidFill>
                <a:latin typeface="Roboto Condensed Bold"/>
                <a:ea typeface="Roboto Condensed Bold"/>
                <a:cs typeface="Roboto Condensed Bold"/>
                <a:sym typeface="Roboto Condensed Bold"/>
              </a:rPr>
              <a:t>. </a:t>
            </a:r>
          </a:p>
        </p:txBody>
      </p:sp>
      <p:sp>
        <p:nvSpPr>
          <p:cNvPr id="3" name="Freeform 3"/>
          <p:cNvSpPr/>
          <p:nvPr/>
        </p:nvSpPr>
        <p:spPr>
          <a:xfrm>
            <a:off x="12184264" y="1923627"/>
            <a:ext cx="4624221" cy="5066377"/>
          </a:xfrm>
          <a:custGeom>
            <a:avLst/>
            <a:gdLst/>
            <a:ahLst/>
            <a:cxnLst/>
            <a:rect l="l" t="t" r="r" b="b"/>
            <a:pathLst>
              <a:path w="4624221" h="5066377">
                <a:moveTo>
                  <a:pt x="0" y="0"/>
                </a:moveTo>
                <a:lnTo>
                  <a:pt x="4624221" y="0"/>
                </a:lnTo>
                <a:lnTo>
                  <a:pt x="4624221" y="5066377"/>
                </a:lnTo>
                <a:lnTo>
                  <a:pt x="0" y="506637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TextBox 4"/>
          <p:cNvSpPr txBox="1"/>
          <p:nvPr/>
        </p:nvSpPr>
        <p:spPr>
          <a:xfrm>
            <a:off x="1028700" y="8009810"/>
            <a:ext cx="16962573" cy="1264257"/>
          </a:xfrm>
          <a:prstGeom prst="rect">
            <a:avLst/>
          </a:prstGeom>
        </p:spPr>
        <p:txBody>
          <a:bodyPr lIns="0" tIns="0" rIns="0" bIns="0" rtlCol="0" anchor="t">
            <a:spAutoFit/>
          </a:bodyPr>
          <a:lstStyle/>
          <a:p>
            <a:pPr algn="l">
              <a:lnSpc>
                <a:spcPts val="5063"/>
              </a:lnSpc>
            </a:pPr>
            <a:r>
              <a:rPr lang="en-US" sz="3600" dirty="0" err="1">
                <a:solidFill>
                  <a:srgbClr val="000000"/>
                </a:solidFill>
                <a:latin typeface="Open Sans"/>
                <a:ea typeface="Open Sans"/>
                <a:cs typeface="Open Sans"/>
                <a:sym typeface="Open Sans"/>
              </a:rPr>
              <a:t>Визначити</a:t>
            </a:r>
            <a:r>
              <a:rPr lang="en-US" sz="3600" dirty="0">
                <a:solidFill>
                  <a:srgbClr val="000000"/>
                </a:solidFill>
                <a:latin typeface="Open Sans"/>
                <a:ea typeface="Open Sans"/>
                <a:cs typeface="Open Sans"/>
                <a:sym typeface="Open Sans"/>
              </a:rPr>
              <a:t>, </a:t>
            </a:r>
            <a:r>
              <a:rPr lang="en-US" sz="3600" dirty="0" err="1">
                <a:solidFill>
                  <a:srgbClr val="000000"/>
                </a:solidFill>
                <a:latin typeface="Open Sans"/>
                <a:ea typeface="Open Sans"/>
                <a:cs typeface="Open Sans"/>
                <a:sym typeface="Open Sans"/>
              </a:rPr>
              <a:t>чи</a:t>
            </a:r>
            <a:r>
              <a:rPr lang="en-US" sz="3600" dirty="0">
                <a:solidFill>
                  <a:srgbClr val="000000"/>
                </a:solidFill>
                <a:latin typeface="Open Sans"/>
                <a:ea typeface="Open Sans"/>
                <a:cs typeface="Open Sans"/>
                <a:sym typeface="Open Sans"/>
              </a:rPr>
              <a:t> </a:t>
            </a:r>
            <a:r>
              <a:rPr lang="en-US" sz="3600" dirty="0" err="1">
                <a:solidFill>
                  <a:srgbClr val="000000"/>
                </a:solidFill>
                <a:latin typeface="Open Sans"/>
                <a:ea typeface="Open Sans"/>
                <a:cs typeface="Open Sans"/>
                <a:sym typeface="Open Sans"/>
              </a:rPr>
              <a:t>пов'язані</a:t>
            </a:r>
            <a:r>
              <a:rPr lang="en-US" sz="3600" dirty="0">
                <a:solidFill>
                  <a:srgbClr val="000000"/>
                </a:solidFill>
                <a:latin typeface="Open Sans"/>
                <a:ea typeface="Open Sans"/>
                <a:cs typeface="Open Sans"/>
                <a:sym typeface="Open Sans"/>
              </a:rPr>
              <a:t> </a:t>
            </a:r>
            <a:r>
              <a:rPr lang="en-US" sz="3600" dirty="0" err="1">
                <a:solidFill>
                  <a:srgbClr val="000000"/>
                </a:solidFill>
                <a:latin typeface="Open Sans"/>
                <a:ea typeface="Open Sans"/>
                <a:cs typeface="Open Sans"/>
                <a:sym typeface="Open Sans"/>
              </a:rPr>
              <a:t>такі</a:t>
            </a:r>
            <a:r>
              <a:rPr lang="en-US" sz="3600" dirty="0">
                <a:solidFill>
                  <a:srgbClr val="000000"/>
                </a:solidFill>
                <a:latin typeface="Open Sans"/>
                <a:ea typeface="Open Sans"/>
                <a:cs typeface="Open Sans"/>
                <a:sym typeface="Open Sans"/>
              </a:rPr>
              <a:t> </a:t>
            </a:r>
            <a:r>
              <a:rPr lang="en-US" sz="3600" dirty="0" err="1">
                <a:solidFill>
                  <a:srgbClr val="000000"/>
                </a:solidFill>
                <a:latin typeface="Open Sans"/>
                <a:ea typeface="Open Sans"/>
                <a:cs typeface="Open Sans"/>
                <a:sym typeface="Open Sans"/>
              </a:rPr>
              <a:t>симптоми</a:t>
            </a:r>
            <a:r>
              <a:rPr lang="en-US" sz="3600" dirty="0">
                <a:solidFill>
                  <a:srgbClr val="000000"/>
                </a:solidFill>
                <a:latin typeface="Open Sans"/>
                <a:ea typeface="Open Sans"/>
                <a:cs typeface="Open Sans"/>
                <a:sym typeface="Open Sans"/>
              </a:rPr>
              <a:t> з </a:t>
            </a:r>
            <a:r>
              <a:rPr lang="uk-UA" sz="3600" dirty="0">
                <a:solidFill>
                  <a:srgbClr val="000000"/>
                </a:solidFill>
                <a:latin typeface="Open Sans"/>
                <a:ea typeface="Open Sans"/>
                <a:cs typeface="Open Sans"/>
                <a:sym typeface="Open Sans"/>
              </a:rPr>
              <a:t>ДКП</a:t>
            </a:r>
            <a:r>
              <a:rPr lang="en-US" sz="3600" dirty="0">
                <a:solidFill>
                  <a:srgbClr val="000000"/>
                </a:solidFill>
                <a:latin typeface="Open Sans"/>
                <a:ea typeface="Open Sans"/>
                <a:cs typeface="Open Sans"/>
                <a:sym typeface="Open Sans"/>
              </a:rPr>
              <a:t>, </a:t>
            </a:r>
            <a:r>
              <a:rPr lang="en-US" sz="3600" dirty="0" err="1">
                <a:solidFill>
                  <a:srgbClr val="000000"/>
                </a:solidFill>
                <a:latin typeface="Open Sans"/>
                <a:ea typeface="Open Sans"/>
                <a:cs typeface="Open Sans"/>
                <a:sym typeface="Open Sans"/>
              </a:rPr>
              <a:t>вагітністю</a:t>
            </a:r>
            <a:r>
              <a:rPr lang="en-US" sz="3600" dirty="0">
                <a:solidFill>
                  <a:srgbClr val="000000"/>
                </a:solidFill>
                <a:latin typeface="Open Sans"/>
                <a:ea typeface="Open Sans"/>
                <a:cs typeface="Open Sans"/>
                <a:sym typeface="Open Sans"/>
              </a:rPr>
              <a:t> </a:t>
            </a:r>
            <a:r>
              <a:rPr lang="en-US" sz="3600" dirty="0" err="1">
                <a:solidFill>
                  <a:srgbClr val="000000"/>
                </a:solidFill>
                <a:latin typeface="Open Sans"/>
                <a:ea typeface="Open Sans"/>
                <a:cs typeface="Open Sans"/>
                <a:sym typeface="Open Sans"/>
              </a:rPr>
              <a:t>або</a:t>
            </a:r>
            <a:r>
              <a:rPr lang="en-US" sz="3600" dirty="0">
                <a:solidFill>
                  <a:srgbClr val="000000"/>
                </a:solidFill>
                <a:latin typeface="Open Sans"/>
                <a:ea typeface="Open Sans"/>
                <a:cs typeface="Open Sans"/>
                <a:sym typeface="Open Sans"/>
              </a:rPr>
              <a:t> </a:t>
            </a:r>
            <a:r>
              <a:rPr lang="en-US" sz="3600" dirty="0" err="1">
                <a:solidFill>
                  <a:srgbClr val="000000"/>
                </a:solidFill>
                <a:latin typeface="Open Sans"/>
                <a:ea typeface="Open Sans"/>
                <a:cs typeface="Open Sans"/>
                <a:sym typeface="Open Sans"/>
              </a:rPr>
              <a:t>обома</a:t>
            </a:r>
            <a:r>
              <a:rPr lang="en-US" sz="3600" dirty="0">
                <a:solidFill>
                  <a:srgbClr val="000000"/>
                </a:solidFill>
                <a:latin typeface="Open Sans"/>
                <a:ea typeface="Open Sans"/>
                <a:cs typeface="Open Sans"/>
                <a:sym typeface="Open Sans"/>
              </a:rPr>
              <a:t> </a:t>
            </a:r>
            <a:r>
              <a:rPr lang="en-US" sz="3600" dirty="0" err="1">
                <a:solidFill>
                  <a:srgbClr val="000000"/>
                </a:solidFill>
                <a:latin typeface="Open Sans"/>
                <a:ea typeface="Open Sans"/>
                <a:cs typeface="Open Sans"/>
                <a:sym typeface="Open Sans"/>
              </a:rPr>
              <a:t>факторами</a:t>
            </a:r>
            <a:r>
              <a:rPr lang="en-US" sz="3600" dirty="0">
                <a:solidFill>
                  <a:srgbClr val="000000"/>
                </a:solidFill>
                <a:latin typeface="Open Sans"/>
                <a:ea typeface="Open Sans"/>
                <a:cs typeface="Open Sans"/>
                <a:sym typeface="Open Sans"/>
              </a:rPr>
              <a:t>, </a:t>
            </a:r>
            <a:r>
              <a:rPr lang="en-US" sz="3600" dirty="0" err="1">
                <a:solidFill>
                  <a:srgbClr val="000000"/>
                </a:solidFill>
                <a:latin typeface="Open Sans"/>
                <a:ea typeface="Open Sans"/>
                <a:cs typeface="Open Sans"/>
                <a:sym typeface="Open Sans"/>
              </a:rPr>
              <a:t>може</a:t>
            </a:r>
            <a:r>
              <a:rPr lang="en-US" sz="3600" dirty="0">
                <a:solidFill>
                  <a:srgbClr val="000000"/>
                </a:solidFill>
                <a:latin typeface="Open Sans"/>
                <a:ea typeface="Open Sans"/>
                <a:cs typeface="Open Sans"/>
                <a:sym typeface="Open Sans"/>
              </a:rPr>
              <a:t> </a:t>
            </a:r>
            <a:r>
              <a:rPr lang="en-US" sz="3600" dirty="0" err="1">
                <a:solidFill>
                  <a:srgbClr val="000000"/>
                </a:solidFill>
                <a:latin typeface="Open Sans"/>
                <a:ea typeface="Open Sans"/>
                <a:cs typeface="Open Sans"/>
                <a:sym typeface="Open Sans"/>
              </a:rPr>
              <a:t>бути</a:t>
            </a:r>
            <a:r>
              <a:rPr lang="en-US" sz="3600" dirty="0">
                <a:solidFill>
                  <a:srgbClr val="000000"/>
                </a:solidFill>
                <a:latin typeface="Open Sans"/>
                <a:ea typeface="Open Sans"/>
                <a:cs typeface="Open Sans"/>
                <a:sym typeface="Open Sans"/>
              </a:rPr>
              <a:t> </a:t>
            </a:r>
            <a:r>
              <a:rPr lang="en-US" sz="3600" dirty="0" err="1">
                <a:solidFill>
                  <a:srgbClr val="000000"/>
                </a:solidFill>
                <a:latin typeface="Open Sans"/>
                <a:ea typeface="Open Sans"/>
                <a:cs typeface="Open Sans"/>
                <a:sym typeface="Open Sans"/>
              </a:rPr>
              <a:t>складно</a:t>
            </a:r>
            <a:r>
              <a:rPr lang="en-US" sz="3600" dirty="0">
                <a:solidFill>
                  <a:srgbClr val="000000"/>
                </a:solidFill>
                <a:latin typeface="Open Sans"/>
                <a:ea typeface="Open Sans"/>
                <a:cs typeface="Open Sans"/>
                <a:sym typeface="Open Sans"/>
              </a:rPr>
              <a:t>.</a:t>
            </a: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0" y="4707421"/>
            <a:ext cx="5501076" cy="4318345"/>
          </a:xfrm>
          <a:custGeom>
            <a:avLst/>
            <a:gdLst/>
            <a:ahLst/>
            <a:cxnLst/>
            <a:rect l="l" t="t" r="r" b="b"/>
            <a:pathLst>
              <a:path w="5501076" h="4318345">
                <a:moveTo>
                  <a:pt x="0" y="0"/>
                </a:moveTo>
                <a:lnTo>
                  <a:pt x="5501076" y="0"/>
                </a:lnTo>
                <a:lnTo>
                  <a:pt x="5501076" y="4318345"/>
                </a:lnTo>
                <a:lnTo>
                  <a:pt x="0" y="4318345"/>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638374" y="758449"/>
            <a:ext cx="16817394" cy="2664191"/>
          </a:xfrm>
          <a:prstGeom prst="rect">
            <a:avLst/>
          </a:prstGeom>
        </p:spPr>
        <p:txBody>
          <a:bodyPr lIns="0" tIns="0" rIns="0" bIns="0" rtlCol="0" anchor="t">
            <a:spAutoFit/>
          </a:bodyPr>
          <a:lstStyle/>
          <a:p>
            <a:pPr algn="just">
              <a:lnSpc>
                <a:spcPts val="5282"/>
              </a:lnSpc>
            </a:pPr>
            <a:r>
              <a:rPr lang="en-US" sz="3200" b="1" dirty="0" err="1">
                <a:solidFill>
                  <a:srgbClr val="000000"/>
                </a:solidFill>
                <a:latin typeface="Roboto Condensed Bold"/>
                <a:ea typeface="Roboto Condensed Bold"/>
                <a:cs typeface="Roboto Condensed Bold"/>
                <a:sym typeface="Roboto Condensed Bold"/>
              </a:rPr>
              <a:t>Більшість</a:t>
            </a:r>
            <a:r>
              <a:rPr lang="en-US" sz="3200" b="1" dirty="0">
                <a:solidFill>
                  <a:srgbClr val="000000"/>
                </a:solidFill>
                <a:latin typeface="Roboto Condensed Bold"/>
                <a:ea typeface="Roboto Condensed Bold"/>
                <a:cs typeface="Roboto Condensed Bold"/>
                <a:sym typeface="Roboto Condensed Bold"/>
              </a:rPr>
              <a:t> </a:t>
            </a:r>
            <a:r>
              <a:rPr lang="en-US" sz="3200" b="1" dirty="0" err="1">
                <a:solidFill>
                  <a:srgbClr val="000000"/>
                </a:solidFill>
                <a:latin typeface="Roboto Condensed Bold"/>
                <a:ea typeface="Roboto Condensed Bold"/>
                <a:cs typeface="Roboto Condensed Bold"/>
                <a:sym typeface="Roboto Condensed Bold"/>
              </a:rPr>
              <a:t>побічних</a:t>
            </a:r>
            <a:r>
              <a:rPr lang="en-US" sz="3200" b="1" dirty="0">
                <a:solidFill>
                  <a:srgbClr val="000000"/>
                </a:solidFill>
                <a:latin typeface="Roboto Condensed Bold"/>
                <a:ea typeface="Roboto Condensed Bold"/>
                <a:cs typeface="Roboto Condensed Bold"/>
                <a:sym typeface="Roboto Condensed Bold"/>
              </a:rPr>
              <a:t> </a:t>
            </a:r>
            <a:r>
              <a:rPr lang="en-US" sz="3200" b="1" dirty="0" err="1">
                <a:solidFill>
                  <a:srgbClr val="000000"/>
                </a:solidFill>
                <a:latin typeface="Roboto Condensed Bold"/>
                <a:ea typeface="Roboto Condensed Bold"/>
                <a:cs typeface="Roboto Condensed Bold"/>
                <a:sym typeface="Roboto Condensed Bold"/>
              </a:rPr>
              <a:t>ефектів</a:t>
            </a:r>
            <a:r>
              <a:rPr lang="en-US" sz="3200" b="1" dirty="0">
                <a:solidFill>
                  <a:srgbClr val="000000"/>
                </a:solidFill>
                <a:latin typeface="Roboto Condensed Bold"/>
                <a:ea typeface="Roboto Condensed Bold"/>
                <a:cs typeface="Roboto Condensed Bold"/>
                <a:sym typeface="Roboto Condensed Bold"/>
              </a:rPr>
              <a:t>, </a:t>
            </a:r>
            <a:r>
              <a:rPr lang="en-US" sz="3200" b="1" dirty="0" err="1">
                <a:solidFill>
                  <a:srgbClr val="000000"/>
                </a:solidFill>
                <a:latin typeface="Roboto Condensed Bold"/>
                <a:ea typeface="Roboto Condensed Bold"/>
                <a:cs typeface="Roboto Condensed Bold"/>
                <a:sym typeface="Roboto Condensed Bold"/>
              </a:rPr>
              <a:t>що</a:t>
            </a:r>
            <a:r>
              <a:rPr lang="en-US" sz="3200" b="1" dirty="0">
                <a:solidFill>
                  <a:srgbClr val="000000"/>
                </a:solidFill>
                <a:latin typeface="Roboto Condensed Bold"/>
                <a:ea typeface="Roboto Condensed Bold"/>
                <a:cs typeface="Roboto Condensed Bold"/>
                <a:sym typeface="Roboto Condensed Bold"/>
              </a:rPr>
              <a:t> </a:t>
            </a:r>
            <a:r>
              <a:rPr lang="en-US" sz="3200" b="1" dirty="0" err="1">
                <a:solidFill>
                  <a:srgbClr val="000000"/>
                </a:solidFill>
                <a:latin typeface="Roboto Condensed Bold"/>
                <a:ea typeface="Roboto Condensed Bold"/>
                <a:cs typeface="Roboto Condensed Bold"/>
                <a:sym typeface="Roboto Condensed Bold"/>
              </a:rPr>
              <a:t>виникають</a:t>
            </a:r>
            <a:r>
              <a:rPr lang="en-US" sz="3200" b="1" dirty="0">
                <a:solidFill>
                  <a:srgbClr val="000000"/>
                </a:solidFill>
                <a:latin typeface="Roboto Condensed Bold"/>
                <a:ea typeface="Roboto Condensed Bold"/>
                <a:cs typeface="Roboto Condensed Bold"/>
                <a:sym typeface="Roboto Condensed Bold"/>
              </a:rPr>
              <a:t> </a:t>
            </a:r>
            <a:r>
              <a:rPr lang="en-US" sz="3200" b="1" dirty="0" err="1">
                <a:solidFill>
                  <a:srgbClr val="000000"/>
                </a:solidFill>
                <a:latin typeface="Roboto Condensed Bold"/>
                <a:ea typeface="Roboto Condensed Bold"/>
                <a:cs typeface="Roboto Condensed Bold"/>
                <a:sym typeface="Roboto Condensed Bold"/>
              </a:rPr>
              <a:t>внаслідок</a:t>
            </a:r>
            <a:r>
              <a:rPr lang="en-US" sz="3200" b="1" dirty="0">
                <a:solidFill>
                  <a:srgbClr val="000000"/>
                </a:solidFill>
                <a:latin typeface="Roboto Condensed Bold"/>
                <a:ea typeface="Roboto Condensed Bold"/>
                <a:cs typeface="Roboto Condensed Bold"/>
                <a:sym typeface="Roboto Condensed Bold"/>
              </a:rPr>
              <a:t> </a:t>
            </a:r>
            <a:r>
              <a:rPr lang="en-US" sz="3200" b="1" dirty="0" err="1">
                <a:solidFill>
                  <a:srgbClr val="000000"/>
                </a:solidFill>
                <a:latin typeface="Roboto Condensed Bold"/>
                <a:ea typeface="Roboto Condensed Bold"/>
                <a:cs typeface="Roboto Condensed Bold"/>
                <a:sym typeface="Roboto Condensed Bold"/>
              </a:rPr>
              <a:t>застосування</a:t>
            </a:r>
            <a:r>
              <a:rPr lang="en-US" sz="3200" b="1" dirty="0">
                <a:solidFill>
                  <a:srgbClr val="000000"/>
                </a:solidFill>
                <a:latin typeface="Roboto Condensed Bold"/>
                <a:ea typeface="Roboto Condensed Bold"/>
                <a:cs typeface="Roboto Condensed Bold"/>
                <a:sym typeface="Roboto Condensed Bold"/>
              </a:rPr>
              <a:t> </a:t>
            </a:r>
            <a:r>
              <a:rPr lang="en-US" sz="3200" b="1" dirty="0" err="1">
                <a:solidFill>
                  <a:srgbClr val="000000"/>
                </a:solidFill>
                <a:latin typeface="Roboto Condensed Bold"/>
                <a:ea typeface="Roboto Condensed Bold"/>
                <a:cs typeface="Roboto Condensed Bold"/>
                <a:sym typeface="Roboto Condensed Bold"/>
              </a:rPr>
              <a:t>будь-якого</a:t>
            </a:r>
            <a:r>
              <a:rPr lang="en-US" sz="3200" b="1" dirty="0">
                <a:solidFill>
                  <a:srgbClr val="000000"/>
                </a:solidFill>
                <a:latin typeface="Roboto Condensed Bold"/>
                <a:ea typeface="Roboto Condensed Bold"/>
                <a:cs typeface="Roboto Condensed Bold"/>
                <a:sym typeface="Roboto Condensed Bold"/>
              </a:rPr>
              <a:t> </a:t>
            </a:r>
            <a:r>
              <a:rPr lang="en-US" sz="3200" b="1" dirty="0" err="1">
                <a:solidFill>
                  <a:srgbClr val="000000"/>
                </a:solidFill>
                <a:latin typeface="Roboto Condensed Bold"/>
                <a:ea typeface="Roboto Condensed Bold"/>
                <a:cs typeface="Roboto Condensed Bold"/>
                <a:sym typeface="Roboto Condensed Bold"/>
              </a:rPr>
              <a:t>препарату</a:t>
            </a:r>
            <a:r>
              <a:rPr lang="en-US" sz="3200" b="1" dirty="0">
                <a:solidFill>
                  <a:srgbClr val="000000"/>
                </a:solidFill>
                <a:latin typeface="Roboto Condensed Bold"/>
                <a:ea typeface="Roboto Condensed Bold"/>
                <a:cs typeface="Roboto Condensed Bold"/>
                <a:sym typeface="Roboto Condensed Bold"/>
              </a:rPr>
              <a:t> </a:t>
            </a:r>
            <a:r>
              <a:rPr lang="uk-UA" sz="3200" b="1" dirty="0">
                <a:solidFill>
                  <a:srgbClr val="000000"/>
                </a:solidFill>
                <a:latin typeface="Roboto Condensed Bold"/>
                <a:ea typeface="Roboto Condensed Bold"/>
                <a:cs typeface="Roboto Condensed Bold"/>
                <a:sym typeface="Roboto Condensed Bold"/>
              </a:rPr>
              <a:t>ДКП</a:t>
            </a:r>
            <a:r>
              <a:rPr lang="en-US" sz="3200" b="1" dirty="0">
                <a:solidFill>
                  <a:srgbClr val="000000"/>
                </a:solidFill>
                <a:latin typeface="Roboto Condensed Bold"/>
                <a:ea typeface="Roboto Condensed Bold"/>
                <a:cs typeface="Roboto Condensed Bold"/>
                <a:sym typeface="Roboto Condensed Bold"/>
              </a:rPr>
              <a:t>, є </a:t>
            </a:r>
            <a:r>
              <a:rPr lang="en-US" sz="3200" b="1" dirty="0" err="1">
                <a:solidFill>
                  <a:srgbClr val="000000"/>
                </a:solidFill>
                <a:latin typeface="Roboto Condensed Bold"/>
                <a:ea typeface="Roboto Condensed Bold"/>
                <a:cs typeface="Roboto Condensed Bold"/>
                <a:sym typeface="Roboto Condensed Bold"/>
              </a:rPr>
              <a:t>рідкісними</a:t>
            </a:r>
            <a:r>
              <a:rPr lang="en-US" sz="3200" b="1" dirty="0">
                <a:solidFill>
                  <a:srgbClr val="000000"/>
                </a:solidFill>
                <a:latin typeface="Roboto Condensed Bold"/>
                <a:ea typeface="Roboto Condensed Bold"/>
                <a:cs typeface="Roboto Condensed Bold"/>
                <a:sym typeface="Roboto Condensed Bold"/>
              </a:rPr>
              <a:t>, </a:t>
            </a:r>
            <a:r>
              <a:rPr lang="en-US" sz="3200" b="1" dirty="0" err="1">
                <a:solidFill>
                  <a:srgbClr val="000000"/>
                </a:solidFill>
                <a:latin typeface="Roboto Condensed Bold"/>
                <a:ea typeface="Roboto Condensed Bold"/>
                <a:cs typeface="Roboto Condensed Bold"/>
                <a:sym typeface="Roboto Condensed Bold"/>
              </a:rPr>
              <a:t>мають</a:t>
            </a:r>
            <a:r>
              <a:rPr lang="en-US" sz="3200" b="1" dirty="0">
                <a:solidFill>
                  <a:srgbClr val="000000"/>
                </a:solidFill>
                <a:latin typeface="Roboto Condensed Bold"/>
                <a:ea typeface="Roboto Condensed Bold"/>
                <a:cs typeface="Roboto Condensed Bold"/>
                <a:sym typeface="Roboto Condensed Bold"/>
              </a:rPr>
              <a:t> </a:t>
            </a:r>
            <a:r>
              <a:rPr lang="en-US" sz="3200" b="1" dirty="0" err="1">
                <a:solidFill>
                  <a:srgbClr val="000000"/>
                </a:solidFill>
                <a:latin typeface="Roboto Condensed Bold"/>
                <a:ea typeface="Roboto Condensed Bold"/>
                <a:cs typeface="Roboto Condensed Bold"/>
                <a:sym typeface="Roboto Condensed Bold"/>
              </a:rPr>
              <a:t>легкий</a:t>
            </a:r>
            <a:r>
              <a:rPr lang="en-US" sz="3200" b="1" dirty="0">
                <a:solidFill>
                  <a:srgbClr val="000000"/>
                </a:solidFill>
                <a:latin typeface="Roboto Condensed Bold"/>
                <a:ea typeface="Roboto Condensed Bold"/>
                <a:cs typeface="Roboto Condensed Bold"/>
                <a:sym typeface="Roboto Condensed Bold"/>
              </a:rPr>
              <a:t> </a:t>
            </a:r>
            <a:r>
              <a:rPr lang="en-US" sz="3200" b="1" dirty="0" err="1">
                <a:solidFill>
                  <a:srgbClr val="000000"/>
                </a:solidFill>
                <a:latin typeface="Roboto Condensed Bold"/>
                <a:ea typeface="Roboto Condensed Bold"/>
                <a:cs typeface="Roboto Condensed Bold"/>
                <a:sym typeface="Roboto Condensed Bold"/>
              </a:rPr>
              <a:t>або</a:t>
            </a:r>
            <a:r>
              <a:rPr lang="en-US" sz="3200" b="1" dirty="0">
                <a:solidFill>
                  <a:srgbClr val="000000"/>
                </a:solidFill>
                <a:latin typeface="Roboto Condensed Bold"/>
                <a:ea typeface="Roboto Condensed Bold"/>
                <a:cs typeface="Roboto Condensed Bold"/>
                <a:sym typeface="Roboto Condensed Bold"/>
              </a:rPr>
              <a:t> </a:t>
            </a:r>
            <a:r>
              <a:rPr lang="en-US" sz="3200" b="1" dirty="0" err="1">
                <a:solidFill>
                  <a:srgbClr val="000000"/>
                </a:solidFill>
                <a:latin typeface="Roboto Condensed Bold"/>
                <a:ea typeface="Roboto Condensed Bold"/>
                <a:cs typeface="Roboto Condensed Bold"/>
                <a:sym typeface="Roboto Condensed Bold"/>
              </a:rPr>
              <a:t>помірний</a:t>
            </a:r>
            <a:r>
              <a:rPr lang="en-US" sz="3200" b="1" dirty="0">
                <a:solidFill>
                  <a:srgbClr val="000000"/>
                </a:solidFill>
                <a:latin typeface="Roboto Condensed Bold"/>
                <a:ea typeface="Roboto Condensed Bold"/>
                <a:cs typeface="Roboto Condensed Bold"/>
                <a:sym typeface="Roboto Condensed Bold"/>
              </a:rPr>
              <a:t> </a:t>
            </a:r>
            <a:r>
              <a:rPr lang="en-US" sz="3200" b="1" dirty="0" err="1">
                <a:solidFill>
                  <a:srgbClr val="000000"/>
                </a:solidFill>
                <a:latin typeface="Roboto Condensed Bold"/>
                <a:ea typeface="Roboto Condensed Bold"/>
                <a:cs typeface="Roboto Condensed Bold"/>
                <a:sym typeface="Roboto Condensed Bold"/>
              </a:rPr>
              <a:t>характер</a:t>
            </a:r>
            <a:r>
              <a:rPr lang="en-US" sz="3200" b="1" dirty="0">
                <a:solidFill>
                  <a:srgbClr val="000000"/>
                </a:solidFill>
                <a:latin typeface="Roboto Condensed Bold"/>
                <a:ea typeface="Roboto Condensed Bold"/>
                <a:cs typeface="Roboto Condensed Bold"/>
                <a:sym typeface="Roboto Condensed Bold"/>
              </a:rPr>
              <a:t>, </a:t>
            </a:r>
            <a:r>
              <a:rPr lang="en-US" sz="3200" b="1" dirty="0" err="1">
                <a:solidFill>
                  <a:srgbClr val="000000"/>
                </a:solidFill>
                <a:latin typeface="Roboto Condensed Bold"/>
                <a:ea typeface="Roboto Condensed Bold"/>
                <a:cs typeface="Roboto Condensed Bold"/>
                <a:sym typeface="Roboto Condensed Bold"/>
              </a:rPr>
              <a:t>проходять</a:t>
            </a:r>
            <a:r>
              <a:rPr lang="en-US" sz="3200" b="1" dirty="0">
                <a:solidFill>
                  <a:srgbClr val="000000"/>
                </a:solidFill>
                <a:latin typeface="Roboto Condensed Bold"/>
                <a:ea typeface="Roboto Condensed Bold"/>
                <a:cs typeface="Roboto Condensed Bold"/>
                <a:sym typeface="Roboto Condensed Bold"/>
              </a:rPr>
              <a:t> </a:t>
            </a:r>
            <a:r>
              <a:rPr lang="en-US" sz="3200" b="1" dirty="0" err="1">
                <a:solidFill>
                  <a:srgbClr val="000000"/>
                </a:solidFill>
                <a:latin typeface="Roboto Condensed Bold"/>
                <a:ea typeface="Roboto Condensed Bold"/>
                <a:cs typeface="Roboto Condensed Bold"/>
                <a:sym typeface="Roboto Condensed Bold"/>
              </a:rPr>
              <a:t>самостійно</a:t>
            </a:r>
            <a:r>
              <a:rPr lang="en-US" sz="3200" b="1" dirty="0">
                <a:solidFill>
                  <a:srgbClr val="000000"/>
                </a:solidFill>
                <a:latin typeface="Roboto Condensed Bold"/>
                <a:ea typeface="Roboto Condensed Bold"/>
                <a:cs typeface="Roboto Condensed Bold"/>
                <a:sym typeface="Roboto Condensed Bold"/>
              </a:rPr>
              <a:t> </a:t>
            </a:r>
            <a:r>
              <a:rPr lang="en-US" sz="3200" b="1" dirty="0" err="1">
                <a:solidFill>
                  <a:srgbClr val="000000"/>
                </a:solidFill>
                <a:latin typeface="Roboto Condensed Bold"/>
                <a:ea typeface="Roboto Condensed Bold"/>
                <a:cs typeface="Roboto Condensed Bold"/>
                <a:sym typeface="Roboto Condensed Bold"/>
              </a:rPr>
              <a:t>або</a:t>
            </a:r>
            <a:r>
              <a:rPr lang="en-US" sz="3200" b="1" dirty="0">
                <a:solidFill>
                  <a:srgbClr val="000000"/>
                </a:solidFill>
                <a:latin typeface="Roboto Condensed Bold"/>
                <a:ea typeface="Roboto Condensed Bold"/>
                <a:cs typeface="Roboto Condensed Bold"/>
                <a:sym typeface="Roboto Condensed Bold"/>
              </a:rPr>
              <a:t> </a:t>
            </a:r>
            <a:r>
              <a:rPr lang="en-US" sz="3200" b="1" dirty="0" err="1">
                <a:solidFill>
                  <a:srgbClr val="000000"/>
                </a:solidFill>
                <a:latin typeface="Roboto Condensed Bold"/>
                <a:ea typeface="Roboto Condensed Bold"/>
                <a:cs typeface="Roboto Condensed Bold"/>
                <a:sym typeface="Roboto Condensed Bold"/>
              </a:rPr>
              <a:t>після</a:t>
            </a:r>
            <a:r>
              <a:rPr lang="en-US" sz="3200" b="1" dirty="0">
                <a:solidFill>
                  <a:srgbClr val="000000"/>
                </a:solidFill>
                <a:latin typeface="Roboto Condensed Bold"/>
                <a:ea typeface="Roboto Condensed Bold"/>
                <a:cs typeface="Roboto Condensed Bold"/>
                <a:sym typeface="Roboto Condensed Bold"/>
              </a:rPr>
              <a:t> </a:t>
            </a:r>
            <a:r>
              <a:rPr lang="en-US" sz="3200" b="1" dirty="0" err="1">
                <a:solidFill>
                  <a:srgbClr val="000000"/>
                </a:solidFill>
                <a:latin typeface="Roboto Condensed Bold"/>
                <a:ea typeface="Roboto Condensed Bold"/>
                <a:cs typeface="Roboto Condensed Bold"/>
                <a:sym typeface="Roboto Condensed Bold"/>
              </a:rPr>
              <a:t>симптоматичного</a:t>
            </a:r>
            <a:r>
              <a:rPr lang="en-US" sz="3200" b="1" dirty="0">
                <a:solidFill>
                  <a:srgbClr val="000000"/>
                </a:solidFill>
                <a:latin typeface="Roboto Condensed Bold"/>
                <a:ea typeface="Roboto Condensed Bold"/>
                <a:cs typeface="Roboto Condensed Bold"/>
                <a:sym typeface="Roboto Condensed Bold"/>
              </a:rPr>
              <a:t> </a:t>
            </a:r>
            <a:r>
              <a:rPr lang="en-US" sz="3200" b="1" dirty="0" err="1">
                <a:solidFill>
                  <a:srgbClr val="000000"/>
                </a:solidFill>
                <a:latin typeface="Roboto Condensed Bold"/>
                <a:ea typeface="Roboto Condensed Bold"/>
                <a:cs typeface="Roboto Condensed Bold"/>
                <a:sym typeface="Roboto Condensed Bold"/>
              </a:rPr>
              <a:t>лікування</a:t>
            </a:r>
            <a:r>
              <a:rPr lang="en-US" sz="3200" b="1" dirty="0">
                <a:solidFill>
                  <a:srgbClr val="000000"/>
                </a:solidFill>
                <a:latin typeface="Roboto Condensed Bold"/>
                <a:ea typeface="Roboto Condensed Bold"/>
                <a:cs typeface="Roboto Condensed Bold"/>
                <a:sym typeface="Roboto Condensed Bold"/>
              </a:rPr>
              <a:t> </a:t>
            </a:r>
            <a:r>
              <a:rPr lang="en-US" sz="3200" b="1" dirty="0" err="1">
                <a:solidFill>
                  <a:srgbClr val="000000"/>
                </a:solidFill>
                <a:latin typeface="Roboto Condensed Bold"/>
                <a:ea typeface="Roboto Condensed Bold"/>
                <a:cs typeface="Roboto Condensed Bold"/>
                <a:sym typeface="Roboto Condensed Bold"/>
              </a:rPr>
              <a:t>безрецептурними</a:t>
            </a:r>
            <a:r>
              <a:rPr lang="en-US" sz="3200" b="1" dirty="0">
                <a:solidFill>
                  <a:srgbClr val="000000"/>
                </a:solidFill>
                <a:latin typeface="Roboto Condensed Bold"/>
                <a:ea typeface="Roboto Condensed Bold"/>
                <a:cs typeface="Roboto Condensed Bold"/>
                <a:sym typeface="Roboto Condensed Bold"/>
              </a:rPr>
              <a:t> </a:t>
            </a:r>
            <a:r>
              <a:rPr lang="en-US" sz="3200" b="1" dirty="0" err="1">
                <a:solidFill>
                  <a:srgbClr val="000000"/>
                </a:solidFill>
                <a:latin typeface="Roboto Condensed Bold"/>
                <a:ea typeface="Roboto Condensed Bold"/>
                <a:cs typeface="Roboto Condensed Bold"/>
                <a:sym typeface="Roboto Condensed Bold"/>
              </a:rPr>
              <a:t>ліками</a:t>
            </a:r>
            <a:r>
              <a:rPr lang="en-US" sz="3200" b="1" dirty="0">
                <a:solidFill>
                  <a:srgbClr val="000000"/>
                </a:solidFill>
                <a:latin typeface="Roboto Condensed Bold"/>
                <a:ea typeface="Roboto Condensed Bold"/>
                <a:cs typeface="Roboto Condensed Bold"/>
                <a:sym typeface="Roboto Condensed Bold"/>
              </a:rPr>
              <a:t>, і </a:t>
            </a:r>
            <a:r>
              <a:rPr lang="en-US" sz="3200" b="1" dirty="0" err="1">
                <a:solidFill>
                  <a:srgbClr val="000000"/>
                </a:solidFill>
                <a:latin typeface="Roboto Condensed Bold"/>
                <a:ea typeface="Roboto Condensed Bold"/>
                <a:cs typeface="Roboto Condensed Bold"/>
                <a:sym typeface="Roboto Condensed Bold"/>
              </a:rPr>
              <a:t>зазвичай</a:t>
            </a:r>
            <a:r>
              <a:rPr lang="en-US" sz="3200" b="1" dirty="0">
                <a:solidFill>
                  <a:srgbClr val="000000"/>
                </a:solidFill>
                <a:latin typeface="Roboto Condensed Bold"/>
                <a:ea typeface="Roboto Condensed Bold"/>
                <a:cs typeface="Roboto Condensed Bold"/>
                <a:sym typeface="Roboto Condensed Bold"/>
              </a:rPr>
              <a:t> </a:t>
            </a:r>
            <a:r>
              <a:rPr lang="en-US" sz="3200" b="1" dirty="0" err="1">
                <a:solidFill>
                  <a:srgbClr val="000000"/>
                </a:solidFill>
                <a:latin typeface="Roboto Condensed Bold"/>
                <a:ea typeface="Roboto Condensed Bold"/>
                <a:cs typeface="Roboto Condensed Bold"/>
                <a:sym typeface="Roboto Condensed Bold"/>
              </a:rPr>
              <a:t>не</a:t>
            </a:r>
            <a:r>
              <a:rPr lang="en-US" sz="3200" b="1" dirty="0">
                <a:solidFill>
                  <a:srgbClr val="000000"/>
                </a:solidFill>
                <a:latin typeface="Roboto Condensed Bold"/>
                <a:ea typeface="Roboto Condensed Bold"/>
                <a:cs typeface="Roboto Condensed Bold"/>
                <a:sym typeface="Roboto Condensed Bold"/>
              </a:rPr>
              <a:t> </a:t>
            </a:r>
            <a:r>
              <a:rPr lang="en-US" sz="3200" b="1" dirty="0" err="1">
                <a:solidFill>
                  <a:srgbClr val="000000"/>
                </a:solidFill>
                <a:latin typeface="Roboto Condensed Bold"/>
                <a:ea typeface="Roboto Condensed Bold"/>
                <a:cs typeface="Roboto Condensed Bold"/>
                <a:sym typeface="Roboto Condensed Bold"/>
              </a:rPr>
              <a:t>вимагають</a:t>
            </a:r>
            <a:r>
              <a:rPr lang="en-US" sz="3200" b="1" dirty="0">
                <a:solidFill>
                  <a:srgbClr val="000000"/>
                </a:solidFill>
                <a:latin typeface="Roboto Condensed Bold"/>
                <a:ea typeface="Roboto Condensed Bold"/>
                <a:cs typeface="Roboto Condensed Bold"/>
                <a:sym typeface="Roboto Condensed Bold"/>
              </a:rPr>
              <a:t> </a:t>
            </a:r>
            <a:r>
              <a:rPr lang="en-US" sz="3200" b="1" dirty="0" err="1">
                <a:solidFill>
                  <a:srgbClr val="000000"/>
                </a:solidFill>
                <a:latin typeface="Roboto Condensed Bold"/>
                <a:ea typeface="Roboto Condensed Bold"/>
                <a:cs typeface="Roboto Condensed Bold"/>
                <a:sym typeface="Roboto Condensed Bold"/>
              </a:rPr>
              <a:t>припинення</a:t>
            </a:r>
            <a:r>
              <a:rPr lang="en-US" sz="3200" b="1" dirty="0">
                <a:solidFill>
                  <a:srgbClr val="000000"/>
                </a:solidFill>
                <a:latin typeface="Roboto Condensed Bold"/>
                <a:ea typeface="Roboto Condensed Bold"/>
                <a:cs typeface="Roboto Condensed Bold"/>
                <a:sym typeface="Roboto Condensed Bold"/>
              </a:rPr>
              <a:t> </a:t>
            </a:r>
            <a:r>
              <a:rPr lang="en-US" sz="3200" b="1" dirty="0" err="1">
                <a:solidFill>
                  <a:srgbClr val="000000"/>
                </a:solidFill>
                <a:latin typeface="Roboto Condensed Bold"/>
                <a:ea typeface="Roboto Condensed Bold"/>
                <a:cs typeface="Roboto Condensed Bold"/>
                <a:sym typeface="Roboto Condensed Bold"/>
              </a:rPr>
              <a:t>застосування</a:t>
            </a:r>
            <a:r>
              <a:rPr lang="en-US" sz="3200" b="1" dirty="0">
                <a:solidFill>
                  <a:srgbClr val="000000"/>
                </a:solidFill>
                <a:latin typeface="Roboto Condensed Bold"/>
                <a:ea typeface="Roboto Condensed Bold"/>
                <a:cs typeface="Roboto Condensed Bold"/>
                <a:sym typeface="Roboto Condensed Bold"/>
              </a:rPr>
              <a:t> </a:t>
            </a:r>
            <a:r>
              <a:rPr lang="uk-UA" sz="3200" b="1" dirty="0">
                <a:solidFill>
                  <a:srgbClr val="000000"/>
                </a:solidFill>
                <a:latin typeface="Roboto Condensed Bold"/>
                <a:ea typeface="Roboto Condensed Bold"/>
                <a:cs typeface="Roboto Condensed Bold"/>
                <a:sym typeface="Roboto Condensed Bold"/>
              </a:rPr>
              <a:t>ДКП</a:t>
            </a:r>
            <a:r>
              <a:rPr lang="en-US" sz="3200" b="1" dirty="0">
                <a:solidFill>
                  <a:srgbClr val="000000"/>
                </a:solidFill>
                <a:latin typeface="Roboto Condensed Bold"/>
                <a:ea typeface="Roboto Condensed Bold"/>
                <a:cs typeface="Roboto Condensed Bold"/>
                <a:sym typeface="Roboto Condensed Bold"/>
              </a:rPr>
              <a:t>.</a:t>
            </a:r>
          </a:p>
        </p:txBody>
      </p:sp>
      <p:sp>
        <p:nvSpPr>
          <p:cNvPr id="4" name="TextBox 4"/>
          <p:cNvSpPr txBox="1"/>
          <p:nvPr/>
        </p:nvSpPr>
        <p:spPr>
          <a:xfrm>
            <a:off x="5697544" y="3690764"/>
            <a:ext cx="12057056" cy="5842433"/>
          </a:xfrm>
          <a:prstGeom prst="rect">
            <a:avLst/>
          </a:prstGeom>
        </p:spPr>
        <p:txBody>
          <a:bodyPr wrap="square" lIns="0" tIns="0" rIns="0" bIns="0" rtlCol="0" anchor="t">
            <a:spAutoFit/>
          </a:bodyPr>
          <a:lstStyle/>
          <a:p>
            <a:pPr algn="just">
              <a:lnSpc>
                <a:spcPts val="5063"/>
              </a:lnSpc>
            </a:pPr>
            <a:r>
              <a:rPr lang="en-US" sz="3200" dirty="0" err="1">
                <a:solidFill>
                  <a:srgbClr val="000000"/>
                </a:solidFill>
                <a:latin typeface="Open Sans"/>
                <a:ea typeface="Open Sans"/>
                <a:cs typeface="Open Sans"/>
                <a:sym typeface="Open Sans"/>
              </a:rPr>
              <a:t>Клієнтам</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слід</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порадити</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негайно</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звернутися</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за</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медичною</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допомогою</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при</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появі</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ознак</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або</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симптомів</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алергічної</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реакції</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під</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час</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використання</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будь-якого</a:t>
            </a:r>
            <a:r>
              <a:rPr lang="en-US" sz="3200" dirty="0">
                <a:solidFill>
                  <a:srgbClr val="000000"/>
                </a:solidFill>
                <a:latin typeface="Open Sans"/>
                <a:ea typeface="Open Sans"/>
                <a:cs typeface="Open Sans"/>
                <a:sym typeface="Open Sans"/>
              </a:rPr>
              <a:t> з </a:t>
            </a:r>
            <a:r>
              <a:rPr lang="en-US" sz="3200" dirty="0" err="1">
                <a:solidFill>
                  <a:srgbClr val="000000"/>
                </a:solidFill>
                <a:latin typeface="Open Sans"/>
                <a:ea typeface="Open Sans"/>
                <a:cs typeface="Open Sans"/>
                <a:sym typeface="Open Sans"/>
              </a:rPr>
              <a:t>препаратів</a:t>
            </a:r>
            <a:r>
              <a:rPr lang="en-US" sz="3200" dirty="0">
                <a:solidFill>
                  <a:srgbClr val="000000"/>
                </a:solidFill>
                <a:latin typeface="Open Sans"/>
                <a:ea typeface="Open Sans"/>
                <a:cs typeface="Open Sans"/>
                <a:sym typeface="Open Sans"/>
              </a:rPr>
              <a:t> </a:t>
            </a:r>
            <a:r>
              <a:rPr lang="uk-UA" sz="3200" dirty="0">
                <a:solidFill>
                  <a:srgbClr val="000000"/>
                </a:solidFill>
                <a:latin typeface="Open Sans"/>
                <a:ea typeface="Open Sans"/>
                <a:cs typeface="Open Sans"/>
                <a:sym typeface="Open Sans"/>
              </a:rPr>
              <a:t>ДКП</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Ці</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ознаки</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та</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симптоми</a:t>
            </a:r>
            <a:r>
              <a:rPr lang="en-US" sz="3200" dirty="0">
                <a:solidFill>
                  <a:srgbClr val="000000"/>
                </a:solidFill>
                <a:latin typeface="Open Sans"/>
                <a:ea typeface="Open Sans"/>
                <a:cs typeface="Open Sans"/>
                <a:sym typeface="Open Sans"/>
              </a:rPr>
              <a:t> є </a:t>
            </a:r>
            <a:r>
              <a:rPr lang="en-US" sz="3200" dirty="0" err="1">
                <a:solidFill>
                  <a:srgbClr val="000000"/>
                </a:solidFill>
                <a:latin typeface="Open Sans"/>
                <a:ea typeface="Open Sans"/>
                <a:cs typeface="Open Sans"/>
                <a:sym typeface="Open Sans"/>
              </a:rPr>
              <a:t>неспецифічними</a:t>
            </a:r>
            <a:r>
              <a:rPr lang="en-US" sz="3200" dirty="0">
                <a:solidFill>
                  <a:srgbClr val="000000"/>
                </a:solidFill>
                <a:latin typeface="Open Sans"/>
                <a:ea typeface="Open Sans"/>
                <a:cs typeface="Open Sans"/>
                <a:sym typeface="Open Sans"/>
              </a:rPr>
              <a:t> і </a:t>
            </a:r>
            <a:r>
              <a:rPr lang="en-US" sz="3200" dirty="0" err="1">
                <a:solidFill>
                  <a:srgbClr val="000000"/>
                </a:solidFill>
                <a:latin typeface="Open Sans"/>
                <a:ea typeface="Open Sans"/>
                <a:cs typeface="Open Sans"/>
                <a:sym typeface="Open Sans"/>
              </a:rPr>
              <a:t>можуть</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включати</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серед</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іншого</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висип</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свербіж</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набряк</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або</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задишку</a:t>
            </a:r>
            <a:r>
              <a:rPr lang="en-US" sz="3200" dirty="0">
                <a:solidFill>
                  <a:srgbClr val="000000"/>
                </a:solidFill>
                <a:latin typeface="Open Sans"/>
                <a:ea typeface="Open Sans"/>
                <a:cs typeface="Open Sans"/>
                <a:sym typeface="Open Sans"/>
              </a:rPr>
              <a:t>. </a:t>
            </a:r>
          </a:p>
          <a:p>
            <a:pPr algn="just">
              <a:lnSpc>
                <a:spcPts val="5063"/>
              </a:lnSpc>
            </a:pPr>
            <a:r>
              <a:rPr lang="en-US" sz="3200" dirty="0" err="1">
                <a:solidFill>
                  <a:srgbClr val="000000"/>
                </a:solidFill>
                <a:latin typeface="Open Sans"/>
                <a:ea typeface="Open Sans"/>
                <a:cs typeface="Open Sans"/>
                <a:sym typeface="Open Sans"/>
              </a:rPr>
              <a:t>Клієнтам</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також</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слід</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порадити</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звернутися</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за</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консультацією</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якщо</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вони</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стурбовані</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будь-якими</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побічними</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ефектами</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які</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вони</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відчувають</a:t>
            </a:r>
            <a:r>
              <a:rPr lang="en-US" sz="3200" dirty="0">
                <a:solidFill>
                  <a:srgbClr val="000000"/>
                </a:solidFill>
                <a:latin typeface="Open Sans"/>
                <a:ea typeface="Open Sans"/>
                <a:cs typeface="Open Sans"/>
                <a:sym typeface="Open Sans"/>
              </a:rPr>
              <a: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2438400" y="1641930"/>
            <a:ext cx="5534297" cy="3089242"/>
            <a:chOff x="0" y="0"/>
            <a:chExt cx="7379062" cy="4118990"/>
          </a:xfrm>
        </p:grpSpPr>
        <p:sp>
          <p:nvSpPr>
            <p:cNvPr id="3" name="Freeform 3"/>
            <p:cNvSpPr/>
            <p:nvPr/>
          </p:nvSpPr>
          <p:spPr>
            <a:xfrm>
              <a:off x="0" y="0"/>
              <a:ext cx="936113" cy="936113"/>
            </a:xfrm>
            <a:custGeom>
              <a:avLst/>
              <a:gdLst/>
              <a:ahLst/>
              <a:cxnLst/>
              <a:rect l="l" t="t" r="r" b="b"/>
              <a:pathLst>
                <a:path w="936113" h="936113">
                  <a:moveTo>
                    <a:pt x="0" y="0"/>
                  </a:moveTo>
                  <a:lnTo>
                    <a:pt x="936113" y="0"/>
                  </a:lnTo>
                  <a:lnTo>
                    <a:pt x="936113" y="936113"/>
                  </a:lnTo>
                  <a:lnTo>
                    <a:pt x="0" y="936113"/>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TextBox 4"/>
            <p:cNvSpPr txBox="1"/>
            <p:nvPr/>
          </p:nvSpPr>
          <p:spPr>
            <a:xfrm>
              <a:off x="1227635" y="125540"/>
              <a:ext cx="5129290" cy="688052"/>
            </a:xfrm>
            <a:prstGeom prst="rect">
              <a:avLst/>
            </a:prstGeom>
          </p:spPr>
          <p:txBody>
            <a:bodyPr wrap="square" lIns="0" tIns="0" rIns="0" bIns="0" rtlCol="0" anchor="t">
              <a:spAutoFit/>
            </a:bodyPr>
            <a:lstStyle/>
            <a:p>
              <a:pPr algn="l">
                <a:lnSpc>
                  <a:spcPts val="4331"/>
                </a:lnSpc>
              </a:pPr>
              <a:r>
                <a:rPr lang="en-US" sz="3094" dirty="0" err="1">
                  <a:solidFill>
                    <a:srgbClr val="000000"/>
                  </a:solidFill>
                  <a:latin typeface="Open Sans"/>
                  <a:ea typeface="Open Sans"/>
                  <a:cs typeface="Open Sans"/>
                  <a:sym typeface="Open Sans"/>
                </a:rPr>
                <a:t>Тестування</a:t>
              </a:r>
              <a:r>
                <a:rPr lang="en-US" sz="3094" dirty="0">
                  <a:solidFill>
                    <a:srgbClr val="000000"/>
                  </a:solidFill>
                  <a:latin typeface="Open Sans"/>
                  <a:ea typeface="Open Sans"/>
                  <a:cs typeface="Open Sans"/>
                  <a:sym typeface="Open Sans"/>
                </a:rPr>
                <a:t> </a:t>
              </a:r>
              <a:r>
                <a:rPr lang="en-US" sz="3094" dirty="0" err="1">
                  <a:solidFill>
                    <a:srgbClr val="000000"/>
                  </a:solidFill>
                  <a:latin typeface="Open Sans"/>
                  <a:ea typeface="Open Sans"/>
                  <a:cs typeface="Open Sans"/>
                  <a:sym typeface="Open Sans"/>
                </a:rPr>
                <a:t>на</a:t>
              </a:r>
              <a:r>
                <a:rPr lang="en-US" sz="3094" dirty="0">
                  <a:solidFill>
                    <a:srgbClr val="000000"/>
                  </a:solidFill>
                  <a:latin typeface="Open Sans"/>
                  <a:ea typeface="Open Sans"/>
                  <a:cs typeface="Open Sans"/>
                  <a:sym typeface="Open Sans"/>
                </a:rPr>
                <a:t> ВІЛ</a:t>
              </a:r>
            </a:p>
          </p:txBody>
        </p:sp>
        <p:sp>
          <p:nvSpPr>
            <p:cNvPr id="5" name="Freeform 5"/>
            <p:cNvSpPr/>
            <p:nvPr/>
          </p:nvSpPr>
          <p:spPr>
            <a:xfrm>
              <a:off x="0" y="1567882"/>
              <a:ext cx="936113" cy="936113"/>
            </a:xfrm>
            <a:custGeom>
              <a:avLst/>
              <a:gdLst/>
              <a:ahLst/>
              <a:cxnLst/>
              <a:rect l="l" t="t" r="r" b="b"/>
              <a:pathLst>
                <a:path w="936113" h="936113">
                  <a:moveTo>
                    <a:pt x="0" y="0"/>
                  </a:moveTo>
                  <a:lnTo>
                    <a:pt x="936113" y="0"/>
                  </a:lnTo>
                  <a:lnTo>
                    <a:pt x="936113" y="936113"/>
                  </a:lnTo>
                  <a:lnTo>
                    <a:pt x="0" y="936113"/>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6" name="Freeform 6"/>
            <p:cNvSpPr/>
            <p:nvPr/>
          </p:nvSpPr>
          <p:spPr>
            <a:xfrm>
              <a:off x="0" y="3182877"/>
              <a:ext cx="936113" cy="936113"/>
            </a:xfrm>
            <a:custGeom>
              <a:avLst/>
              <a:gdLst/>
              <a:ahLst/>
              <a:cxnLst/>
              <a:rect l="l" t="t" r="r" b="b"/>
              <a:pathLst>
                <a:path w="936113" h="936113">
                  <a:moveTo>
                    <a:pt x="0" y="0"/>
                  </a:moveTo>
                  <a:lnTo>
                    <a:pt x="936113" y="0"/>
                  </a:lnTo>
                  <a:lnTo>
                    <a:pt x="936113" y="936113"/>
                  </a:lnTo>
                  <a:lnTo>
                    <a:pt x="0" y="936113"/>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7" name="TextBox 7"/>
            <p:cNvSpPr txBox="1"/>
            <p:nvPr/>
          </p:nvSpPr>
          <p:spPr>
            <a:xfrm>
              <a:off x="1227635" y="1706266"/>
              <a:ext cx="6151427" cy="688052"/>
            </a:xfrm>
            <a:prstGeom prst="rect">
              <a:avLst/>
            </a:prstGeom>
          </p:spPr>
          <p:txBody>
            <a:bodyPr lIns="0" tIns="0" rIns="0" bIns="0" rtlCol="0" anchor="t">
              <a:spAutoFit/>
            </a:bodyPr>
            <a:lstStyle/>
            <a:p>
              <a:pPr algn="l">
                <a:lnSpc>
                  <a:spcPts val="4331"/>
                </a:lnSpc>
              </a:pPr>
              <a:r>
                <a:rPr lang="en-US" sz="3094" dirty="0" err="1">
                  <a:solidFill>
                    <a:srgbClr val="000000"/>
                  </a:solidFill>
                  <a:latin typeface="Open Sans"/>
                  <a:ea typeface="Open Sans"/>
                  <a:cs typeface="Open Sans"/>
                  <a:sym typeface="Open Sans"/>
                </a:rPr>
                <a:t>Оцінка</a:t>
              </a:r>
              <a:r>
                <a:rPr lang="en-US" sz="3094" dirty="0">
                  <a:solidFill>
                    <a:srgbClr val="000000"/>
                  </a:solidFill>
                  <a:latin typeface="Open Sans"/>
                  <a:ea typeface="Open Sans"/>
                  <a:cs typeface="Open Sans"/>
                  <a:sym typeface="Open Sans"/>
                </a:rPr>
                <a:t> </a:t>
              </a:r>
              <a:r>
                <a:rPr lang="uk-UA" sz="3094" dirty="0">
                  <a:solidFill>
                    <a:srgbClr val="000000"/>
                  </a:solidFill>
                  <a:latin typeface="Open Sans"/>
                  <a:ea typeface="Open Sans"/>
                  <a:cs typeface="Open Sans"/>
                  <a:sym typeface="Open Sans"/>
                </a:rPr>
                <a:t>ПКП</a:t>
              </a:r>
              <a:endParaRPr lang="en-US" sz="3094" dirty="0">
                <a:solidFill>
                  <a:srgbClr val="000000"/>
                </a:solidFill>
                <a:latin typeface="Open Sans"/>
                <a:ea typeface="Open Sans"/>
                <a:cs typeface="Open Sans"/>
                <a:sym typeface="Open Sans"/>
              </a:endParaRPr>
            </a:p>
          </p:txBody>
        </p:sp>
        <p:sp>
          <p:nvSpPr>
            <p:cNvPr id="8" name="TextBox 8"/>
            <p:cNvSpPr txBox="1"/>
            <p:nvPr/>
          </p:nvSpPr>
          <p:spPr>
            <a:xfrm>
              <a:off x="1230948" y="3286990"/>
              <a:ext cx="5913087" cy="688052"/>
            </a:xfrm>
            <a:prstGeom prst="rect">
              <a:avLst/>
            </a:prstGeom>
          </p:spPr>
          <p:txBody>
            <a:bodyPr lIns="0" tIns="0" rIns="0" bIns="0" rtlCol="0" anchor="t">
              <a:spAutoFit/>
            </a:bodyPr>
            <a:lstStyle/>
            <a:p>
              <a:pPr algn="l">
                <a:lnSpc>
                  <a:spcPts val="4331"/>
                </a:lnSpc>
              </a:pPr>
              <a:r>
                <a:rPr lang="en-US" sz="3094" dirty="0" err="1">
                  <a:solidFill>
                    <a:srgbClr val="000000"/>
                  </a:solidFill>
                  <a:latin typeface="Open Sans"/>
                  <a:ea typeface="Open Sans"/>
                  <a:cs typeface="Open Sans"/>
                  <a:sym typeface="Open Sans"/>
                </a:rPr>
                <a:t>Оцінка</a:t>
              </a:r>
              <a:r>
                <a:rPr lang="en-US" sz="3094" dirty="0">
                  <a:solidFill>
                    <a:srgbClr val="000000"/>
                  </a:solidFill>
                  <a:latin typeface="Open Sans"/>
                  <a:ea typeface="Open Sans"/>
                  <a:cs typeface="Open Sans"/>
                  <a:sym typeface="Open Sans"/>
                </a:rPr>
                <a:t> </a:t>
              </a:r>
              <a:r>
                <a:rPr lang="uk-UA" sz="3094" dirty="0">
                  <a:solidFill>
                    <a:srgbClr val="000000"/>
                  </a:solidFill>
                  <a:latin typeface="Open Sans"/>
                  <a:ea typeface="Open Sans"/>
                  <a:cs typeface="Open Sans"/>
                  <a:sym typeface="Open Sans"/>
                </a:rPr>
                <a:t>ГВІ</a:t>
              </a:r>
              <a:r>
                <a:rPr lang="en-US" sz="3094" dirty="0">
                  <a:solidFill>
                    <a:srgbClr val="000000"/>
                  </a:solidFill>
                  <a:latin typeface="Open Sans"/>
                  <a:ea typeface="Open Sans"/>
                  <a:cs typeface="Open Sans"/>
                  <a:sym typeface="Open Sans"/>
                </a:rPr>
                <a:t> </a:t>
              </a:r>
            </a:p>
          </p:txBody>
        </p:sp>
      </p:grpSp>
      <p:sp>
        <p:nvSpPr>
          <p:cNvPr id="9" name="Freeform 9"/>
          <p:cNvSpPr/>
          <p:nvPr/>
        </p:nvSpPr>
        <p:spPr>
          <a:xfrm>
            <a:off x="10561813" y="2497960"/>
            <a:ext cx="7123379" cy="5591024"/>
          </a:xfrm>
          <a:custGeom>
            <a:avLst/>
            <a:gdLst/>
            <a:ahLst/>
            <a:cxnLst/>
            <a:rect l="l" t="t" r="r" b="b"/>
            <a:pathLst>
              <a:path w="7123379" h="5591024">
                <a:moveTo>
                  <a:pt x="0" y="0"/>
                </a:moveTo>
                <a:lnTo>
                  <a:pt x="7123379" y="0"/>
                </a:lnTo>
                <a:lnTo>
                  <a:pt x="7123379" y="5591024"/>
                </a:lnTo>
                <a:lnTo>
                  <a:pt x="0" y="5591024"/>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10" name="TextBox 10"/>
          <p:cNvSpPr txBox="1"/>
          <p:nvPr/>
        </p:nvSpPr>
        <p:spPr>
          <a:xfrm>
            <a:off x="671150" y="542883"/>
            <a:ext cx="16407437" cy="814325"/>
          </a:xfrm>
          <a:prstGeom prst="rect">
            <a:avLst/>
          </a:prstGeom>
        </p:spPr>
        <p:txBody>
          <a:bodyPr lIns="0" tIns="0" rIns="0" bIns="0" rtlCol="0" anchor="t">
            <a:spAutoFit/>
          </a:bodyPr>
          <a:lstStyle/>
          <a:p>
            <a:pPr algn="l">
              <a:lnSpc>
                <a:spcPts val="7042"/>
              </a:lnSpc>
            </a:pPr>
            <a:r>
              <a:rPr lang="en-US" sz="4400" b="1" dirty="0" err="1">
                <a:solidFill>
                  <a:srgbClr val="000000"/>
                </a:solidFill>
                <a:latin typeface="Roboto Condensed Bold"/>
                <a:ea typeface="Roboto Condensed Bold"/>
                <a:cs typeface="Roboto Condensed Bold"/>
                <a:sym typeface="Roboto Condensed Bold"/>
              </a:rPr>
              <a:t>Спочатку</a:t>
            </a:r>
            <a:r>
              <a:rPr lang="en-US" sz="4400" b="1" dirty="0">
                <a:solidFill>
                  <a:srgbClr val="000000"/>
                </a:solidFill>
                <a:latin typeface="Roboto Condensed Bold"/>
                <a:ea typeface="Roboto Condensed Bold"/>
                <a:cs typeface="Roboto Condensed Bold"/>
                <a:sym typeface="Roboto Condensed Bold"/>
              </a:rPr>
              <a:t> </a:t>
            </a:r>
            <a:r>
              <a:rPr lang="en-US" sz="4400" b="1" dirty="0" err="1">
                <a:solidFill>
                  <a:srgbClr val="000000"/>
                </a:solidFill>
                <a:latin typeface="Roboto Condensed Bold"/>
                <a:ea typeface="Roboto Condensed Bold"/>
                <a:cs typeface="Roboto Condensed Bold"/>
                <a:sym typeface="Roboto Condensed Bold"/>
              </a:rPr>
              <a:t>нагадування</a:t>
            </a:r>
            <a:r>
              <a:rPr lang="en-US" sz="4400" b="1" dirty="0">
                <a:solidFill>
                  <a:srgbClr val="000000"/>
                </a:solidFill>
                <a:latin typeface="Roboto Condensed Bold"/>
                <a:ea typeface="Roboto Condensed Bold"/>
                <a:cs typeface="Roboto Condensed Bold"/>
                <a:sym typeface="Roboto Condensed Bold"/>
              </a:rPr>
              <a:t> </a:t>
            </a:r>
            <a:r>
              <a:rPr lang="en-US" sz="4400" b="1" dirty="0" err="1">
                <a:solidFill>
                  <a:srgbClr val="000000"/>
                </a:solidFill>
                <a:latin typeface="Roboto Condensed Bold"/>
                <a:ea typeface="Roboto Condensed Bold"/>
                <a:cs typeface="Roboto Condensed Bold"/>
                <a:sym typeface="Roboto Condensed Bold"/>
              </a:rPr>
              <a:t>про</a:t>
            </a:r>
            <a:r>
              <a:rPr lang="en-US" sz="4400" b="1" dirty="0">
                <a:solidFill>
                  <a:srgbClr val="000000"/>
                </a:solidFill>
                <a:latin typeface="Roboto Condensed Bold"/>
                <a:ea typeface="Roboto Condensed Bold"/>
                <a:cs typeface="Roboto Condensed Bold"/>
                <a:sym typeface="Roboto Condensed Bold"/>
              </a:rPr>
              <a:t> </a:t>
            </a:r>
            <a:r>
              <a:rPr lang="en-US" sz="4400" b="1" dirty="0" err="1">
                <a:solidFill>
                  <a:srgbClr val="000000"/>
                </a:solidFill>
                <a:latin typeface="Roboto Condensed Bold"/>
                <a:ea typeface="Roboto Condensed Bold"/>
                <a:cs typeface="Roboto Condensed Bold"/>
                <a:sym typeface="Roboto Condensed Bold"/>
              </a:rPr>
              <a:t>кроки</a:t>
            </a:r>
            <a:r>
              <a:rPr lang="en-US" sz="4400" b="1" dirty="0">
                <a:solidFill>
                  <a:srgbClr val="000000"/>
                </a:solidFill>
                <a:latin typeface="Roboto Condensed Bold"/>
                <a:ea typeface="Roboto Condensed Bold"/>
                <a:cs typeface="Roboto Condensed Bold"/>
                <a:sym typeface="Roboto Condensed Bold"/>
              </a:rPr>
              <a:t> № 1–3: </a:t>
            </a:r>
            <a:r>
              <a:rPr lang="en-US" sz="4400" b="1" dirty="0" err="1">
                <a:solidFill>
                  <a:srgbClr val="000000"/>
                </a:solidFill>
                <a:latin typeface="Roboto Condensed Bold"/>
                <a:ea typeface="Roboto Condensed Bold"/>
                <a:cs typeface="Roboto Condensed Bold"/>
                <a:sym typeface="Roboto Condensed Bold"/>
              </a:rPr>
              <a:t>виключення</a:t>
            </a:r>
            <a:r>
              <a:rPr lang="en-US" sz="4400" b="1" dirty="0">
                <a:solidFill>
                  <a:srgbClr val="000000"/>
                </a:solidFill>
                <a:latin typeface="Roboto Condensed Bold"/>
                <a:ea typeface="Roboto Condensed Bold"/>
                <a:cs typeface="Roboto Condensed Bold"/>
                <a:sym typeface="Roboto Condensed Bold"/>
              </a:rPr>
              <a:t> ВІЛ-</a:t>
            </a:r>
            <a:r>
              <a:rPr lang="en-US" sz="4400" b="1" dirty="0" err="1">
                <a:solidFill>
                  <a:srgbClr val="000000"/>
                </a:solidFill>
                <a:latin typeface="Roboto Condensed Bold"/>
                <a:ea typeface="Roboto Condensed Bold"/>
                <a:cs typeface="Roboto Condensed Bold"/>
                <a:sym typeface="Roboto Condensed Bold"/>
              </a:rPr>
              <a:t>інфекції</a:t>
            </a:r>
            <a:endParaRPr lang="en-US" sz="4400" b="1" dirty="0">
              <a:solidFill>
                <a:srgbClr val="000000"/>
              </a:solidFill>
              <a:latin typeface="Roboto Condensed Bold"/>
              <a:ea typeface="Roboto Condensed Bold"/>
              <a:cs typeface="Roboto Condensed Bold"/>
              <a:sym typeface="Roboto Condensed Bold"/>
            </a:endParaRPr>
          </a:p>
        </p:txBody>
      </p:sp>
      <p:sp>
        <p:nvSpPr>
          <p:cNvPr id="11" name="TextBox 11"/>
          <p:cNvSpPr txBox="1"/>
          <p:nvPr/>
        </p:nvSpPr>
        <p:spPr>
          <a:xfrm>
            <a:off x="744482" y="5015895"/>
            <a:ext cx="10075918" cy="3740063"/>
          </a:xfrm>
          <a:prstGeom prst="rect">
            <a:avLst/>
          </a:prstGeom>
        </p:spPr>
        <p:txBody>
          <a:bodyPr wrap="square" lIns="0" tIns="0" rIns="0" bIns="0" rtlCol="0" anchor="t">
            <a:spAutoFit/>
          </a:bodyPr>
          <a:lstStyle/>
          <a:p>
            <a:pPr marL="555825" lvl="1" indent="-277913" algn="l">
              <a:lnSpc>
                <a:spcPts val="3604"/>
              </a:lnSpc>
              <a:spcAft>
                <a:spcPts val="600"/>
              </a:spcAft>
              <a:buFont typeface="Arial"/>
              <a:buChar char="•"/>
            </a:pPr>
            <a:r>
              <a:rPr lang="en-US" sz="2574" dirty="0" err="1">
                <a:solidFill>
                  <a:srgbClr val="000000"/>
                </a:solidFill>
                <a:latin typeface="Open Sans"/>
                <a:ea typeface="Open Sans"/>
                <a:cs typeface="Open Sans"/>
                <a:sym typeface="Open Sans"/>
              </a:rPr>
              <a:t>Як</a:t>
            </a:r>
            <a:r>
              <a:rPr lang="en-US" sz="2574" dirty="0">
                <a:solidFill>
                  <a:srgbClr val="000000"/>
                </a:solidFill>
                <a:latin typeface="Open Sans"/>
                <a:ea typeface="Open Sans"/>
                <a:cs typeface="Open Sans"/>
                <a:sym typeface="Open Sans"/>
              </a:rPr>
              <a:t> і у </a:t>
            </a:r>
            <a:r>
              <a:rPr lang="en-US" sz="2574" dirty="0" err="1">
                <a:solidFill>
                  <a:srgbClr val="000000"/>
                </a:solidFill>
                <a:latin typeface="Open Sans"/>
                <a:ea typeface="Open Sans"/>
                <a:cs typeface="Open Sans"/>
                <a:sym typeface="Open Sans"/>
              </a:rPr>
              <a:t>випадку</a:t>
            </a:r>
            <a:r>
              <a:rPr lang="en-US" sz="2574" dirty="0">
                <a:solidFill>
                  <a:srgbClr val="000000"/>
                </a:solidFill>
                <a:latin typeface="Open Sans"/>
                <a:ea typeface="Open Sans"/>
                <a:cs typeface="Open Sans"/>
                <a:sym typeface="Open Sans"/>
              </a:rPr>
              <a:t> з </a:t>
            </a:r>
            <a:r>
              <a:rPr lang="en-US" sz="2574" dirty="0" err="1">
                <a:solidFill>
                  <a:srgbClr val="000000"/>
                </a:solidFill>
                <a:latin typeface="Open Sans"/>
                <a:ea typeface="Open Sans"/>
                <a:cs typeface="Open Sans"/>
                <a:sym typeface="Open Sans"/>
              </a:rPr>
              <a:t>тими</a:t>
            </a:r>
            <a:r>
              <a:rPr lang="en-US" sz="2574" dirty="0">
                <a:solidFill>
                  <a:srgbClr val="000000"/>
                </a:solidFill>
                <a:latin typeface="Open Sans"/>
                <a:ea typeface="Open Sans"/>
                <a:cs typeface="Open Sans"/>
                <a:sym typeface="Open Sans"/>
              </a:rPr>
              <a:t>, </a:t>
            </a:r>
            <a:r>
              <a:rPr lang="en-US" sz="2574" dirty="0" err="1">
                <a:solidFill>
                  <a:srgbClr val="000000"/>
                </a:solidFill>
                <a:latin typeface="Open Sans"/>
                <a:ea typeface="Open Sans"/>
                <a:cs typeface="Open Sans"/>
                <a:sym typeface="Open Sans"/>
              </a:rPr>
              <a:t>хто</a:t>
            </a:r>
            <a:r>
              <a:rPr lang="en-US" sz="2574" dirty="0">
                <a:solidFill>
                  <a:srgbClr val="000000"/>
                </a:solidFill>
                <a:latin typeface="Open Sans"/>
                <a:ea typeface="Open Sans"/>
                <a:cs typeface="Open Sans"/>
                <a:sym typeface="Open Sans"/>
              </a:rPr>
              <a:t> </a:t>
            </a:r>
            <a:r>
              <a:rPr lang="en-US" sz="2574" dirty="0" err="1">
                <a:solidFill>
                  <a:srgbClr val="000000"/>
                </a:solidFill>
                <a:latin typeface="Open Sans"/>
                <a:ea typeface="Open Sans"/>
                <a:cs typeface="Open Sans"/>
                <a:sym typeface="Open Sans"/>
              </a:rPr>
              <a:t>тільки</a:t>
            </a:r>
            <a:r>
              <a:rPr lang="en-US" sz="2574" dirty="0">
                <a:solidFill>
                  <a:srgbClr val="000000"/>
                </a:solidFill>
                <a:latin typeface="Open Sans"/>
                <a:ea typeface="Open Sans"/>
                <a:cs typeface="Open Sans"/>
                <a:sym typeface="Open Sans"/>
              </a:rPr>
              <a:t> </a:t>
            </a:r>
            <a:r>
              <a:rPr lang="en-US" sz="2574" dirty="0" err="1">
                <a:solidFill>
                  <a:srgbClr val="000000"/>
                </a:solidFill>
                <a:latin typeface="Open Sans"/>
                <a:ea typeface="Open Sans"/>
                <a:cs typeface="Open Sans"/>
                <a:sym typeface="Open Sans"/>
              </a:rPr>
              <a:t>починає</a:t>
            </a:r>
            <a:r>
              <a:rPr lang="en-US" sz="2574" dirty="0">
                <a:solidFill>
                  <a:srgbClr val="000000"/>
                </a:solidFill>
                <a:latin typeface="Open Sans"/>
                <a:ea typeface="Open Sans"/>
                <a:cs typeface="Open Sans"/>
                <a:sym typeface="Open Sans"/>
              </a:rPr>
              <a:t> </a:t>
            </a:r>
            <a:r>
              <a:rPr lang="en-US" sz="2574" dirty="0" err="1">
                <a:solidFill>
                  <a:srgbClr val="000000"/>
                </a:solidFill>
                <a:latin typeface="Open Sans"/>
                <a:ea typeface="Open Sans"/>
                <a:cs typeface="Open Sans"/>
                <a:sym typeface="Open Sans"/>
              </a:rPr>
              <a:t>приймати</a:t>
            </a:r>
            <a:r>
              <a:rPr lang="en-US" sz="2574" dirty="0">
                <a:solidFill>
                  <a:srgbClr val="000000"/>
                </a:solidFill>
                <a:latin typeface="Open Sans"/>
                <a:ea typeface="Open Sans"/>
                <a:cs typeface="Open Sans"/>
                <a:sym typeface="Open Sans"/>
              </a:rPr>
              <a:t> </a:t>
            </a:r>
            <a:r>
              <a:rPr lang="uk-UA" sz="2574" dirty="0">
                <a:solidFill>
                  <a:srgbClr val="000000"/>
                </a:solidFill>
                <a:latin typeface="Open Sans"/>
                <a:ea typeface="Open Sans"/>
                <a:cs typeface="Open Sans"/>
                <a:sym typeface="Open Sans"/>
              </a:rPr>
              <a:t>ДКП</a:t>
            </a:r>
            <a:r>
              <a:rPr lang="en-US" sz="2574" dirty="0">
                <a:solidFill>
                  <a:srgbClr val="000000"/>
                </a:solidFill>
                <a:latin typeface="Open Sans"/>
                <a:ea typeface="Open Sans"/>
                <a:cs typeface="Open Sans"/>
                <a:sym typeface="Open Sans"/>
              </a:rPr>
              <a:t>, </a:t>
            </a:r>
            <a:r>
              <a:rPr lang="en-US" sz="2574" dirty="0" err="1">
                <a:solidFill>
                  <a:srgbClr val="000000"/>
                </a:solidFill>
                <a:latin typeface="Open Sans"/>
                <a:ea typeface="Open Sans"/>
                <a:cs typeface="Open Sans"/>
                <a:sym typeface="Open Sans"/>
              </a:rPr>
              <a:t>продовження</a:t>
            </a:r>
            <a:r>
              <a:rPr lang="en-US" sz="2574" dirty="0">
                <a:solidFill>
                  <a:srgbClr val="000000"/>
                </a:solidFill>
                <a:latin typeface="Open Sans"/>
                <a:ea typeface="Open Sans"/>
                <a:cs typeface="Open Sans"/>
                <a:sym typeface="Open Sans"/>
              </a:rPr>
              <a:t> </a:t>
            </a:r>
            <a:r>
              <a:rPr lang="en-US" sz="2574" dirty="0" err="1">
                <a:solidFill>
                  <a:srgbClr val="000000"/>
                </a:solidFill>
                <a:latin typeface="Open Sans"/>
                <a:ea typeface="Open Sans"/>
                <a:cs typeface="Open Sans"/>
                <a:sym typeface="Open Sans"/>
              </a:rPr>
              <a:t>прийому</a:t>
            </a:r>
            <a:r>
              <a:rPr lang="en-US" sz="2574" dirty="0">
                <a:solidFill>
                  <a:srgbClr val="000000"/>
                </a:solidFill>
                <a:latin typeface="Open Sans"/>
                <a:ea typeface="Open Sans"/>
                <a:cs typeface="Open Sans"/>
                <a:sym typeface="Open Sans"/>
              </a:rPr>
              <a:t> </a:t>
            </a:r>
            <a:r>
              <a:rPr lang="uk-UA" sz="2574" b="1" dirty="0">
                <a:solidFill>
                  <a:srgbClr val="000000"/>
                </a:solidFill>
                <a:latin typeface="Open Sans Bold"/>
                <a:ea typeface="Open Sans Bold"/>
                <a:cs typeface="Open Sans Bold"/>
                <a:sym typeface="Open Sans Bold"/>
              </a:rPr>
              <a:t>ДКП</a:t>
            </a:r>
            <a:r>
              <a:rPr lang="en-US" sz="2574" b="1" dirty="0">
                <a:solidFill>
                  <a:srgbClr val="000000"/>
                </a:solidFill>
                <a:latin typeface="Open Sans Bold"/>
                <a:ea typeface="Open Sans Bold"/>
                <a:cs typeface="Open Sans Bold"/>
                <a:sym typeface="Open Sans Bold"/>
              </a:rPr>
              <a:t> є </a:t>
            </a:r>
            <a:r>
              <a:rPr lang="en-US" sz="2574" b="1" dirty="0" err="1">
                <a:solidFill>
                  <a:srgbClr val="000000"/>
                </a:solidFill>
                <a:latin typeface="Open Sans Bold"/>
                <a:ea typeface="Open Sans Bold"/>
                <a:cs typeface="Open Sans Bold"/>
                <a:sym typeface="Open Sans Bold"/>
              </a:rPr>
              <a:t>доцільним</a:t>
            </a:r>
            <a:r>
              <a:rPr lang="en-US" sz="2574" b="1" dirty="0">
                <a:solidFill>
                  <a:srgbClr val="000000"/>
                </a:solidFill>
                <a:latin typeface="Open Sans Bold"/>
                <a:ea typeface="Open Sans Bold"/>
                <a:cs typeface="Open Sans Bold"/>
                <a:sym typeface="Open Sans Bold"/>
              </a:rPr>
              <a:t> </a:t>
            </a:r>
            <a:r>
              <a:rPr lang="en-US" sz="2574" b="1" dirty="0" err="1">
                <a:solidFill>
                  <a:srgbClr val="000000"/>
                </a:solidFill>
                <a:latin typeface="Open Sans Bold"/>
                <a:ea typeface="Open Sans Bold"/>
                <a:cs typeface="Open Sans Bold"/>
                <a:sym typeface="Open Sans Bold"/>
              </a:rPr>
              <a:t>лише</a:t>
            </a:r>
            <a:r>
              <a:rPr lang="en-US" sz="2574" b="1" dirty="0">
                <a:solidFill>
                  <a:srgbClr val="000000"/>
                </a:solidFill>
                <a:latin typeface="Open Sans Bold"/>
                <a:ea typeface="Open Sans Bold"/>
                <a:cs typeface="Open Sans Bold"/>
                <a:sym typeface="Open Sans Bold"/>
              </a:rPr>
              <a:t> </a:t>
            </a:r>
            <a:r>
              <a:rPr lang="en-US" sz="2574" b="1" dirty="0" err="1">
                <a:solidFill>
                  <a:srgbClr val="000000"/>
                </a:solidFill>
                <a:latin typeface="Open Sans Bold"/>
                <a:ea typeface="Open Sans Bold"/>
                <a:cs typeface="Open Sans Bold"/>
                <a:sym typeface="Open Sans Bold"/>
              </a:rPr>
              <a:t>для</a:t>
            </a:r>
            <a:r>
              <a:rPr lang="en-US" sz="2574" b="1" dirty="0">
                <a:solidFill>
                  <a:srgbClr val="000000"/>
                </a:solidFill>
                <a:latin typeface="Open Sans Bold"/>
                <a:ea typeface="Open Sans Bold"/>
                <a:cs typeface="Open Sans Bold"/>
                <a:sym typeface="Open Sans Bold"/>
              </a:rPr>
              <a:t> </a:t>
            </a:r>
            <a:r>
              <a:rPr lang="en-US" sz="2574" b="1" dirty="0" err="1">
                <a:solidFill>
                  <a:srgbClr val="000000"/>
                </a:solidFill>
                <a:latin typeface="Open Sans Bold"/>
                <a:ea typeface="Open Sans Bold"/>
                <a:cs typeface="Open Sans Bold"/>
                <a:sym typeface="Open Sans Bold"/>
              </a:rPr>
              <a:t>тих</a:t>
            </a:r>
            <a:r>
              <a:rPr lang="en-US" sz="2574" b="1" dirty="0">
                <a:solidFill>
                  <a:srgbClr val="000000"/>
                </a:solidFill>
                <a:latin typeface="Open Sans Bold"/>
                <a:ea typeface="Open Sans Bold"/>
                <a:cs typeface="Open Sans Bold"/>
                <a:sym typeface="Open Sans Bold"/>
              </a:rPr>
              <a:t>, </a:t>
            </a:r>
            <a:r>
              <a:rPr lang="en-US" sz="2574" b="1" dirty="0" err="1">
                <a:solidFill>
                  <a:srgbClr val="000000"/>
                </a:solidFill>
                <a:latin typeface="Open Sans Bold"/>
                <a:ea typeface="Open Sans Bold"/>
                <a:cs typeface="Open Sans Bold"/>
                <a:sym typeface="Open Sans Bold"/>
              </a:rPr>
              <a:t>хто</a:t>
            </a:r>
            <a:r>
              <a:rPr lang="en-US" sz="2574" b="1" dirty="0">
                <a:solidFill>
                  <a:srgbClr val="000000"/>
                </a:solidFill>
                <a:latin typeface="Open Sans Bold"/>
                <a:ea typeface="Open Sans Bold"/>
                <a:cs typeface="Open Sans Bold"/>
                <a:sym typeface="Open Sans Bold"/>
              </a:rPr>
              <a:t> є ВІЛ-</a:t>
            </a:r>
            <a:r>
              <a:rPr lang="en-US" sz="2574" b="1" dirty="0" err="1">
                <a:solidFill>
                  <a:srgbClr val="000000"/>
                </a:solidFill>
                <a:latin typeface="Open Sans Bold"/>
                <a:ea typeface="Open Sans Bold"/>
                <a:cs typeface="Open Sans Bold"/>
                <a:sym typeface="Open Sans Bold"/>
              </a:rPr>
              <a:t>негативним</a:t>
            </a:r>
            <a:r>
              <a:rPr lang="en-US" sz="2574" dirty="0">
                <a:solidFill>
                  <a:srgbClr val="000000"/>
                </a:solidFill>
                <a:latin typeface="Open Sans"/>
                <a:ea typeface="Open Sans"/>
                <a:cs typeface="Open Sans"/>
                <a:sym typeface="Open Sans"/>
              </a:rPr>
              <a:t>.</a:t>
            </a:r>
          </a:p>
          <a:p>
            <a:pPr marL="555825" lvl="1" indent="-277913" algn="l">
              <a:lnSpc>
                <a:spcPts val="3604"/>
              </a:lnSpc>
              <a:spcAft>
                <a:spcPts val="600"/>
              </a:spcAft>
              <a:buFont typeface="Arial"/>
              <a:buChar char="•"/>
            </a:pPr>
            <a:r>
              <a:rPr lang="en-US" sz="2574" dirty="0" err="1">
                <a:solidFill>
                  <a:srgbClr val="000000"/>
                </a:solidFill>
                <a:latin typeface="Open Sans"/>
                <a:ea typeface="Open Sans"/>
                <a:cs typeface="Open Sans"/>
                <a:sym typeface="Open Sans"/>
              </a:rPr>
              <a:t>Тестування</a:t>
            </a:r>
            <a:r>
              <a:rPr lang="en-US" sz="2574" dirty="0">
                <a:solidFill>
                  <a:srgbClr val="000000"/>
                </a:solidFill>
                <a:latin typeface="Open Sans"/>
                <a:ea typeface="Open Sans"/>
                <a:cs typeface="Open Sans"/>
                <a:sym typeface="Open Sans"/>
              </a:rPr>
              <a:t> </a:t>
            </a:r>
            <a:r>
              <a:rPr lang="en-US" sz="2574" dirty="0" err="1">
                <a:solidFill>
                  <a:srgbClr val="000000"/>
                </a:solidFill>
                <a:latin typeface="Open Sans"/>
                <a:ea typeface="Open Sans"/>
                <a:cs typeface="Open Sans"/>
                <a:sym typeface="Open Sans"/>
              </a:rPr>
              <a:t>на</a:t>
            </a:r>
            <a:r>
              <a:rPr lang="en-US" sz="2574" dirty="0">
                <a:solidFill>
                  <a:srgbClr val="000000"/>
                </a:solidFill>
                <a:latin typeface="Open Sans"/>
                <a:ea typeface="Open Sans"/>
                <a:cs typeface="Open Sans"/>
                <a:sym typeface="Open Sans"/>
              </a:rPr>
              <a:t> ВІЛ </a:t>
            </a:r>
            <a:r>
              <a:rPr lang="en-US" sz="2574" dirty="0" err="1">
                <a:solidFill>
                  <a:srgbClr val="000000"/>
                </a:solidFill>
                <a:latin typeface="Open Sans"/>
                <a:ea typeface="Open Sans"/>
                <a:cs typeface="Open Sans"/>
                <a:sym typeface="Open Sans"/>
              </a:rPr>
              <a:t>само</a:t>
            </a:r>
            <a:r>
              <a:rPr lang="en-US" sz="2574" dirty="0">
                <a:solidFill>
                  <a:srgbClr val="000000"/>
                </a:solidFill>
                <a:latin typeface="Open Sans"/>
                <a:ea typeface="Open Sans"/>
                <a:cs typeface="Open Sans"/>
                <a:sym typeface="Open Sans"/>
              </a:rPr>
              <a:t> </a:t>
            </a:r>
            <a:r>
              <a:rPr lang="en-US" sz="2574" dirty="0" err="1">
                <a:solidFill>
                  <a:srgbClr val="000000"/>
                </a:solidFill>
                <a:latin typeface="Open Sans"/>
                <a:ea typeface="Open Sans"/>
                <a:cs typeface="Open Sans"/>
                <a:sym typeface="Open Sans"/>
              </a:rPr>
              <a:t>по</a:t>
            </a:r>
            <a:r>
              <a:rPr lang="en-US" sz="2574" dirty="0">
                <a:solidFill>
                  <a:srgbClr val="000000"/>
                </a:solidFill>
                <a:latin typeface="Open Sans"/>
                <a:ea typeface="Open Sans"/>
                <a:cs typeface="Open Sans"/>
                <a:sym typeface="Open Sans"/>
              </a:rPr>
              <a:t> </a:t>
            </a:r>
            <a:r>
              <a:rPr lang="en-US" sz="2574" dirty="0" err="1">
                <a:solidFill>
                  <a:srgbClr val="000000"/>
                </a:solidFill>
                <a:latin typeface="Open Sans"/>
                <a:ea typeface="Open Sans"/>
                <a:cs typeface="Open Sans"/>
                <a:sym typeface="Open Sans"/>
              </a:rPr>
              <a:t>собі</a:t>
            </a:r>
            <a:r>
              <a:rPr lang="en-US" sz="2574" dirty="0">
                <a:solidFill>
                  <a:srgbClr val="000000"/>
                </a:solidFill>
                <a:latin typeface="Open Sans"/>
                <a:ea typeface="Open Sans"/>
                <a:cs typeface="Open Sans"/>
                <a:sym typeface="Open Sans"/>
              </a:rPr>
              <a:t> </a:t>
            </a:r>
            <a:r>
              <a:rPr lang="en-US" sz="2574" dirty="0" err="1">
                <a:solidFill>
                  <a:srgbClr val="000000"/>
                </a:solidFill>
                <a:latin typeface="Open Sans"/>
                <a:ea typeface="Open Sans"/>
                <a:cs typeface="Open Sans"/>
                <a:sym typeface="Open Sans"/>
              </a:rPr>
              <a:t>не</a:t>
            </a:r>
            <a:r>
              <a:rPr lang="en-US" sz="2574" dirty="0">
                <a:solidFill>
                  <a:srgbClr val="000000"/>
                </a:solidFill>
                <a:latin typeface="Open Sans"/>
                <a:ea typeface="Open Sans"/>
                <a:cs typeface="Open Sans"/>
                <a:sym typeface="Open Sans"/>
              </a:rPr>
              <a:t> є </a:t>
            </a:r>
            <a:r>
              <a:rPr lang="en-US" sz="2574" dirty="0" err="1">
                <a:solidFill>
                  <a:srgbClr val="000000"/>
                </a:solidFill>
                <a:latin typeface="Open Sans"/>
                <a:ea typeface="Open Sans"/>
                <a:cs typeface="Open Sans"/>
                <a:sym typeface="Open Sans"/>
              </a:rPr>
              <a:t>достатнім</a:t>
            </a:r>
            <a:r>
              <a:rPr lang="en-US" sz="2574" dirty="0">
                <a:solidFill>
                  <a:srgbClr val="000000"/>
                </a:solidFill>
                <a:latin typeface="Open Sans"/>
                <a:ea typeface="Open Sans"/>
                <a:cs typeface="Open Sans"/>
                <a:sym typeface="Open Sans"/>
              </a:rPr>
              <a:t> </a:t>
            </a:r>
            <a:r>
              <a:rPr lang="en-US" sz="2574" dirty="0" err="1">
                <a:solidFill>
                  <a:srgbClr val="000000"/>
                </a:solidFill>
                <a:latin typeface="Open Sans"/>
                <a:ea typeface="Open Sans"/>
                <a:cs typeface="Open Sans"/>
                <a:sym typeface="Open Sans"/>
              </a:rPr>
              <a:t>для</a:t>
            </a:r>
            <a:r>
              <a:rPr lang="en-US" sz="2574" dirty="0">
                <a:solidFill>
                  <a:srgbClr val="000000"/>
                </a:solidFill>
                <a:latin typeface="Open Sans"/>
                <a:ea typeface="Open Sans"/>
                <a:cs typeface="Open Sans"/>
                <a:sym typeface="Open Sans"/>
              </a:rPr>
              <a:t> </a:t>
            </a:r>
            <a:r>
              <a:rPr lang="en-US" sz="2574" dirty="0" err="1">
                <a:solidFill>
                  <a:srgbClr val="000000"/>
                </a:solidFill>
                <a:latin typeface="Open Sans"/>
                <a:ea typeface="Open Sans"/>
                <a:cs typeface="Open Sans"/>
                <a:sym typeface="Open Sans"/>
              </a:rPr>
              <a:t>виключення</a:t>
            </a:r>
            <a:r>
              <a:rPr lang="en-US" sz="2574" dirty="0">
                <a:solidFill>
                  <a:srgbClr val="000000"/>
                </a:solidFill>
                <a:latin typeface="Open Sans"/>
                <a:ea typeface="Open Sans"/>
                <a:cs typeface="Open Sans"/>
                <a:sym typeface="Open Sans"/>
              </a:rPr>
              <a:t> ВІЛ-</a:t>
            </a:r>
            <a:r>
              <a:rPr lang="en-US" sz="2574" dirty="0" err="1">
                <a:solidFill>
                  <a:srgbClr val="000000"/>
                </a:solidFill>
                <a:latin typeface="Open Sans"/>
                <a:ea typeface="Open Sans"/>
                <a:cs typeface="Open Sans"/>
                <a:sym typeface="Open Sans"/>
              </a:rPr>
              <a:t>інфекції</a:t>
            </a:r>
            <a:r>
              <a:rPr lang="en-US" sz="2574" dirty="0">
                <a:solidFill>
                  <a:srgbClr val="000000"/>
                </a:solidFill>
                <a:latin typeface="Open Sans"/>
                <a:ea typeface="Open Sans"/>
                <a:cs typeface="Open Sans"/>
                <a:sym typeface="Open Sans"/>
              </a:rPr>
              <a:t>, </a:t>
            </a:r>
            <a:r>
              <a:rPr lang="en-US" sz="2574" dirty="0" err="1">
                <a:solidFill>
                  <a:srgbClr val="000000"/>
                </a:solidFill>
                <a:latin typeface="Open Sans"/>
                <a:ea typeface="Open Sans"/>
                <a:cs typeface="Open Sans"/>
                <a:sym typeface="Open Sans"/>
              </a:rPr>
              <a:t>що</a:t>
            </a:r>
            <a:r>
              <a:rPr lang="en-US" sz="2574" dirty="0">
                <a:solidFill>
                  <a:srgbClr val="000000"/>
                </a:solidFill>
                <a:latin typeface="Open Sans"/>
                <a:ea typeface="Open Sans"/>
                <a:cs typeface="Open Sans"/>
                <a:sym typeface="Open Sans"/>
              </a:rPr>
              <a:t> </a:t>
            </a:r>
            <a:r>
              <a:rPr lang="en-US" sz="2574" dirty="0" err="1">
                <a:solidFill>
                  <a:srgbClr val="000000"/>
                </a:solidFill>
                <a:latin typeface="Open Sans"/>
                <a:ea typeface="Open Sans"/>
                <a:cs typeface="Open Sans"/>
                <a:sym typeface="Open Sans"/>
              </a:rPr>
              <a:t>підкреслює</a:t>
            </a:r>
            <a:r>
              <a:rPr lang="en-US" sz="2574" dirty="0">
                <a:solidFill>
                  <a:srgbClr val="000000"/>
                </a:solidFill>
                <a:latin typeface="Open Sans"/>
                <a:ea typeface="Open Sans"/>
                <a:cs typeface="Open Sans"/>
                <a:sym typeface="Open Sans"/>
              </a:rPr>
              <a:t> </a:t>
            </a:r>
            <a:r>
              <a:rPr lang="en-US" sz="2574" dirty="0" err="1">
                <a:solidFill>
                  <a:srgbClr val="000000"/>
                </a:solidFill>
                <a:latin typeface="Open Sans"/>
                <a:ea typeface="Open Sans"/>
                <a:cs typeface="Open Sans"/>
                <a:sym typeface="Open Sans"/>
              </a:rPr>
              <a:t>важливість</a:t>
            </a:r>
            <a:r>
              <a:rPr lang="en-US" sz="2574" dirty="0">
                <a:solidFill>
                  <a:srgbClr val="000000"/>
                </a:solidFill>
                <a:latin typeface="Open Sans"/>
                <a:ea typeface="Open Sans"/>
                <a:cs typeface="Open Sans"/>
                <a:sym typeface="Open Sans"/>
              </a:rPr>
              <a:t> </a:t>
            </a:r>
            <a:r>
              <a:rPr lang="en-US" sz="2574" dirty="0" err="1">
                <a:solidFill>
                  <a:srgbClr val="000000"/>
                </a:solidFill>
                <a:latin typeface="Open Sans"/>
                <a:ea typeface="Open Sans"/>
                <a:cs typeface="Open Sans"/>
                <a:sym typeface="Open Sans"/>
              </a:rPr>
              <a:t>виконання</a:t>
            </a:r>
            <a:r>
              <a:rPr lang="en-US" sz="2574" dirty="0">
                <a:solidFill>
                  <a:srgbClr val="000000"/>
                </a:solidFill>
                <a:latin typeface="Open Sans"/>
                <a:ea typeface="Open Sans"/>
                <a:cs typeface="Open Sans"/>
                <a:sym typeface="Open Sans"/>
              </a:rPr>
              <a:t> </a:t>
            </a:r>
            <a:r>
              <a:rPr lang="en-US" sz="2574" dirty="0" err="1">
                <a:solidFill>
                  <a:srgbClr val="000000"/>
                </a:solidFill>
                <a:latin typeface="Open Sans"/>
                <a:ea typeface="Open Sans"/>
                <a:cs typeface="Open Sans"/>
                <a:sym typeface="Open Sans"/>
              </a:rPr>
              <a:t>також</a:t>
            </a:r>
            <a:r>
              <a:rPr lang="en-US" sz="2574" dirty="0">
                <a:solidFill>
                  <a:srgbClr val="000000"/>
                </a:solidFill>
                <a:latin typeface="Open Sans"/>
                <a:ea typeface="Open Sans"/>
                <a:cs typeface="Open Sans"/>
                <a:sym typeface="Open Sans"/>
              </a:rPr>
              <a:t> </a:t>
            </a:r>
            <a:r>
              <a:rPr lang="en-US" sz="2574" dirty="0" err="1">
                <a:solidFill>
                  <a:srgbClr val="000000"/>
                </a:solidFill>
                <a:latin typeface="Open Sans"/>
                <a:ea typeface="Open Sans"/>
                <a:cs typeface="Open Sans"/>
                <a:sym typeface="Open Sans"/>
              </a:rPr>
              <a:t>вищезазначених</a:t>
            </a:r>
            <a:r>
              <a:rPr lang="en-US" sz="2574" dirty="0">
                <a:solidFill>
                  <a:srgbClr val="000000"/>
                </a:solidFill>
                <a:latin typeface="Open Sans"/>
                <a:ea typeface="Open Sans"/>
                <a:cs typeface="Open Sans"/>
                <a:sym typeface="Open Sans"/>
              </a:rPr>
              <a:t> </a:t>
            </a:r>
            <a:r>
              <a:rPr lang="en-US" sz="2574" dirty="0" err="1">
                <a:solidFill>
                  <a:srgbClr val="000000"/>
                </a:solidFill>
                <a:latin typeface="Open Sans"/>
                <a:ea typeface="Open Sans"/>
                <a:cs typeface="Open Sans"/>
                <a:sym typeface="Open Sans"/>
              </a:rPr>
              <a:t>кроків</a:t>
            </a:r>
            <a:r>
              <a:rPr lang="en-US" sz="2574" dirty="0">
                <a:solidFill>
                  <a:srgbClr val="000000"/>
                </a:solidFill>
                <a:latin typeface="Open Sans"/>
                <a:ea typeface="Open Sans"/>
                <a:cs typeface="Open Sans"/>
                <a:sym typeface="Open Sans"/>
              </a:rPr>
              <a:t> </a:t>
            </a:r>
            <a:r>
              <a:rPr lang="en-US" sz="2574" dirty="0" err="1">
                <a:solidFill>
                  <a:srgbClr val="000000"/>
                </a:solidFill>
                <a:latin typeface="Open Sans"/>
                <a:ea typeface="Open Sans"/>
                <a:cs typeface="Open Sans"/>
                <a:sym typeface="Open Sans"/>
              </a:rPr>
              <a:t>оцінки</a:t>
            </a:r>
            <a:r>
              <a:rPr lang="en-US" sz="2574" dirty="0">
                <a:solidFill>
                  <a:srgbClr val="000000"/>
                </a:solidFill>
                <a:latin typeface="Open Sans"/>
                <a:ea typeface="Open Sans"/>
                <a:cs typeface="Open Sans"/>
                <a:sym typeface="Open Sans"/>
              </a:rPr>
              <a:t> </a:t>
            </a:r>
            <a:r>
              <a:rPr lang="uk-UA" sz="2574" dirty="0">
                <a:solidFill>
                  <a:srgbClr val="000000"/>
                </a:solidFill>
                <a:latin typeface="Open Sans"/>
                <a:ea typeface="Open Sans"/>
                <a:cs typeface="Open Sans"/>
                <a:sym typeface="Open Sans"/>
              </a:rPr>
              <a:t>ПКП</a:t>
            </a:r>
            <a:r>
              <a:rPr lang="en-US" sz="2574" dirty="0">
                <a:solidFill>
                  <a:srgbClr val="000000"/>
                </a:solidFill>
                <a:latin typeface="Open Sans"/>
                <a:ea typeface="Open Sans"/>
                <a:cs typeface="Open Sans"/>
                <a:sym typeface="Open Sans"/>
              </a:rPr>
              <a:t> </a:t>
            </a:r>
            <a:r>
              <a:rPr lang="en-US" sz="2574" dirty="0" err="1">
                <a:solidFill>
                  <a:srgbClr val="000000"/>
                </a:solidFill>
                <a:latin typeface="Open Sans"/>
                <a:ea typeface="Open Sans"/>
                <a:cs typeface="Open Sans"/>
                <a:sym typeface="Open Sans"/>
              </a:rPr>
              <a:t>та</a:t>
            </a:r>
            <a:r>
              <a:rPr lang="en-US" sz="2574" dirty="0">
                <a:solidFill>
                  <a:srgbClr val="000000"/>
                </a:solidFill>
                <a:latin typeface="Open Sans"/>
                <a:ea typeface="Open Sans"/>
                <a:cs typeface="Open Sans"/>
                <a:sym typeface="Open Sans"/>
              </a:rPr>
              <a:t> </a:t>
            </a:r>
            <a:r>
              <a:rPr lang="uk-UA" sz="2574" dirty="0">
                <a:solidFill>
                  <a:srgbClr val="000000"/>
                </a:solidFill>
                <a:latin typeface="Open Sans"/>
                <a:ea typeface="Open Sans"/>
                <a:cs typeface="Open Sans"/>
                <a:sym typeface="Open Sans"/>
              </a:rPr>
              <a:t>ГВІ</a:t>
            </a:r>
            <a:r>
              <a:rPr lang="en-US" sz="2574" dirty="0">
                <a:solidFill>
                  <a:srgbClr val="000000"/>
                </a:solidFill>
                <a:latin typeface="Open Sans"/>
                <a:ea typeface="Open Sans"/>
                <a:cs typeface="Open Sans"/>
                <a:sym typeface="Open Sans"/>
              </a:rPr>
              <a:t>, </a:t>
            </a:r>
            <a:r>
              <a:rPr lang="en-US" sz="2574" dirty="0" err="1">
                <a:solidFill>
                  <a:srgbClr val="000000"/>
                </a:solidFill>
                <a:latin typeface="Open Sans"/>
                <a:ea typeface="Open Sans"/>
                <a:cs typeface="Open Sans"/>
                <a:sym typeface="Open Sans"/>
              </a:rPr>
              <a:t>включаючи</a:t>
            </a:r>
            <a:r>
              <a:rPr lang="en-US" sz="2574" dirty="0">
                <a:solidFill>
                  <a:srgbClr val="000000"/>
                </a:solidFill>
                <a:latin typeface="Open Sans"/>
                <a:ea typeface="Open Sans"/>
                <a:cs typeface="Open Sans"/>
                <a:sym typeface="Open Sans"/>
              </a:rPr>
              <a:t> </a:t>
            </a:r>
            <a:r>
              <a:rPr lang="en-US" sz="2574" dirty="0" err="1">
                <a:solidFill>
                  <a:srgbClr val="000000"/>
                </a:solidFill>
                <a:latin typeface="Open Sans"/>
                <a:ea typeface="Open Sans"/>
                <a:cs typeface="Open Sans"/>
                <a:sym typeface="Open Sans"/>
              </a:rPr>
              <a:t>визначення</a:t>
            </a:r>
            <a:r>
              <a:rPr lang="en-US" sz="2574" dirty="0">
                <a:solidFill>
                  <a:srgbClr val="000000"/>
                </a:solidFill>
                <a:latin typeface="Open Sans"/>
                <a:ea typeface="Open Sans"/>
                <a:cs typeface="Open Sans"/>
                <a:sym typeface="Open Sans"/>
              </a:rPr>
              <a:t> </a:t>
            </a:r>
            <a:r>
              <a:rPr lang="en-US" sz="2574" dirty="0" err="1">
                <a:solidFill>
                  <a:srgbClr val="000000"/>
                </a:solidFill>
                <a:latin typeface="Open Sans"/>
                <a:ea typeface="Open Sans"/>
                <a:cs typeface="Open Sans"/>
                <a:sym typeface="Open Sans"/>
              </a:rPr>
              <a:t>будь-яких</a:t>
            </a:r>
            <a:r>
              <a:rPr lang="en-US" sz="2574" dirty="0">
                <a:solidFill>
                  <a:srgbClr val="000000"/>
                </a:solidFill>
                <a:latin typeface="Open Sans"/>
                <a:ea typeface="Open Sans"/>
                <a:cs typeface="Open Sans"/>
                <a:sym typeface="Open Sans"/>
              </a:rPr>
              <a:t> </a:t>
            </a:r>
            <a:r>
              <a:rPr lang="en-US" sz="2574" dirty="0" err="1">
                <a:solidFill>
                  <a:srgbClr val="000000"/>
                </a:solidFill>
                <a:latin typeface="Open Sans"/>
                <a:ea typeface="Open Sans"/>
                <a:cs typeface="Open Sans"/>
                <a:sym typeface="Open Sans"/>
              </a:rPr>
              <a:t>відхилень</a:t>
            </a:r>
            <a:r>
              <a:rPr lang="en-US" sz="2574" dirty="0">
                <a:solidFill>
                  <a:srgbClr val="000000"/>
                </a:solidFill>
                <a:latin typeface="Open Sans"/>
                <a:ea typeface="Open Sans"/>
                <a:cs typeface="Open Sans"/>
                <a:sym typeface="Open Sans"/>
              </a:rPr>
              <a:t>/</a:t>
            </a:r>
            <a:r>
              <a:rPr lang="en-US" sz="2574" dirty="0" err="1">
                <a:solidFill>
                  <a:srgbClr val="000000"/>
                </a:solidFill>
                <a:latin typeface="Open Sans"/>
                <a:ea typeface="Open Sans"/>
                <a:cs typeface="Open Sans"/>
                <a:sym typeface="Open Sans"/>
              </a:rPr>
              <a:t>значущості</a:t>
            </a:r>
            <a:r>
              <a:rPr lang="en-US" sz="2574" dirty="0">
                <a:solidFill>
                  <a:srgbClr val="000000"/>
                </a:solidFill>
                <a:latin typeface="Open Sans"/>
                <a:ea typeface="Open Sans"/>
                <a:cs typeface="Open Sans"/>
                <a:sym typeface="Open Sans"/>
              </a:rPr>
              <a:t> </a:t>
            </a:r>
            <a:r>
              <a:rPr lang="en-US" sz="2574" dirty="0" err="1">
                <a:solidFill>
                  <a:srgbClr val="000000"/>
                </a:solidFill>
                <a:latin typeface="Open Sans"/>
                <a:ea typeface="Open Sans"/>
                <a:cs typeface="Open Sans"/>
                <a:sym typeface="Open Sans"/>
              </a:rPr>
              <a:t>використання</a:t>
            </a:r>
            <a:r>
              <a:rPr lang="en-US" sz="2574" dirty="0">
                <a:solidFill>
                  <a:srgbClr val="000000"/>
                </a:solidFill>
                <a:latin typeface="Open Sans"/>
                <a:ea typeface="Open Sans"/>
                <a:cs typeface="Open Sans"/>
                <a:sym typeface="Open Sans"/>
              </a:rPr>
              <a:t> </a:t>
            </a:r>
            <a:r>
              <a:rPr lang="uk-UA" sz="2574" dirty="0">
                <a:solidFill>
                  <a:srgbClr val="000000"/>
                </a:solidFill>
                <a:latin typeface="Open Sans"/>
                <a:ea typeface="Open Sans"/>
                <a:cs typeface="Open Sans"/>
                <a:sym typeface="Open Sans"/>
              </a:rPr>
              <a:t>ДКП</a:t>
            </a:r>
            <a:r>
              <a:rPr lang="en-US" sz="2574" dirty="0">
                <a:solidFill>
                  <a:srgbClr val="000000"/>
                </a:solidFill>
                <a:latin typeface="Open Sans"/>
                <a:ea typeface="Open Sans"/>
                <a:cs typeface="Open Sans"/>
                <a:sym typeface="Open Sans"/>
              </a:rPr>
              <a:t>.</a:t>
            </a:r>
          </a:p>
        </p:txBody>
      </p:sp>
      <p:sp>
        <p:nvSpPr>
          <p:cNvPr id="12" name="TextBox 12"/>
          <p:cNvSpPr txBox="1"/>
          <p:nvPr/>
        </p:nvSpPr>
        <p:spPr>
          <a:xfrm>
            <a:off x="963072" y="8998319"/>
            <a:ext cx="16639128" cy="442429"/>
          </a:xfrm>
          <a:prstGeom prst="rect">
            <a:avLst/>
          </a:prstGeom>
        </p:spPr>
        <p:txBody>
          <a:bodyPr wrap="square" lIns="0" tIns="0" rIns="0" bIns="0" rtlCol="0" anchor="t">
            <a:spAutoFit/>
          </a:bodyPr>
          <a:lstStyle/>
          <a:p>
            <a:pPr>
              <a:lnSpc>
                <a:spcPts val="3798"/>
              </a:lnSpc>
              <a:spcBef>
                <a:spcPct val="0"/>
              </a:spcBef>
            </a:pPr>
            <a:r>
              <a:rPr lang="en-US" sz="2400" b="1" dirty="0" err="1">
                <a:solidFill>
                  <a:srgbClr val="000000"/>
                </a:solidFill>
                <a:latin typeface="Roboto Condensed Bold"/>
                <a:ea typeface="Roboto Condensed Bold"/>
                <a:cs typeface="Roboto Condensed Bold"/>
                <a:sym typeface="Roboto Condensed Bold"/>
              </a:rPr>
              <a:t>Примітка</a:t>
            </a:r>
            <a:r>
              <a:rPr lang="en-US" sz="2400" b="1" dirty="0">
                <a:solidFill>
                  <a:srgbClr val="000000"/>
                </a:solidFill>
                <a:latin typeface="Roboto Condensed Bold"/>
                <a:ea typeface="Roboto Condensed Bold"/>
                <a:cs typeface="Roboto Condensed Bold"/>
                <a:sym typeface="Roboto Condensed Bold"/>
              </a:rPr>
              <a:t>: </a:t>
            </a:r>
            <a:r>
              <a:rPr lang="en-US" sz="2400" b="1" dirty="0" err="1">
                <a:solidFill>
                  <a:srgbClr val="000000"/>
                </a:solidFill>
                <a:latin typeface="Roboto Condensed Bold"/>
                <a:ea typeface="Roboto Condensed Bold"/>
                <a:cs typeface="Roboto Condensed Bold"/>
                <a:sym typeface="Roboto Condensed Bold"/>
              </a:rPr>
              <a:t>Клінічний</a:t>
            </a:r>
            <a:r>
              <a:rPr lang="en-US" sz="2400" b="1" dirty="0">
                <a:solidFill>
                  <a:srgbClr val="000000"/>
                </a:solidFill>
                <a:latin typeface="Roboto Condensed Bold"/>
                <a:ea typeface="Roboto Condensed Bold"/>
                <a:cs typeface="Roboto Condensed Bold"/>
                <a:sym typeface="Roboto Condensed Bold"/>
              </a:rPr>
              <a:t> </a:t>
            </a:r>
            <a:r>
              <a:rPr lang="en-US" sz="2400" b="1" dirty="0" err="1">
                <a:solidFill>
                  <a:srgbClr val="000000"/>
                </a:solidFill>
                <a:latin typeface="Roboto Condensed Bold"/>
                <a:ea typeface="Roboto Condensed Bold"/>
                <a:cs typeface="Roboto Condensed Bold"/>
                <a:sym typeface="Roboto Condensed Bold"/>
              </a:rPr>
              <a:t>менеджмент</a:t>
            </a:r>
            <a:r>
              <a:rPr lang="en-US" sz="2400" b="1" dirty="0">
                <a:solidFill>
                  <a:srgbClr val="000000"/>
                </a:solidFill>
                <a:latin typeface="Roboto Condensed Bold"/>
                <a:ea typeface="Roboto Condensed Bold"/>
                <a:cs typeface="Roboto Condensed Bold"/>
                <a:sym typeface="Roboto Condensed Bold"/>
              </a:rPr>
              <a:t> </a:t>
            </a:r>
            <a:r>
              <a:rPr lang="en-US" sz="2400" b="1" dirty="0" err="1">
                <a:solidFill>
                  <a:srgbClr val="000000"/>
                </a:solidFill>
                <a:latin typeface="Roboto Condensed Bold"/>
                <a:ea typeface="Roboto Condensed Bold"/>
                <a:cs typeface="Roboto Condensed Bold"/>
                <a:sym typeface="Roboto Condensed Bold"/>
              </a:rPr>
              <a:t>осіб</a:t>
            </a:r>
            <a:r>
              <a:rPr lang="en-US" sz="2400" b="1" dirty="0">
                <a:solidFill>
                  <a:srgbClr val="000000"/>
                </a:solidFill>
                <a:latin typeface="Roboto Condensed Bold"/>
                <a:ea typeface="Roboto Condensed Bold"/>
                <a:cs typeface="Roboto Condensed Bold"/>
                <a:sym typeface="Roboto Condensed Bold"/>
              </a:rPr>
              <a:t> з </a:t>
            </a:r>
            <a:r>
              <a:rPr lang="en-US" sz="2400" b="1" dirty="0" err="1">
                <a:solidFill>
                  <a:srgbClr val="000000"/>
                </a:solidFill>
                <a:latin typeface="Roboto Condensed Bold"/>
                <a:ea typeface="Roboto Condensed Bold"/>
                <a:cs typeface="Roboto Condensed Bold"/>
                <a:sym typeface="Roboto Condensed Bold"/>
              </a:rPr>
              <a:t>сильними</a:t>
            </a:r>
            <a:r>
              <a:rPr lang="en-US" sz="2400" b="1" dirty="0">
                <a:solidFill>
                  <a:srgbClr val="000000"/>
                </a:solidFill>
                <a:latin typeface="Roboto Condensed Bold"/>
                <a:ea typeface="Roboto Condensed Bold"/>
                <a:cs typeface="Roboto Condensed Bold"/>
                <a:sym typeface="Roboto Condensed Bold"/>
              </a:rPr>
              <a:t> </a:t>
            </a:r>
            <a:r>
              <a:rPr lang="en-US" sz="2400" b="1" dirty="0" err="1">
                <a:solidFill>
                  <a:srgbClr val="000000"/>
                </a:solidFill>
                <a:latin typeface="Roboto Condensed Bold"/>
                <a:ea typeface="Roboto Condensed Bold"/>
                <a:cs typeface="Roboto Condensed Bold"/>
                <a:sym typeface="Roboto Condensed Bold"/>
              </a:rPr>
              <a:t>показами</a:t>
            </a:r>
            <a:r>
              <a:rPr lang="en-US" sz="2400" b="1" dirty="0">
                <a:solidFill>
                  <a:srgbClr val="000000"/>
                </a:solidFill>
                <a:latin typeface="Roboto Condensed Bold"/>
                <a:ea typeface="Roboto Condensed Bold"/>
                <a:cs typeface="Roboto Condensed Bold"/>
                <a:sym typeface="Roboto Condensed Bold"/>
              </a:rPr>
              <a:t> </a:t>
            </a:r>
            <a:r>
              <a:rPr lang="en-US" sz="2400" b="1" dirty="0" err="1">
                <a:solidFill>
                  <a:srgbClr val="000000"/>
                </a:solidFill>
                <a:latin typeface="Roboto Condensed Bold"/>
                <a:ea typeface="Roboto Condensed Bold"/>
                <a:cs typeface="Roboto Condensed Bold"/>
                <a:sym typeface="Roboto Condensed Bold"/>
              </a:rPr>
              <a:t>до</a:t>
            </a:r>
            <a:r>
              <a:rPr lang="en-US" sz="2400" b="1" dirty="0">
                <a:solidFill>
                  <a:srgbClr val="000000"/>
                </a:solidFill>
                <a:latin typeface="Roboto Condensed Bold"/>
                <a:ea typeface="Roboto Condensed Bold"/>
                <a:cs typeface="Roboto Condensed Bold"/>
                <a:sym typeface="Roboto Condensed Bold"/>
              </a:rPr>
              <a:t> </a:t>
            </a:r>
            <a:r>
              <a:rPr lang="uk-UA" sz="2400" b="1" dirty="0">
                <a:solidFill>
                  <a:srgbClr val="000000"/>
                </a:solidFill>
                <a:latin typeface="Roboto Condensed Bold"/>
                <a:ea typeface="Roboto Condensed Bold"/>
                <a:cs typeface="Roboto Condensed Bold"/>
                <a:sym typeface="Roboto Condensed Bold"/>
              </a:rPr>
              <a:t>ПКП</a:t>
            </a:r>
            <a:r>
              <a:rPr lang="en-US" sz="2400" b="1" dirty="0">
                <a:solidFill>
                  <a:srgbClr val="000000"/>
                </a:solidFill>
                <a:latin typeface="Roboto Condensed Bold"/>
                <a:ea typeface="Roboto Condensed Bold"/>
                <a:cs typeface="Roboto Condensed Bold"/>
                <a:sym typeface="Roboto Condensed Bold"/>
              </a:rPr>
              <a:t> </a:t>
            </a:r>
            <a:r>
              <a:rPr lang="en-US" sz="2400" b="1" dirty="0" err="1">
                <a:solidFill>
                  <a:srgbClr val="000000"/>
                </a:solidFill>
                <a:latin typeface="Roboto Condensed Bold"/>
                <a:ea typeface="Roboto Condensed Bold"/>
                <a:cs typeface="Roboto Condensed Bold"/>
                <a:sym typeface="Roboto Condensed Bold"/>
              </a:rPr>
              <a:t>або</a:t>
            </a:r>
            <a:r>
              <a:rPr lang="en-US" sz="2400" b="1" dirty="0">
                <a:solidFill>
                  <a:srgbClr val="000000"/>
                </a:solidFill>
                <a:latin typeface="Roboto Condensed Bold"/>
                <a:ea typeface="Roboto Condensed Bold"/>
                <a:cs typeface="Roboto Condensed Bold"/>
                <a:sym typeface="Roboto Condensed Bold"/>
              </a:rPr>
              <a:t> </a:t>
            </a:r>
            <a:r>
              <a:rPr lang="en-US" sz="2400" b="1" dirty="0" err="1">
                <a:solidFill>
                  <a:srgbClr val="000000"/>
                </a:solidFill>
                <a:latin typeface="Roboto Condensed Bold"/>
                <a:ea typeface="Roboto Condensed Bold"/>
                <a:cs typeface="Roboto Condensed Bold"/>
                <a:sym typeface="Roboto Condensed Bold"/>
              </a:rPr>
              <a:t>високою</a:t>
            </a:r>
            <a:r>
              <a:rPr lang="en-US" sz="2400" b="1" dirty="0">
                <a:solidFill>
                  <a:srgbClr val="000000"/>
                </a:solidFill>
                <a:latin typeface="Roboto Condensed Bold"/>
                <a:ea typeface="Roboto Condensed Bold"/>
                <a:cs typeface="Roboto Condensed Bold"/>
                <a:sym typeface="Roboto Condensed Bold"/>
              </a:rPr>
              <a:t> </a:t>
            </a:r>
            <a:r>
              <a:rPr lang="en-US" sz="2400" b="1" dirty="0" err="1">
                <a:solidFill>
                  <a:srgbClr val="000000"/>
                </a:solidFill>
                <a:latin typeface="Roboto Condensed Bold"/>
                <a:ea typeface="Roboto Condensed Bold"/>
                <a:cs typeface="Roboto Condensed Bold"/>
                <a:sym typeface="Roboto Condensed Bold"/>
              </a:rPr>
              <a:t>ймовірністю</a:t>
            </a:r>
            <a:r>
              <a:rPr lang="en-US" sz="2400" b="1" dirty="0">
                <a:solidFill>
                  <a:srgbClr val="000000"/>
                </a:solidFill>
                <a:latin typeface="Roboto Condensed Bold"/>
                <a:ea typeface="Roboto Condensed Bold"/>
                <a:cs typeface="Roboto Condensed Bold"/>
                <a:sym typeface="Roboto Condensed Bold"/>
              </a:rPr>
              <a:t> </a:t>
            </a:r>
            <a:r>
              <a:rPr lang="uk-UA" sz="2400" b="1" dirty="0">
                <a:solidFill>
                  <a:srgbClr val="000000"/>
                </a:solidFill>
                <a:latin typeface="Roboto Condensed Bold"/>
                <a:ea typeface="Roboto Condensed Bold"/>
                <a:cs typeface="Roboto Condensed Bold"/>
                <a:sym typeface="Roboto Condensed Bold"/>
              </a:rPr>
              <a:t>ГВІ</a:t>
            </a:r>
            <a:r>
              <a:rPr lang="en-US" sz="2400" b="1" dirty="0">
                <a:solidFill>
                  <a:srgbClr val="000000"/>
                </a:solidFill>
                <a:latin typeface="Roboto Condensed Bold"/>
                <a:ea typeface="Roboto Condensed Bold"/>
                <a:cs typeface="Roboto Condensed Bold"/>
                <a:sym typeface="Roboto Condensed Bold"/>
              </a:rPr>
              <a:t> </a:t>
            </a:r>
            <a:r>
              <a:rPr lang="en-US" sz="2400" b="1" dirty="0" err="1">
                <a:solidFill>
                  <a:srgbClr val="000000"/>
                </a:solidFill>
                <a:latin typeface="Roboto Condensed Bold"/>
                <a:ea typeface="Roboto Condensed Bold"/>
                <a:cs typeface="Roboto Condensed Bold"/>
                <a:sym typeface="Roboto Condensed Bold"/>
              </a:rPr>
              <a:t>залежить</a:t>
            </a:r>
            <a:r>
              <a:rPr lang="en-US" sz="2400" b="1" dirty="0">
                <a:solidFill>
                  <a:srgbClr val="000000"/>
                </a:solidFill>
                <a:latin typeface="Roboto Condensed Bold"/>
                <a:ea typeface="Roboto Condensed Bold"/>
                <a:cs typeface="Roboto Condensed Bold"/>
                <a:sym typeface="Roboto Condensed Bold"/>
              </a:rPr>
              <a:t> </a:t>
            </a:r>
            <a:r>
              <a:rPr lang="en-US" sz="2400" b="1" dirty="0" err="1">
                <a:solidFill>
                  <a:srgbClr val="000000"/>
                </a:solidFill>
                <a:latin typeface="Roboto Condensed Bold"/>
                <a:ea typeface="Roboto Condensed Bold"/>
                <a:cs typeface="Roboto Condensed Bold"/>
                <a:sym typeface="Roboto Condensed Bold"/>
              </a:rPr>
              <a:t>від</a:t>
            </a:r>
            <a:r>
              <a:rPr lang="en-US" sz="2400" b="1" dirty="0">
                <a:solidFill>
                  <a:srgbClr val="000000"/>
                </a:solidFill>
                <a:latin typeface="Roboto Condensed Bold"/>
                <a:ea typeface="Roboto Condensed Bold"/>
                <a:cs typeface="Roboto Condensed Bold"/>
                <a:sym typeface="Roboto Condensed Bold"/>
              </a:rPr>
              <a:t> </a:t>
            </a:r>
            <a:r>
              <a:rPr lang="en-US" sz="2400" b="1" dirty="0" err="1">
                <a:solidFill>
                  <a:srgbClr val="000000"/>
                </a:solidFill>
                <a:latin typeface="Roboto Condensed Bold"/>
                <a:ea typeface="Roboto Condensed Bold"/>
                <a:cs typeface="Roboto Condensed Bold"/>
                <a:sym typeface="Roboto Condensed Bold"/>
              </a:rPr>
              <a:t>препарату</a:t>
            </a:r>
            <a:r>
              <a:rPr lang="en-US" sz="2400" b="1" dirty="0">
                <a:solidFill>
                  <a:srgbClr val="000000"/>
                </a:solidFill>
                <a:latin typeface="Roboto Condensed Bold"/>
                <a:ea typeface="Roboto Condensed Bold"/>
                <a:cs typeface="Roboto Condensed Bold"/>
                <a:sym typeface="Roboto Condensed Bold"/>
              </a:rPr>
              <a:t> </a:t>
            </a:r>
            <a:r>
              <a:rPr lang="uk-UA" sz="2400" b="1" dirty="0">
                <a:solidFill>
                  <a:srgbClr val="000000"/>
                </a:solidFill>
                <a:latin typeface="Roboto Condensed Bold"/>
                <a:ea typeface="Roboto Condensed Bold"/>
                <a:cs typeface="Roboto Condensed Bold"/>
                <a:sym typeface="Roboto Condensed Bold"/>
              </a:rPr>
              <a:t>ДКП</a:t>
            </a:r>
            <a:r>
              <a:rPr lang="en-US" sz="2400" b="1" dirty="0">
                <a:solidFill>
                  <a:srgbClr val="000000"/>
                </a:solidFill>
                <a:latin typeface="Roboto Condensed Bold"/>
                <a:ea typeface="Roboto Condensed Bold"/>
                <a:cs typeface="Roboto Condensed Bold"/>
                <a:sym typeface="Roboto Condensed Bold"/>
              </a:rPr>
              <a:t>.</a:t>
            </a: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0" y="0"/>
            <a:ext cx="2575901" cy="2540928"/>
            <a:chOff x="0" y="0"/>
            <a:chExt cx="3434535" cy="3387904"/>
          </a:xfrm>
        </p:grpSpPr>
        <p:sp>
          <p:nvSpPr>
            <p:cNvPr id="3" name="Freeform 3"/>
            <p:cNvSpPr/>
            <p:nvPr/>
          </p:nvSpPr>
          <p:spPr>
            <a:xfrm rot="1758426">
              <a:off x="434047" y="471685"/>
              <a:ext cx="2566441" cy="2444535"/>
            </a:xfrm>
            <a:custGeom>
              <a:avLst/>
              <a:gdLst/>
              <a:ahLst/>
              <a:cxnLst/>
              <a:rect l="l" t="t" r="r" b="b"/>
              <a:pathLst>
                <a:path w="2566441" h="2444535">
                  <a:moveTo>
                    <a:pt x="0" y="0"/>
                  </a:moveTo>
                  <a:lnTo>
                    <a:pt x="2566441" y="0"/>
                  </a:lnTo>
                  <a:lnTo>
                    <a:pt x="2566441" y="2444534"/>
                  </a:lnTo>
                  <a:lnTo>
                    <a:pt x="0" y="2444534"/>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Freeform 4"/>
            <p:cNvSpPr/>
            <p:nvPr/>
          </p:nvSpPr>
          <p:spPr>
            <a:xfrm>
              <a:off x="1265570" y="882077"/>
              <a:ext cx="903395" cy="1623750"/>
            </a:xfrm>
            <a:custGeom>
              <a:avLst/>
              <a:gdLst/>
              <a:ahLst/>
              <a:cxnLst/>
              <a:rect l="l" t="t" r="r" b="b"/>
              <a:pathLst>
                <a:path w="903395" h="1623750">
                  <a:moveTo>
                    <a:pt x="0" y="0"/>
                  </a:moveTo>
                  <a:lnTo>
                    <a:pt x="903395" y="0"/>
                  </a:lnTo>
                  <a:lnTo>
                    <a:pt x="903395" y="1623750"/>
                  </a:lnTo>
                  <a:lnTo>
                    <a:pt x="0" y="1623750"/>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
        <p:nvSpPr>
          <p:cNvPr id="5" name="TextBox 5"/>
          <p:cNvSpPr txBox="1"/>
          <p:nvPr/>
        </p:nvSpPr>
        <p:spPr>
          <a:xfrm>
            <a:off x="2575901" y="532849"/>
            <a:ext cx="16447559" cy="666849"/>
          </a:xfrm>
          <a:prstGeom prst="rect">
            <a:avLst/>
          </a:prstGeom>
        </p:spPr>
        <p:txBody>
          <a:bodyPr lIns="0" tIns="0" rIns="0" bIns="0" rtlCol="0" anchor="t">
            <a:spAutoFit/>
          </a:bodyPr>
          <a:lstStyle/>
          <a:p>
            <a:pPr algn="l">
              <a:lnSpc>
                <a:spcPts val="5152"/>
              </a:lnSpc>
            </a:pPr>
            <a:r>
              <a:rPr lang="en-US" sz="4800" b="1" dirty="0" err="1">
                <a:solidFill>
                  <a:srgbClr val="1D9EDE"/>
                </a:solidFill>
                <a:latin typeface="Roboto Condensed Bold"/>
                <a:ea typeface="Roboto Condensed Bold"/>
                <a:cs typeface="Roboto Condensed Bold"/>
                <a:sym typeface="Roboto Condensed Bold"/>
              </a:rPr>
              <a:t>Побічні</a:t>
            </a:r>
            <a:r>
              <a:rPr lang="en-US" sz="4800" b="1" dirty="0">
                <a:solidFill>
                  <a:srgbClr val="1D9EDE"/>
                </a:solidFill>
                <a:latin typeface="Roboto Condensed Bold"/>
                <a:ea typeface="Roboto Condensed Bold"/>
                <a:cs typeface="Roboto Condensed Bold"/>
                <a:sym typeface="Roboto Condensed Bold"/>
              </a:rPr>
              <a:t> </a:t>
            </a:r>
            <a:r>
              <a:rPr lang="en-US" sz="4800" b="1" dirty="0" err="1">
                <a:solidFill>
                  <a:srgbClr val="1D9EDE"/>
                </a:solidFill>
                <a:latin typeface="Roboto Condensed Bold"/>
                <a:ea typeface="Roboto Condensed Bold"/>
                <a:cs typeface="Roboto Condensed Bold"/>
                <a:sym typeface="Roboto Condensed Bold"/>
              </a:rPr>
              <a:t>ефекти</a:t>
            </a:r>
            <a:r>
              <a:rPr lang="en-US" sz="4800" b="1" dirty="0">
                <a:solidFill>
                  <a:srgbClr val="1D9EDE"/>
                </a:solidFill>
                <a:latin typeface="Roboto Condensed Bold"/>
                <a:ea typeface="Roboto Condensed Bold"/>
                <a:cs typeface="Roboto Condensed Bold"/>
                <a:sym typeface="Roboto Condensed Bold"/>
              </a:rPr>
              <a:t>: </a:t>
            </a:r>
            <a:r>
              <a:rPr lang="en-US" sz="4800" b="1" dirty="0" err="1">
                <a:solidFill>
                  <a:srgbClr val="1D9EDE"/>
                </a:solidFill>
                <a:latin typeface="Roboto Condensed Bold"/>
                <a:ea typeface="Roboto Condensed Bold"/>
                <a:cs typeface="Roboto Condensed Bold"/>
                <a:sym typeface="Roboto Condensed Bold"/>
              </a:rPr>
              <a:t>пероральна</a:t>
            </a:r>
            <a:r>
              <a:rPr lang="en-US" sz="4800" b="1" dirty="0">
                <a:solidFill>
                  <a:srgbClr val="1D9EDE"/>
                </a:solidFill>
                <a:latin typeface="Roboto Condensed Bold"/>
                <a:ea typeface="Roboto Condensed Bold"/>
                <a:cs typeface="Roboto Condensed Bold"/>
                <a:sym typeface="Roboto Condensed Bold"/>
              </a:rPr>
              <a:t> </a:t>
            </a:r>
            <a:r>
              <a:rPr lang="uk-UA" sz="4800" b="1" dirty="0">
                <a:solidFill>
                  <a:srgbClr val="1D9EDE"/>
                </a:solidFill>
                <a:latin typeface="Roboto Condensed Bold"/>
                <a:ea typeface="Roboto Condensed Bold"/>
                <a:cs typeface="Roboto Condensed Bold"/>
                <a:sym typeface="Roboto Condensed Bold"/>
              </a:rPr>
              <a:t>ДКП</a:t>
            </a:r>
            <a:r>
              <a:rPr lang="en-US" sz="4800" b="1" dirty="0">
                <a:solidFill>
                  <a:srgbClr val="1D9EDE"/>
                </a:solidFill>
                <a:latin typeface="Roboto Condensed Bold"/>
                <a:ea typeface="Roboto Condensed Bold"/>
                <a:cs typeface="Roboto Condensed Bold"/>
                <a:sym typeface="Roboto Condensed Bold"/>
              </a:rPr>
              <a:t>, </a:t>
            </a:r>
            <a:r>
              <a:rPr lang="en-US" sz="4800" b="1" dirty="0" err="1">
                <a:solidFill>
                  <a:srgbClr val="1D9EDE"/>
                </a:solidFill>
                <a:latin typeface="Roboto Condensed Bold"/>
                <a:ea typeface="Roboto Condensed Bold"/>
                <a:cs typeface="Roboto Condensed Bold"/>
                <a:sym typeface="Roboto Condensed Bold"/>
              </a:rPr>
              <a:t>що</a:t>
            </a:r>
            <a:r>
              <a:rPr lang="en-US" sz="4800" b="1" dirty="0">
                <a:solidFill>
                  <a:srgbClr val="1D9EDE"/>
                </a:solidFill>
                <a:latin typeface="Roboto Condensed Bold"/>
                <a:ea typeface="Roboto Condensed Bold"/>
                <a:cs typeface="Roboto Condensed Bold"/>
                <a:sym typeface="Roboto Condensed Bold"/>
              </a:rPr>
              <a:t> </a:t>
            </a:r>
            <a:r>
              <a:rPr lang="en-US" sz="4800" b="1" dirty="0" err="1">
                <a:solidFill>
                  <a:srgbClr val="1D9EDE"/>
                </a:solidFill>
                <a:latin typeface="Roboto Condensed Bold"/>
                <a:ea typeface="Roboto Condensed Bold"/>
                <a:cs typeface="Roboto Condensed Bold"/>
                <a:sym typeface="Roboto Condensed Bold"/>
              </a:rPr>
              <a:t>містить</a:t>
            </a:r>
            <a:r>
              <a:rPr lang="en-US" sz="4800" b="1" dirty="0">
                <a:solidFill>
                  <a:srgbClr val="1D9EDE"/>
                </a:solidFill>
                <a:latin typeface="Roboto Condensed Bold"/>
                <a:ea typeface="Roboto Condensed Bold"/>
                <a:cs typeface="Roboto Condensed Bold"/>
                <a:sym typeface="Roboto Condensed Bold"/>
              </a:rPr>
              <a:t> </a:t>
            </a:r>
            <a:r>
              <a:rPr lang="en-US" sz="4800" b="1" dirty="0" err="1">
                <a:solidFill>
                  <a:srgbClr val="1D9EDE"/>
                </a:solidFill>
                <a:latin typeface="Roboto Condensed Bold"/>
                <a:ea typeface="Roboto Condensed Bold"/>
                <a:cs typeface="Roboto Condensed Bold"/>
                <a:sym typeface="Roboto Condensed Bold"/>
              </a:rPr>
              <a:t>тенофовір</a:t>
            </a:r>
            <a:endParaRPr lang="en-US" sz="4800" b="1" dirty="0">
              <a:solidFill>
                <a:srgbClr val="1D9EDE"/>
              </a:solidFill>
              <a:latin typeface="Roboto Condensed Bold"/>
              <a:ea typeface="Roboto Condensed Bold"/>
              <a:cs typeface="Roboto Condensed Bold"/>
              <a:sym typeface="Roboto Condensed Bold"/>
            </a:endParaRPr>
          </a:p>
        </p:txBody>
      </p:sp>
      <p:sp>
        <p:nvSpPr>
          <p:cNvPr id="6" name="TextBox 6"/>
          <p:cNvSpPr txBox="1"/>
          <p:nvPr/>
        </p:nvSpPr>
        <p:spPr>
          <a:xfrm>
            <a:off x="820526" y="2474253"/>
            <a:ext cx="16438774" cy="7338676"/>
          </a:xfrm>
          <a:prstGeom prst="rect">
            <a:avLst/>
          </a:prstGeom>
        </p:spPr>
        <p:txBody>
          <a:bodyPr lIns="0" tIns="0" rIns="0" bIns="0" rtlCol="0" anchor="t">
            <a:spAutoFit/>
          </a:bodyPr>
          <a:lstStyle/>
          <a:p>
            <a:pPr marL="745490" lvl="1" indent="-372745" algn="just">
              <a:lnSpc>
                <a:spcPts val="4837"/>
              </a:lnSpc>
              <a:buFont typeface="Arial"/>
              <a:buChar char="•"/>
            </a:pPr>
            <a:r>
              <a:rPr lang="en-US" sz="3200" dirty="0" err="1">
                <a:solidFill>
                  <a:srgbClr val="000000"/>
                </a:solidFill>
                <a:latin typeface="Open Sans"/>
                <a:ea typeface="Open Sans"/>
                <a:cs typeface="Open Sans"/>
                <a:sym typeface="Open Sans"/>
              </a:rPr>
              <a:t>Приблизно</a:t>
            </a:r>
            <a:r>
              <a:rPr lang="en-US" sz="3200" dirty="0">
                <a:solidFill>
                  <a:srgbClr val="000000"/>
                </a:solidFill>
                <a:latin typeface="Open Sans"/>
                <a:ea typeface="Open Sans"/>
                <a:cs typeface="Open Sans"/>
                <a:sym typeface="Open Sans"/>
              </a:rPr>
              <a:t> 1 з 10 </a:t>
            </a:r>
            <a:r>
              <a:rPr lang="en-US" sz="3200" dirty="0" err="1">
                <a:solidFill>
                  <a:srgbClr val="000000"/>
                </a:solidFill>
                <a:latin typeface="Open Sans"/>
                <a:ea typeface="Open Sans"/>
                <a:cs typeface="Open Sans"/>
                <a:sym typeface="Open Sans"/>
              </a:rPr>
              <a:t>осіб</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може</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відчувати</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легкі</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побічні</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ефекти</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від</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застосування</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пероральної</a:t>
            </a:r>
            <a:r>
              <a:rPr lang="en-US" sz="3200" dirty="0">
                <a:solidFill>
                  <a:srgbClr val="000000"/>
                </a:solidFill>
                <a:latin typeface="Open Sans"/>
                <a:ea typeface="Open Sans"/>
                <a:cs typeface="Open Sans"/>
                <a:sym typeface="Open Sans"/>
              </a:rPr>
              <a:t> </a:t>
            </a:r>
            <a:r>
              <a:rPr lang="uk-UA" sz="3200" dirty="0">
                <a:solidFill>
                  <a:srgbClr val="000000"/>
                </a:solidFill>
                <a:latin typeface="Open Sans"/>
                <a:ea typeface="Open Sans"/>
                <a:cs typeface="Open Sans"/>
                <a:sym typeface="Open Sans"/>
              </a:rPr>
              <a:t>ДКП</a:t>
            </a:r>
            <a:r>
              <a:rPr lang="en-US" sz="3200" dirty="0">
                <a:solidFill>
                  <a:srgbClr val="000000"/>
                </a:solidFill>
                <a:latin typeface="Open Sans"/>
                <a:ea typeface="Open Sans"/>
                <a:cs typeface="Open Sans"/>
                <a:sym typeface="Open Sans"/>
              </a:rPr>
              <a:t> з TDF, </a:t>
            </a:r>
            <a:r>
              <a:rPr lang="en-US" sz="3200" dirty="0" err="1">
                <a:solidFill>
                  <a:srgbClr val="000000"/>
                </a:solidFill>
                <a:latin typeface="Open Sans"/>
                <a:ea typeface="Open Sans"/>
                <a:cs typeface="Open Sans"/>
                <a:sym typeface="Open Sans"/>
              </a:rPr>
              <a:t>які</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включають</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наступне</a:t>
            </a:r>
            <a:r>
              <a:rPr lang="en-US" sz="3200" dirty="0">
                <a:solidFill>
                  <a:srgbClr val="000000"/>
                </a:solidFill>
                <a:latin typeface="Open Sans"/>
                <a:ea typeface="Open Sans"/>
                <a:cs typeface="Open Sans"/>
                <a:sym typeface="Open Sans"/>
              </a:rPr>
              <a:t>:</a:t>
            </a:r>
            <a:endParaRPr lang="ru-RU"/>
          </a:p>
          <a:p>
            <a:pPr marL="1491615" lvl="2" indent="-497205" algn="just">
              <a:lnSpc>
                <a:spcPts val="4837"/>
              </a:lnSpc>
              <a:buFont typeface="Arial"/>
              <a:buChar char="⚬"/>
            </a:pPr>
            <a:r>
              <a:rPr lang="en-US" sz="3200" dirty="0" err="1">
                <a:solidFill>
                  <a:srgbClr val="000000"/>
                </a:solidFill>
                <a:latin typeface="Open Sans"/>
                <a:ea typeface="Open Sans"/>
                <a:cs typeface="Open Sans"/>
                <a:sym typeface="Open Sans"/>
              </a:rPr>
              <a:t>Шлунково-кишкові</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симптоми</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діарея</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нудота</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зниження</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апетиту</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спазми</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метеоризм</a:t>
            </a:r>
            <a:r>
              <a:rPr lang="en-US" sz="3200" dirty="0">
                <a:solidFill>
                  <a:srgbClr val="000000"/>
                </a:solidFill>
                <a:latin typeface="Open Sans"/>
                <a:ea typeface="Open Sans"/>
                <a:cs typeface="Open Sans"/>
                <a:sym typeface="Open Sans"/>
              </a:rPr>
              <a:t>)</a:t>
            </a:r>
            <a:endParaRPr lang="en-US" sz="3200" dirty="0">
              <a:solidFill>
                <a:srgbClr val="000000"/>
              </a:solidFill>
              <a:latin typeface="Open Sans"/>
              <a:ea typeface="Open Sans"/>
              <a:cs typeface="Open Sans"/>
            </a:endParaRPr>
          </a:p>
          <a:p>
            <a:pPr marL="1491615" lvl="2" indent="-497205" algn="just">
              <a:lnSpc>
                <a:spcPts val="4837"/>
              </a:lnSpc>
              <a:buFont typeface="Arial"/>
              <a:buChar char="⚬"/>
            </a:pPr>
            <a:r>
              <a:rPr lang="en-US" sz="3200" dirty="0" err="1">
                <a:solidFill>
                  <a:srgbClr val="000000"/>
                </a:solidFill>
                <a:latin typeface="Open Sans"/>
                <a:ea typeface="Open Sans"/>
                <a:cs typeface="Open Sans"/>
                <a:sym typeface="Open Sans"/>
              </a:rPr>
              <a:t>Запаморочення</a:t>
            </a:r>
            <a:endParaRPr lang="en-US" sz="3200" dirty="0">
              <a:solidFill>
                <a:srgbClr val="000000"/>
              </a:solidFill>
              <a:latin typeface="Open Sans"/>
              <a:ea typeface="Open Sans"/>
              <a:cs typeface="Open Sans"/>
            </a:endParaRPr>
          </a:p>
          <a:p>
            <a:pPr marL="1491615" lvl="2" indent="-497205" algn="just">
              <a:lnSpc>
                <a:spcPts val="4837"/>
              </a:lnSpc>
              <a:buFont typeface="Arial"/>
              <a:buChar char="⚬"/>
            </a:pPr>
            <a:r>
              <a:rPr lang="en-US" sz="3200" dirty="0" err="1">
                <a:solidFill>
                  <a:srgbClr val="000000"/>
                </a:solidFill>
                <a:latin typeface="Open Sans"/>
                <a:ea typeface="Open Sans"/>
                <a:cs typeface="Open Sans"/>
                <a:sym typeface="Open Sans"/>
              </a:rPr>
              <a:t>Головні</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болі</a:t>
            </a:r>
            <a:endParaRPr lang="en-US" sz="3200" dirty="0">
              <a:solidFill>
                <a:srgbClr val="000000"/>
              </a:solidFill>
              <a:latin typeface="Open Sans"/>
              <a:ea typeface="Open Sans"/>
              <a:cs typeface="Open Sans"/>
            </a:endParaRPr>
          </a:p>
          <a:p>
            <a:pPr marL="745490" lvl="1" indent="-372745" algn="just">
              <a:lnSpc>
                <a:spcPts val="4837"/>
              </a:lnSpc>
              <a:buFont typeface="Arial"/>
              <a:buChar char="•"/>
            </a:pPr>
            <a:r>
              <a:rPr lang="en-US" sz="3200" dirty="0" err="1">
                <a:solidFill>
                  <a:srgbClr val="000000"/>
                </a:solidFill>
                <a:latin typeface="Open Sans"/>
                <a:ea typeface="Open Sans"/>
                <a:cs typeface="Open Sans"/>
                <a:sym typeface="Open Sans"/>
              </a:rPr>
              <a:t>Побічні</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ефекти</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часто</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можна</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лікувати</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симптоматично</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зазвичай</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за</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допомогою</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безрецептурних</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ліків</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якщо</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це</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показано</a:t>
            </a:r>
            <a:r>
              <a:rPr lang="en-US" sz="3200" dirty="0">
                <a:solidFill>
                  <a:srgbClr val="000000"/>
                </a:solidFill>
                <a:latin typeface="Open Sans"/>
                <a:ea typeface="Open Sans"/>
                <a:cs typeface="Open Sans"/>
                <a:sym typeface="Open Sans"/>
              </a:rPr>
              <a:t>, і </a:t>
            </a:r>
            <a:r>
              <a:rPr lang="en-US" sz="3200" dirty="0" err="1">
                <a:solidFill>
                  <a:srgbClr val="000000"/>
                </a:solidFill>
                <a:latin typeface="Open Sans"/>
                <a:ea typeface="Open Sans"/>
                <a:cs typeface="Open Sans"/>
                <a:sym typeface="Open Sans"/>
              </a:rPr>
              <a:t>зазвичай</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вони</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зникають</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протягом</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першого</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місяця</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без</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необхідності</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припиняти</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прийом</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перорального</a:t>
            </a:r>
            <a:r>
              <a:rPr lang="en-US" sz="3200" dirty="0">
                <a:solidFill>
                  <a:srgbClr val="000000"/>
                </a:solidFill>
                <a:latin typeface="Open Sans"/>
                <a:ea typeface="Open Sans"/>
                <a:cs typeface="Open Sans"/>
                <a:sym typeface="Open Sans"/>
              </a:rPr>
              <a:t> </a:t>
            </a:r>
            <a:r>
              <a:rPr lang="uk-UA" sz="3200" dirty="0">
                <a:solidFill>
                  <a:srgbClr val="000000"/>
                </a:solidFill>
                <a:latin typeface="Open Sans"/>
                <a:ea typeface="Open Sans"/>
                <a:cs typeface="Open Sans"/>
                <a:sym typeface="Open Sans"/>
              </a:rPr>
              <a:t>ДКП</a:t>
            </a:r>
            <a:r>
              <a:rPr lang="en-US" sz="3200" dirty="0">
                <a:solidFill>
                  <a:srgbClr val="000000"/>
                </a:solidFill>
                <a:latin typeface="Open Sans"/>
                <a:ea typeface="Open Sans"/>
                <a:cs typeface="Open Sans"/>
                <a:sym typeface="Open Sans"/>
              </a:rPr>
              <a:t>. З </a:t>
            </a:r>
            <a:r>
              <a:rPr lang="en-US" sz="3200" dirty="0" err="1">
                <a:solidFill>
                  <a:srgbClr val="000000"/>
                </a:solidFill>
                <a:latin typeface="Open Sans"/>
                <a:ea typeface="Open Sans"/>
                <a:cs typeface="Open Sans"/>
                <a:sym typeface="Open Sans"/>
              </a:rPr>
              <a:t>часом</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вони</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як</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правило</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стають</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слабкішими</a:t>
            </a:r>
            <a:r>
              <a:rPr lang="en-US" sz="3200" dirty="0">
                <a:solidFill>
                  <a:srgbClr val="000000"/>
                </a:solidFill>
                <a:latin typeface="Open Sans"/>
                <a:ea typeface="Open Sans"/>
                <a:cs typeface="Open Sans"/>
                <a:sym typeface="Open Sans"/>
              </a:rPr>
              <a:t>.</a:t>
            </a:r>
            <a:endParaRPr lang="en-US" sz="3200" dirty="0">
              <a:solidFill>
                <a:srgbClr val="000000"/>
              </a:solidFill>
              <a:latin typeface="Open Sans"/>
              <a:ea typeface="Open Sans"/>
              <a:cs typeface="Open Sans"/>
            </a:endParaRPr>
          </a:p>
          <a:p>
            <a:pPr marL="745490" lvl="1" indent="-372745" algn="just">
              <a:lnSpc>
                <a:spcPts val="4837"/>
              </a:lnSpc>
              <a:buFont typeface="Arial"/>
              <a:buChar char="•"/>
            </a:pPr>
            <a:r>
              <a:rPr lang="en-US" sz="3200" dirty="0" err="1">
                <a:solidFill>
                  <a:srgbClr val="000000"/>
                </a:solidFill>
                <a:latin typeface="Open Sans"/>
                <a:ea typeface="Open Sans"/>
                <a:cs typeface="Open Sans"/>
                <a:sym typeface="Open Sans"/>
              </a:rPr>
              <a:t>Клієнтам</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слід</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порадити</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звернутися</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до</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свого</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лікаря</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якщо</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симптоми</a:t>
            </a:r>
            <a:r>
              <a:rPr lang="en-US" sz="3200" dirty="0">
                <a:solidFill>
                  <a:srgbClr val="000000"/>
                </a:solidFill>
                <a:latin typeface="Open Sans"/>
                <a:ea typeface="Open Sans"/>
                <a:cs typeface="Open Sans"/>
                <a:sym typeface="Open Sans"/>
              </a:rPr>
              <a:t> є </a:t>
            </a:r>
            <a:r>
              <a:rPr lang="en-US" sz="3200" dirty="0" err="1">
                <a:solidFill>
                  <a:srgbClr val="000000"/>
                </a:solidFill>
                <a:latin typeface="Open Sans"/>
                <a:ea typeface="Open Sans"/>
                <a:cs typeface="Open Sans"/>
                <a:sym typeface="Open Sans"/>
              </a:rPr>
              <a:t>серйозними</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або</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тривалими</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або</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якщо</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вони</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викликають</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занепокоєння</a:t>
            </a:r>
            <a:r>
              <a:rPr lang="en-US" sz="3200" dirty="0">
                <a:solidFill>
                  <a:srgbClr val="000000"/>
                </a:solidFill>
                <a:latin typeface="Open Sans"/>
                <a:ea typeface="Open Sans"/>
                <a:cs typeface="Open Sans"/>
                <a:sym typeface="Open Sans"/>
              </a:rPr>
              <a:t>. </a:t>
            </a:r>
            <a:endParaRPr lang="en-US" sz="3200" dirty="0">
              <a:solidFill>
                <a:srgbClr val="000000"/>
              </a:solidFill>
              <a:latin typeface="Open Sans"/>
              <a:ea typeface="Open Sans"/>
              <a:cs typeface="Open Sans"/>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567845" y="952140"/>
            <a:ext cx="13152309" cy="713486"/>
          </a:xfrm>
          <a:prstGeom prst="rect">
            <a:avLst/>
          </a:prstGeom>
        </p:spPr>
        <p:txBody>
          <a:bodyPr lIns="0" tIns="0" rIns="0" bIns="0" rtlCol="0" anchor="t">
            <a:spAutoFit/>
          </a:bodyPr>
          <a:lstStyle/>
          <a:p>
            <a:pPr algn="l">
              <a:lnSpc>
                <a:spcPts val="5152"/>
              </a:lnSpc>
            </a:pPr>
            <a:r>
              <a:rPr lang="en-US" sz="5600" b="1">
                <a:solidFill>
                  <a:srgbClr val="48AEA8"/>
                </a:solidFill>
                <a:latin typeface="Roboto Condensed Bold"/>
                <a:ea typeface="Roboto Condensed Bold"/>
                <a:cs typeface="Roboto Condensed Bold"/>
                <a:sym typeface="Roboto Condensed Bold"/>
              </a:rPr>
              <a:t>Побічні ефекти: DVR</a:t>
            </a:r>
          </a:p>
        </p:txBody>
      </p:sp>
      <p:grpSp>
        <p:nvGrpSpPr>
          <p:cNvPr id="3" name="Group 3"/>
          <p:cNvGrpSpPr/>
          <p:nvPr/>
        </p:nvGrpSpPr>
        <p:grpSpPr>
          <a:xfrm>
            <a:off x="0" y="0"/>
            <a:ext cx="2518612" cy="2484417"/>
            <a:chOff x="0" y="0"/>
            <a:chExt cx="3358150" cy="3312556"/>
          </a:xfrm>
        </p:grpSpPr>
        <p:sp>
          <p:nvSpPr>
            <p:cNvPr id="4" name="Freeform 4"/>
            <p:cNvSpPr/>
            <p:nvPr/>
          </p:nvSpPr>
          <p:spPr>
            <a:xfrm rot="1758426">
              <a:off x="424394" y="461194"/>
              <a:ext cx="2509362" cy="2390168"/>
            </a:xfrm>
            <a:custGeom>
              <a:avLst/>
              <a:gdLst/>
              <a:ahLst/>
              <a:cxnLst/>
              <a:rect l="l" t="t" r="r" b="b"/>
              <a:pathLst>
                <a:path w="2509362" h="2390168">
                  <a:moveTo>
                    <a:pt x="0" y="0"/>
                  </a:moveTo>
                  <a:lnTo>
                    <a:pt x="2509362" y="0"/>
                  </a:lnTo>
                  <a:lnTo>
                    <a:pt x="2509362" y="2390168"/>
                  </a:lnTo>
                  <a:lnTo>
                    <a:pt x="0" y="2390168"/>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5" name="Freeform 5"/>
            <p:cNvSpPr/>
            <p:nvPr/>
          </p:nvSpPr>
          <p:spPr>
            <a:xfrm>
              <a:off x="1001288" y="978491"/>
              <a:ext cx="1355573" cy="1355573"/>
            </a:xfrm>
            <a:custGeom>
              <a:avLst/>
              <a:gdLst/>
              <a:ahLst/>
              <a:cxnLst/>
              <a:rect l="l" t="t" r="r" b="b"/>
              <a:pathLst>
                <a:path w="1355573" h="1355573">
                  <a:moveTo>
                    <a:pt x="0" y="0"/>
                  </a:moveTo>
                  <a:lnTo>
                    <a:pt x="1355574" y="0"/>
                  </a:lnTo>
                  <a:lnTo>
                    <a:pt x="1355574" y="1355574"/>
                  </a:lnTo>
                  <a:lnTo>
                    <a:pt x="0" y="1355574"/>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grpSp>
      <p:sp>
        <p:nvSpPr>
          <p:cNvPr id="6" name="TextBox 6"/>
          <p:cNvSpPr txBox="1"/>
          <p:nvPr/>
        </p:nvSpPr>
        <p:spPr>
          <a:xfrm>
            <a:off x="924613" y="2417742"/>
            <a:ext cx="16438774" cy="7295319"/>
          </a:xfrm>
          <a:prstGeom prst="rect">
            <a:avLst/>
          </a:prstGeom>
        </p:spPr>
        <p:txBody>
          <a:bodyPr lIns="0" tIns="0" rIns="0" bIns="0" rtlCol="0" anchor="t">
            <a:spAutoFit/>
          </a:bodyPr>
          <a:lstStyle/>
          <a:p>
            <a:pPr marL="746033" lvl="1" indent="-373016" algn="just">
              <a:lnSpc>
                <a:spcPts val="4837"/>
              </a:lnSpc>
              <a:buFont typeface="Arial"/>
              <a:buChar char="•"/>
            </a:pPr>
            <a:r>
              <a:rPr lang="en-US" sz="3455" dirty="0" err="1">
                <a:solidFill>
                  <a:srgbClr val="000000"/>
                </a:solidFill>
                <a:latin typeface="Open Sans"/>
                <a:ea typeface="Open Sans"/>
                <a:cs typeface="Open Sans"/>
                <a:sym typeface="Open Sans"/>
              </a:rPr>
              <a:t>Приблизно</a:t>
            </a:r>
            <a:r>
              <a:rPr lang="en-US" sz="3455" dirty="0">
                <a:solidFill>
                  <a:srgbClr val="000000"/>
                </a:solidFill>
                <a:latin typeface="Open Sans"/>
                <a:ea typeface="Open Sans"/>
                <a:cs typeface="Open Sans"/>
                <a:sym typeface="Open Sans"/>
              </a:rPr>
              <a:t> 1 з 10 </a:t>
            </a:r>
            <a:r>
              <a:rPr lang="en-US" sz="3455" dirty="0" err="1">
                <a:solidFill>
                  <a:srgbClr val="000000"/>
                </a:solidFill>
                <a:latin typeface="Open Sans"/>
                <a:ea typeface="Open Sans"/>
                <a:cs typeface="Open Sans"/>
                <a:sym typeface="Open Sans"/>
              </a:rPr>
              <a:t>осіб</a:t>
            </a:r>
            <a:r>
              <a:rPr lang="en-US" sz="3455" dirty="0">
                <a:solidFill>
                  <a:srgbClr val="000000"/>
                </a:solidFill>
                <a:latin typeface="Open Sans"/>
                <a:ea typeface="Open Sans"/>
                <a:cs typeface="Open Sans"/>
                <a:sym typeface="Open Sans"/>
              </a:rPr>
              <a:t> </a:t>
            </a:r>
            <a:r>
              <a:rPr lang="en-US" sz="3455" dirty="0" err="1">
                <a:solidFill>
                  <a:srgbClr val="000000"/>
                </a:solidFill>
                <a:latin typeface="Open Sans"/>
                <a:ea typeface="Open Sans"/>
                <a:cs typeface="Open Sans"/>
                <a:sym typeface="Open Sans"/>
              </a:rPr>
              <a:t>може</a:t>
            </a:r>
            <a:r>
              <a:rPr lang="en-US" sz="3455" dirty="0">
                <a:solidFill>
                  <a:srgbClr val="000000"/>
                </a:solidFill>
                <a:latin typeface="Open Sans"/>
                <a:ea typeface="Open Sans"/>
                <a:cs typeface="Open Sans"/>
                <a:sym typeface="Open Sans"/>
              </a:rPr>
              <a:t> </a:t>
            </a:r>
            <a:r>
              <a:rPr lang="en-US" sz="3455" dirty="0" err="1">
                <a:solidFill>
                  <a:srgbClr val="000000"/>
                </a:solidFill>
                <a:latin typeface="Open Sans"/>
                <a:ea typeface="Open Sans"/>
                <a:cs typeface="Open Sans"/>
                <a:sym typeface="Open Sans"/>
              </a:rPr>
              <a:t>відчувати</a:t>
            </a:r>
            <a:r>
              <a:rPr lang="en-US" sz="3455" dirty="0">
                <a:solidFill>
                  <a:srgbClr val="000000"/>
                </a:solidFill>
                <a:latin typeface="Open Sans"/>
                <a:ea typeface="Open Sans"/>
                <a:cs typeface="Open Sans"/>
                <a:sym typeface="Open Sans"/>
              </a:rPr>
              <a:t> </a:t>
            </a:r>
            <a:r>
              <a:rPr lang="en-US" sz="3455" dirty="0" err="1">
                <a:solidFill>
                  <a:srgbClr val="000000"/>
                </a:solidFill>
                <a:latin typeface="Open Sans"/>
                <a:ea typeface="Open Sans"/>
                <a:cs typeface="Open Sans"/>
                <a:sym typeface="Open Sans"/>
              </a:rPr>
              <a:t>легкі</a:t>
            </a:r>
            <a:r>
              <a:rPr lang="en-US" sz="3455" dirty="0">
                <a:solidFill>
                  <a:srgbClr val="000000"/>
                </a:solidFill>
                <a:latin typeface="Open Sans"/>
                <a:ea typeface="Open Sans"/>
                <a:cs typeface="Open Sans"/>
                <a:sym typeface="Open Sans"/>
              </a:rPr>
              <a:t> </a:t>
            </a:r>
            <a:r>
              <a:rPr lang="en-US" sz="3455" dirty="0" err="1">
                <a:solidFill>
                  <a:srgbClr val="000000"/>
                </a:solidFill>
                <a:latin typeface="Open Sans"/>
                <a:ea typeface="Open Sans"/>
                <a:cs typeface="Open Sans"/>
                <a:sym typeface="Open Sans"/>
              </a:rPr>
              <a:t>побічні</a:t>
            </a:r>
            <a:r>
              <a:rPr lang="en-US" sz="3455" dirty="0">
                <a:solidFill>
                  <a:srgbClr val="000000"/>
                </a:solidFill>
                <a:latin typeface="Open Sans"/>
                <a:ea typeface="Open Sans"/>
                <a:cs typeface="Open Sans"/>
                <a:sym typeface="Open Sans"/>
              </a:rPr>
              <a:t> </a:t>
            </a:r>
            <a:r>
              <a:rPr lang="en-US" sz="3455" dirty="0" err="1">
                <a:solidFill>
                  <a:srgbClr val="000000"/>
                </a:solidFill>
                <a:latin typeface="Open Sans"/>
                <a:ea typeface="Open Sans"/>
                <a:cs typeface="Open Sans"/>
                <a:sym typeface="Open Sans"/>
              </a:rPr>
              <a:t>ефекти</a:t>
            </a:r>
            <a:r>
              <a:rPr lang="en-US" sz="3455" dirty="0">
                <a:solidFill>
                  <a:srgbClr val="000000"/>
                </a:solidFill>
                <a:latin typeface="Open Sans"/>
                <a:ea typeface="Open Sans"/>
                <a:cs typeface="Open Sans"/>
                <a:sym typeface="Open Sans"/>
              </a:rPr>
              <a:t> </a:t>
            </a:r>
            <a:r>
              <a:rPr lang="en-US" sz="3455" dirty="0" err="1">
                <a:solidFill>
                  <a:srgbClr val="000000"/>
                </a:solidFill>
                <a:latin typeface="Open Sans"/>
                <a:ea typeface="Open Sans"/>
                <a:cs typeface="Open Sans"/>
                <a:sym typeface="Open Sans"/>
              </a:rPr>
              <a:t>від</a:t>
            </a:r>
            <a:r>
              <a:rPr lang="en-US" sz="3455" dirty="0">
                <a:solidFill>
                  <a:srgbClr val="000000"/>
                </a:solidFill>
                <a:latin typeface="Open Sans"/>
                <a:ea typeface="Open Sans"/>
                <a:cs typeface="Open Sans"/>
                <a:sym typeface="Open Sans"/>
              </a:rPr>
              <a:t> </a:t>
            </a:r>
            <a:r>
              <a:rPr lang="en-US" sz="3455" dirty="0" err="1">
                <a:solidFill>
                  <a:srgbClr val="000000"/>
                </a:solidFill>
                <a:latin typeface="Open Sans"/>
                <a:ea typeface="Open Sans"/>
                <a:cs typeface="Open Sans"/>
                <a:sym typeface="Open Sans"/>
              </a:rPr>
              <a:t>використання</a:t>
            </a:r>
            <a:r>
              <a:rPr lang="en-US" sz="3455" dirty="0">
                <a:solidFill>
                  <a:srgbClr val="000000"/>
                </a:solidFill>
                <a:latin typeface="Open Sans"/>
                <a:ea typeface="Open Sans"/>
                <a:cs typeface="Open Sans"/>
                <a:sym typeface="Open Sans"/>
              </a:rPr>
              <a:t> DVR, </a:t>
            </a:r>
            <a:r>
              <a:rPr lang="en-US" sz="3455" dirty="0" err="1">
                <a:solidFill>
                  <a:srgbClr val="000000"/>
                </a:solidFill>
                <a:latin typeface="Open Sans"/>
                <a:ea typeface="Open Sans"/>
                <a:cs typeface="Open Sans"/>
                <a:sym typeface="Open Sans"/>
              </a:rPr>
              <a:t>які</a:t>
            </a:r>
            <a:r>
              <a:rPr lang="en-US" sz="3455" dirty="0">
                <a:solidFill>
                  <a:srgbClr val="000000"/>
                </a:solidFill>
                <a:latin typeface="Open Sans"/>
                <a:ea typeface="Open Sans"/>
                <a:cs typeface="Open Sans"/>
                <a:sym typeface="Open Sans"/>
              </a:rPr>
              <a:t> </a:t>
            </a:r>
            <a:r>
              <a:rPr lang="en-US" sz="3455" dirty="0" err="1">
                <a:solidFill>
                  <a:srgbClr val="000000"/>
                </a:solidFill>
                <a:latin typeface="Open Sans"/>
                <a:ea typeface="Open Sans"/>
                <a:cs typeface="Open Sans"/>
                <a:sym typeface="Open Sans"/>
              </a:rPr>
              <a:t>включають</a:t>
            </a:r>
            <a:r>
              <a:rPr lang="en-US" sz="3455" dirty="0">
                <a:solidFill>
                  <a:srgbClr val="000000"/>
                </a:solidFill>
                <a:latin typeface="Open Sans"/>
                <a:ea typeface="Open Sans"/>
                <a:cs typeface="Open Sans"/>
                <a:sym typeface="Open Sans"/>
              </a:rPr>
              <a:t> </a:t>
            </a:r>
            <a:r>
              <a:rPr lang="en-US" sz="3455" dirty="0" err="1">
                <a:solidFill>
                  <a:srgbClr val="000000"/>
                </a:solidFill>
                <a:latin typeface="Open Sans"/>
                <a:ea typeface="Open Sans"/>
                <a:cs typeface="Open Sans"/>
                <a:sym typeface="Open Sans"/>
              </a:rPr>
              <a:t>наступне</a:t>
            </a:r>
            <a:r>
              <a:rPr lang="en-US" sz="3455" dirty="0">
                <a:solidFill>
                  <a:srgbClr val="000000"/>
                </a:solidFill>
                <a:latin typeface="Open Sans"/>
                <a:ea typeface="Open Sans"/>
                <a:cs typeface="Open Sans"/>
                <a:sym typeface="Open Sans"/>
              </a:rPr>
              <a:t>:</a:t>
            </a:r>
          </a:p>
          <a:p>
            <a:pPr marL="1492065" lvl="2" indent="-497355" algn="just">
              <a:lnSpc>
                <a:spcPts val="4837"/>
              </a:lnSpc>
              <a:buFont typeface="Arial"/>
              <a:buChar char="⚬"/>
            </a:pPr>
            <a:r>
              <a:rPr lang="en-US" sz="3455" dirty="0" err="1">
                <a:solidFill>
                  <a:srgbClr val="000000"/>
                </a:solidFill>
                <a:latin typeface="Open Sans"/>
                <a:ea typeface="Open Sans"/>
                <a:cs typeface="Open Sans"/>
                <a:sym typeface="Open Sans"/>
              </a:rPr>
              <a:t>Інфекція</a:t>
            </a:r>
            <a:r>
              <a:rPr lang="en-US" sz="3455" dirty="0">
                <a:solidFill>
                  <a:srgbClr val="000000"/>
                </a:solidFill>
                <a:latin typeface="Open Sans"/>
                <a:ea typeface="Open Sans"/>
                <a:cs typeface="Open Sans"/>
                <a:sym typeface="Open Sans"/>
              </a:rPr>
              <a:t> </a:t>
            </a:r>
            <a:r>
              <a:rPr lang="en-US" sz="3455" dirty="0" err="1">
                <a:solidFill>
                  <a:srgbClr val="000000"/>
                </a:solidFill>
                <a:latin typeface="Open Sans"/>
                <a:ea typeface="Open Sans"/>
                <a:cs typeface="Open Sans"/>
                <a:sym typeface="Open Sans"/>
              </a:rPr>
              <a:t>сечовивідних</a:t>
            </a:r>
            <a:r>
              <a:rPr lang="en-US" sz="3455" dirty="0">
                <a:solidFill>
                  <a:srgbClr val="000000"/>
                </a:solidFill>
                <a:latin typeface="Open Sans"/>
                <a:ea typeface="Open Sans"/>
                <a:cs typeface="Open Sans"/>
                <a:sym typeface="Open Sans"/>
              </a:rPr>
              <a:t> </a:t>
            </a:r>
            <a:r>
              <a:rPr lang="en-US" sz="3455" dirty="0" err="1">
                <a:solidFill>
                  <a:srgbClr val="000000"/>
                </a:solidFill>
                <a:latin typeface="Open Sans"/>
                <a:ea typeface="Open Sans"/>
                <a:cs typeface="Open Sans"/>
                <a:sym typeface="Open Sans"/>
              </a:rPr>
              <a:t>шляхів</a:t>
            </a:r>
            <a:endParaRPr lang="en-US" sz="3455" dirty="0">
              <a:solidFill>
                <a:srgbClr val="000000"/>
              </a:solidFill>
              <a:latin typeface="Open Sans"/>
              <a:ea typeface="Open Sans"/>
              <a:cs typeface="Open Sans"/>
              <a:sym typeface="Open Sans"/>
            </a:endParaRPr>
          </a:p>
          <a:p>
            <a:pPr marL="1492065" lvl="2" indent="-497355" algn="just">
              <a:lnSpc>
                <a:spcPts val="4837"/>
              </a:lnSpc>
              <a:buFont typeface="Arial"/>
              <a:buChar char="⚬"/>
            </a:pPr>
            <a:r>
              <a:rPr lang="en-US" sz="3455" dirty="0" err="1">
                <a:solidFill>
                  <a:srgbClr val="000000"/>
                </a:solidFill>
                <a:latin typeface="Open Sans"/>
                <a:ea typeface="Open Sans"/>
                <a:cs typeface="Open Sans"/>
                <a:sym typeface="Open Sans"/>
              </a:rPr>
              <a:t>Запалення</a:t>
            </a:r>
            <a:r>
              <a:rPr lang="en-US" sz="3455" dirty="0">
                <a:solidFill>
                  <a:srgbClr val="000000"/>
                </a:solidFill>
                <a:latin typeface="Open Sans"/>
                <a:ea typeface="Open Sans"/>
                <a:cs typeface="Open Sans"/>
                <a:sym typeface="Open Sans"/>
              </a:rPr>
              <a:t> </a:t>
            </a:r>
            <a:r>
              <a:rPr lang="en-US" sz="3455" dirty="0" err="1">
                <a:solidFill>
                  <a:srgbClr val="000000"/>
                </a:solidFill>
                <a:latin typeface="Open Sans"/>
                <a:ea typeface="Open Sans"/>
                <a:cs typeface="Open Sans"/>
                <a:sym typeface="Open Sans"/>
              </a:rPr>
              <a:t>піхви</a:t>
            </a:r>
            <a:r>
              <a:rPr lang="en-US" sz="3455" dirty="0">
                <a:solidFill>
                  <a:srgbClr val="000000"/>
                </a:solidFill>
                <a:latin typeface="Open Sans"/>
                <a:ea typeface="Open Sans"/>
                <a:cs typeface="Open Sans"/>
                <a:sym typeface="Open Sans"/>
              </a:rPr>
              <a:t>, </a:t>
            </a:r>
            <a:r>
              <a:rPr lang="en-US" sz="3455" dirty="0" err="1">
                <a:solidFill>
                  <a:srgbClr val="000000"/>
                </a:solidFill>
                <a:latin typeface="Open Sans"/>
                <a:ea typeface="Open Sans"/>
                <a:cs typeface="Open Sans"/>
                <a:sym typeface="Open Sans"/>
              </a:rPr>
              <a:t>вульви</a:t>
            </a:r>
            <a:r>
              <a:rPr lang="en-US" sz="3455" dirty="0">
                <a:solidFill>
                  <a:srgbClr val="000000"/>
                </a:solidFill>
                <a:latin typeface="Open Sans"/>
                <a:ea typeface="Open Sans"/>
                <a:cs typeface="Open Sans"/>
                <a:sym typeface="Open Sans"/>
              </a:rPr>
              <a:t> </a:t>
            </a:r>
            <a:r>
              <a:rPr lang="en-US" sz="3455" dirty="0" err="1">
                <a:solidFill>
                  <a:srgbClr val="000000"/>
                </a:solidFill>
                <a:latin typeface="Open Sans"/>
                <a:ea typeface="Open Sans"/>
                <a:cs typeface="Open Sans"/>
                <a:sym typeface="Open Sans"/>
              </a:rPr>
              <a:t>або</a:t>
            </a:r>
            <a:r>
              <a:rPr lang="en-US" sz="3455" dirty="0">
                <a:solidFill>
                  <a:srgbClr val="000000"/>
                </a:solidFill>
                <a:latin typeface="Open Sans"/>
                <a:ea typeface="Open Sans"/>
                <a:cs typeface="Open Sans"/>
                <a:sym typeface="Open Sans"/>
              </a:rPr>
              <a:t> </a:t>
            </a:r>
            <a:r>
              <a:rPr lang="en-US" sz="3455" dirty="0" err="1">
                <a:solidFill>
                  <a:srgbClr val="000000"/>
                </a:solidFill>
                <a:latin typeface="Open Sans"/>
                <a:ea typeface="Open Sans"/>
                <a:cs typeface="Open Sans"/>
                <a:sym typeface="Open Sans"/>
              </a:rPr>
              <a:t>шийки</a:t>
            </a:r>
            <a:r>
              <a:rPr lang="en-US" sz="3455" dirty="0">
                <a:solidFill>
                  <a:srgbClr val="000000"/>
                </a:solidFill>
                <a:latin typeface="Open Sans"/>
                <a:ea typeface="Open Sans"/>
                <a:cs typeface="Open Sans"/>
                <a:sym typeface="Open Sans"/>
              </a:rPr>
              <a:t> </a:t>
            </a:r>
            <a:r>
              <a:rPr lang="en-US" sz="3455" dirty="0" err="1">
                <a:solidFill>
                  <a:srgbClr val="000000"/>
                </a:solidFill>
                <a:latin typeface="Open Sans"/>
                <a:ea typeface="Open Sans"/>
                <a:cs typeface="Open Sans"/>
                <a:sym typeface="Open Sans"/>
              </a:rPr>
              <a:t>матки</a:t>
            </a:r>
            <a:endParaRPr lang="en-US" sz="3455" dirty="0">
              <a:solidFill>
                <a:srgbClr val="000000"/>
              </a:solidFill>
              <a:latin typeface="Open Sans"/>
              <a:ea typeface="Open Sans"/>
              <a:cs typeface="Open Sans"/>
              <a:sym typeface="Open Sans"/>
            </a:endParaRPr>
          </a:p>
          <a:p>
            <a:pPr marL="1492065" lvl="2" indent="-497355" algn="just">
              <a:lnSpc>
                <a:spcPts val="4837"/>
              </a:lnSpc>
              <a:buFont typeface="Arial"/>
              <a:buChar char="⚬"/>
            </a:pPr>
            <a:r>
              <a:rPr lang="en-US" sz="3455" dirty="0" err="1">
                <a:solidFill>
                  <a:srgbClr val="000000"/>
                </a:solidFill>
                <a:latin typeface="Open Sans"/>
                <a:ea typeface="Open Sans"/>
                <a:cs typeface="Open Sans"/>
                <a:sym typeface="Open Sans"/>
              </a:rPr>
              <a:t>Вагінальні</a:t>
            </a:r>
            <a:r>
              <a:rPr lang="en-US" sz="3455" dirty="0">
                <a:solidFill>
                  <a:srgbClr val="000000"/>
                </a:solidFill>
                <a:latin typeface="Open Sans"/>
                <a:ea typeface="Open Sans"/>
                <a:cs typeface="Open Sans"/>
                <a:sym typeface="Open Sans"/>
              </a:rPr>
              <a:t> </a:t>
            </a:r>
            <a:r>
              <a:rPr lang="en-US" sz="3455" dirty="0" err="1">
                <a:solidFill>
                  <a:srgbClr val="000000"/>
                </a:solidFill>
                <a:latin typeface="Open Sans"/>
                <a:ea typeface="Open Sans"/>
                <a:cs typeface="Open Sans"/>
                <a:sym typeface="Open Sans"/>
              </a:rPr>
              <a:t>виділення</a:t>
            </a:r>
            <a:endParaRPr lang="en-US" sz="3455" dirty="0">
              <a:solidFill>
                <a:srgbClr val="000000"/>
              </a:solidFill>
              <a:latin typeface="Open Sans"/>
              <a:ea typeface="Open Sans"/>
              <a:cs typeface="Open Sans"/>
              <a:sym typeface="Open Sans"/>
            </a:endParaRPr>
          </a:p>
          <a:p>
            <a:pPr marL="1492065" lvl="2" indent="-497355" algn="just">
              <a:lnSpc>
                <a:spcPts val="4837"/>
              </a:lnSpc>
              <a:buFont typeface="Arial"/>
              <a:buChar char="⚬"/>
            </a:pPr>
            <a:r>
              <a:rPr lang="en-US" sz="3455" dirty="0" err="1">
                <a:solidFill>
                  <a:srgbClr val="000000"/>
                </a:solidFill>
                <a:latin typeface="Open Sans"/>
                <a:ea typeface="Open Sans"/>
                <a:cs typeface="Open Sans"/>
                <a:sym typeface="Open Sans"/>
              </a:rPr>
              <a:t>Свербіж</a:t>
            </a:r>
            <a:r>
              <a:rPr lang="en-US" sz="3455" dirty="0">
                <a:solidFill>
                  <a:srgbClr val="000000"/>
                </a:solidFill>
                <a:latin typeface="Open Sans"/>
                <a:ea typeface="Open Sans"/>
                <a:cs typeface="Open Sans"/>
                <a:sym typeface="Open Sans"/>
              </a:rPr>
              <a:t> </a:t>
            </a:r>
            <a:r>
              <a:rPr lang="en-US" sz="3455" dirty="0" err="1">
                <a:solidFill>
                  <a:srgbClr val="000000"/>
                </a:solidFill>
                <a:latin typeface="Open Sans"/>
                <a:ea typeface="Open Sans"/>
                <a:cs typeface="Open Sans"/>
                <a:sym typeface="Open Sans"/>
              </a:rPr>
              <a:t>піхви</a:t>
            </a:r>
            <a:r>
              <a:rPr lang="en-US" sz="3455" dirty="0">
                <a:solidFill>
                  <a:srgbClr val="000000"/>
                </a:solidFill>
                <a:latin typeface="Open Sans"/>
                <a:ea typeface="Open Sans"/>
                <a:cs typeface="Open Sans"/>
                <a:sym typeface="Open Sans"/>
              </a:rPr>
              <a:t> </a:t>
            </a:r>
            <a:r>
              <a:rPr lang="en-US" sz="3455" dirty="0" err="1">
                <a:solidFill>
                  <a:srgbClr val="000000"/>
                </a:solidFill>
                <a:latin typeface="Open Sans"/>
                <a:ea typeface="Open Sans"/>
                <a:cs typeface="Open Sans"/>
                <a:sym typeface="Open Sans"/>
              </a:rPr>
              <a:t>або</a:t>
            </a:r>
            <a:r>
              <a:rPr lang="en-US" sz="3455" dirty="0">
                <a:solidFill>
                  <a:srgbClr val="000000"/>
                </a:solidFill>
                <a:latin typeface="Open Sans"/>
                <a:ea typeface="Open Sans"/>
                <a:cs typeface="Open Sans"/>
                <a:sym typeface="Open Sans"/>
              </a:rPr>
              <a:t> </a:t>
            </a:r>
            <a:r>
              <a:rPr lang="en-US" sz="3455" dirty="0" err="1">
                <a:solidFill>
                  <a:srgbClr val="000000"/>
                </a:solidFill>
                <a:latin typeface="Open Sans"/>
                <a:ea typeface="Open Sans"/>
                <a:cs typeface="Open Sans"/>
                <a:sym typeface="Open Sans"/>
              </a:rPr>
              <a:t>вульви</a:t>
            </a:r>
            <a:endParaRPr lang="en-US" sz="3455" dirty="0">
              <a:solidFill>
                <a:srgbClr val="000000"/>
              </a:solidFill>
              <a:latin typeface="Open Sans"/>
              <a:ea typeface="Open Sans"/>
              <a:cs typeface="Open Sans"/>
              <a:sym typeface="Open Sans"/>
            </a:endParaRPr>
          </a:p>
          <a:p>
            <a:pPr marL="1492065" lvl="2" indent="-497355" algn="just">
              <a:lnSpc>
                <a:spcPts val="4837"/>
              </a:lnSpc>
              <a:buFont typeface="Arial"/>
              <a:buChar char="⚬"/>
            </a:pPr>
            <a:r>
              <a:rPr lang="en-US" sz="3455" dirty="0" err="1">
                <a:solidFill>
                  <a:srgbClr val="000000"/>
                </a:solidFill>
                <a:latin typeface="Open Sans"/>
                <a:ea typeface="Open Sans"/>
                <a:cs typeface="Open Sans"/>
                <a:sym typeface="Open Sans"/>
              </a:rPr>
              <a:t>Біль</a:t>
            </a:r>
            <a:r>
              <a:rPr lang="en-US" sz="3455" dirty="0">
                <a:solidFill>
                  <a:srgbClr val="000000"/>
                </a:solidFill>
                <a:latin typeface="Open Sans"/>
                <a:ea typeface="Open Sans"/>
                <a:cs typeface="Open Sans"/>
                <a:sym typeface="Open Sans"/>
              </a:rPr>
              <a:t> у </a:t>
            </a:r>
            <a:r>
              <a:rPr lang="en-US" sz="3455" dirty="0" err="1">
                <a:solidFill>
                  <a:srgbClr val="000000"/>
                </a:solidFill>
                <a:latin typeface="Open Sans"/>
                <a:ea typeface="Open Sans"/>
                <a:cs typeface="Open Sans"/>
                <a:sym typeface="Open Sans"/>
              </a:rPr>
              <a:t>тазу</a:t>
            </a:r>
            <a:r>
              <a:rPr lang="en-US" sz="3455" dirty="0">
                <a:solidFill>
                  <a:srgbClr val="000000"/>
                </a:solidFill>
                <a:latin typeface="Open Sans"/>
                <a:ea typeface="Open Sans"/>
                <a:cs typeface="Open Sans"/>
                <a:sym typeface="Open Sans"/>
              </a:rPr>
              <a:t> </a:t>
            </a:r>
            <a:r>
              <a:rPr lang="en-US" sz="3455" dirty="0" err="1">
                <a:solidFill>
                  <a:srgbClr val="000000"/>
                </a:solidFill>
                <a:latin typeface="Open Sans"/>
                <a:ea typeface="Open Sans"/>
                <a:cs typeface="Open Sans"/>
                <a:sym typeface="Open Sans"/>
              </a:rPr>
              <a:t>або</a:t>
            </a:r>
            <a:r>
              <a:rPr lang="en-US" sz="3455" dirty="0">
                <a:solidFill>
                  <a:srgbClr val="000000"/>
                </a:solidFill>
                <a:latin typeface="Open Sans"/>
                <a:ea typeface="Open Sans"/>
                <a:cs typeface="Open Sans"/>
                <a:sym typeface="Open Sans"/>
              </a:rPr>
              <a:t> </a:t>
            </a:r>
            <a:r>
              <a:rPr lang="en-US" sz="3455" dirty="0" err="1">
                <a:solidFill>
                  <a:srgbClr val="000000"/>
                </a:solidFill>
                <a:latin typeface="Open Sans"/>
                <a:ea typeface="Open Sans"/>
                <a:cs typeface="Open Sans"/>
                <a:sym typeface="Open Sans"/>
              </a:rPr>
              <a:t>нижній</a:t>
            </a:r>
            <a:r>
              <a:rPr lang="en-US" sz="3455" dirty="0">
                <a:solidFill>
                  <a:srgbClr val="000000"/>
                </a:solidFill>
                <a:latin typeface="Open Sans"/>
                <a:ea typeface="Open Sans"/>
                <a:cs typeface="Open Sans"/>
                <a:sym typeface="Open Sans"/>
              </a:rPr>
              <a:t> </a:t>
            </a:r>
            <a:r>
              <a:rPr lang="en-US" sz="3455" dirty="0" err="1">
                <a:solidFill>
                  <a:srgbClr val="000000"/>
                </a:solidFill>
                <a:latin typeface="Open Sans"/>
                <a:ea typeface="Open Sans"/>
                <a:cs typeface="Open Sans"/>
                <a:sym typeface="Open Sans"/>
              </a:rPr>
              <a:t>частині</a:t>
            </a:r>
            <a:r>
              <a:rPr lang="en-US" sz="3455" dirty="0">
                <a:solidFill>
                  <a:srgbClr val="000000"/>
                </a:solidFill>
                <a:latin typeface="Open Sans"/>
                <a:ea typeface="Open Sans"/>
                <a:cs typeface="Open Sans"/>
                <a:sym typeface="Open Sans"/>
              </a:rPr>
              <a:t> </a:t>
            </a:r>
            <a:r>
              <a:rPr lang="en-US" sz="3455" dirty="0" err="1">
                <a:solidFill>
                  <a:srgbClr val="000000"/>
                </a:solidFill>
                <a:latin typeface="Open Sans"/>
                <a:ea typeface="Open Sans"/>
                <a:cs typeface="Open Sans"/>
                <a:sym typeface="Open Sans"/>
              </a:rPr>
              <a:t>живота</a:t>
            </a:r>
            <a:endParaRPr lang="en-US" sz="3455" dirty="0">
              <a:solidFill>
                <a:srgbClr val="000000"/>
              </a:solidFill>
              <a:latin typeface="Open Sans"/>
              <a:ea typeface="Open Sans"/>
              <a:cs typeface="Open Sans"/>
              <a:sym typeface="Open Sans"/>
            </a:endParaRPr>
          </a:p>
          <a:p>
            <a:pPr marL="746033" lvl="1" indent="-373016" algn="just">
              <a:lnSpc>
                <a:spcPts val="4837"/>
              </a:lnSpc>
              <a:buFont typeface="Arial"/>
              <a:buChar char="•"/>
            </a:pPr>
            <a:r>
              <a:rPr lang="en-US" sz="3455" dirty="0" err="1">
                <a:solidFill>
                  <a:srgbClr val="000000"/>
                </a:solidFill>
                <a:latin typeface="Open Sans"/>
                <a:ea typeface="Open Sans"/>
                <a:cs typeface="Open Sans"/>
                <a:sym typeface="Open Sans"/>
              </a:rPr>
              <a:t>Побічні</a:t>
            </a:r>
            <a:r>
              <a:rPr lang="en-US" sz="3455" dirty="0">
                <a:solidFill>
                  <a:srgbClr val="000000"/>
                </a:solidFill>
                <a:latin typeface="Open Sans"/>
                <a:ea typeface="Open Sans"/>
                <a:cs typeface="Open Sans"/>
                <a:sym typeface="Open Sans"/>
              </a:rPr>
              <a:t> </a:t>
            </a:r>
            <a:r>
              <a:rPr lang="en-US" sz="3455" dirty="0" err="1">
                <a:solidFill>
                  <a:srgbClr val="000000"/>
                </a:solidFill>
                <a:latin typeface="Open Sans"/>
                <a:ea typeface="Open Sans"/>
                <a:cs typeface="Open Sans"/>
                <a:sym typeface="Open Sans"/>
              </a:rPr>
              <a:t>ефекти</a:t>
            </a:r>
            <a:r>
              <a:rPr lang="en-US" sz="3455" dirty="0">
                <a:solidFill>
                  <a:srgbClr val="000000"/>
                </a:solidFill>
                <a:latin typeface="Open Sans"/>
                <a:ea typeface="Open Sans"/>
                <a:cs typeface="Open Sans"/>
                <a:sym typeface="Open Sans"/>
              </a:rPr>
              <a:t> </a:t>
            </a:r>
            <a:r>
              <a:rPr lang="en-US" sz="3455" dirty="0" err="1">
                <a:solidFill>
                  <a:srgbClr val="000000"/>
                </a:solidFill>
                <a:latin typeface="Open Sans"/>
                <a:ea typeface="Open Sans"/>
                <a:cs typeface="Open Sans"/>
                <a:sym typeface="Open Sans"/>
              </a:rPr>
              <a:t>часто</a:t>
            </a:r>
            <a:r>
              <a:rPr lang="en-US" sz="3455" dirty="0">
                <a:solidFill>
                  <a:srgbClr val="000000"/>
                </a:solidFill>
                <a:latin typeface="Open Sans"/>
                <a:ea typeface="Open Sans"/>
                <a:cs typeface="Open Sans"/>
                <a:sym typeface="Open Sans"/>
              </a:rPr>
              <a:t> </a:t>
            </a:r>
            <a:r>
              <a:rPr lang="en-US" sz="3455" dirty="0" err="1">
                <a:solidFill>
                  <a:srgbClr val="000000"/>
                </a:solidFill>
                <a:latin typeface="Open Sans"/>
                <a:ea typeface="Open Sans"/>
                <a:cs typeface="Open Sans"/>
                <a:sym typeface="Open Sans"/>
              </a:rPr>
              <a:t>можна</a:t>
            </a:r>
            <a:r>
              <a:rPr lang="en-US" sz="3455" dirty="0">
                <a:solidFill>
                  <a:srgbClr val="000000"/>
                </a:solidFill>
                <a:latin typeface="Open Sans"/>
                <a:ea typeface="Open Sans"/>
                <a:cs typeface="Open Sans"/>
                <a:sym typeface="Open Sans"/>
              </a:rPr>
              <a:t> </a:t>
            </a:r>
            <a:r>
              <a:rPr lang="en-US" sz="3455" dirty="0" err="1">
                <a:solidFill>
                  <a:srgbClr val="000000"/>
                </a:solidFill>
                <a:latin typeface="Open Sans"/>
                <a:ea typeface="Open Sans"/>
                <a:cs typeface="Open Sans"/>
                <a:sym typeface="Open Sans"/>
              </a:rPr>
              <a:t>лікувати</a:t>
            </a:r>
            <a:r>
              <a:rPr lang="en-US" sz="3455" dirty="0">
                <a:solidFill>
                  <a:srgbClr val="000000"/>
                </a:solidFill>
                <a:latin typeface="Open Sans"/>
                <a:ea typeface="Open Sans"/>
                <a:cs typeface="Open Sans"/>
                <a:sym typeface="Open Sans"/>
              </a:rPr>
              <a:t> </a:t>
            </a:r>
            <a:r>
              <a:rPr lang="en-US" sz="3455" dirty="0" err="1">
                <a:solidFill>
                  <a:srgbClr val="000000"/>
                </a:solidFill>
                <a:latin typeface="Open Sans"/>
                <a:ea typeface="Open Sans"/>
                <a:cs typeface="Open Sans"/>
                <a:sym typeface="Open Sans"/>
              </a:rPr>
              <a:t>симптоматично</a:t>
            </a:r>
            <a:r>
              <a:rPr lang="en-US" sz="3455" dirty="0">
                <a:solidFill>
                  <a:srgbClr val="000000"/>
                </a:solidFill>
                <a:latin typeface="Open Sans"/>
                <a:ea typeface="Open Sans"/>
                <a:cs typeface="Open Sans"/>
                <a:sym typeface="Open Sans"/>
              </a:rPr>
              <a:t>, </a:t>
            </a:r>
            <a:r>
              <a:rPr lang="en-US" sz="3455" dirty="0" err="1">
                <a:solidFill>
                  <a:srgbClr val="000000"/>
                </a:solidFill>
                <a:latin typeface="Open Sans"/>
                <a:ea typeface="Open Sans"/>
                <a:cs typeface="Open Sans"/>
                <a:sym typeface="Open Sans"/>
              </a:rPr>
              <a:t>зазвичай</a:t>
            </a:r>
            <a:r>
              <a:rPr lang="en-US" sz="3455" dirty="0">
                <a:solidFill>
                  <a:srgbClr val="000000"/>
                </a:solidFill>
                <a:latin typeface="Open Sans"/>
                <a:ea typeface="Open Sans"/>
                <a:cs typeface="Open Sans"/>
                <a:sym typeface="Open Sans"/>
              </a:rPr>
              <a:t> </a:t>
            </a:r>
            <a:r>
              <a:rPr lang="en-US" sz="3455" dirty="0" err="1">
                <a:solidFill>
                  <a:srgbClr val="000000"/>
                </a:solidFill>
                <a:latin typeface="Open Sans"/>
                <a:ea typeface="Open Sans"/>
                <a:cs typeface="Open Sans"/>
                <a:sym typeface="Open Sans"/>
              </a:rPr>
              <a:t>за</a:t>
            </a:r>
            <a:r>
              <a:rPr lang="en-US" sz="3455" dirty="0">
                <a:solidFill>
                  <a:srgbClr val="000000"/>
                </a:solidFill>
                <a:latin typeface="Open Sans"/>
                <a:ea typeface="Open Sans"/>
                <a:cs typeface="Open Sans"/>
                <a:sym typeface="Open Sans"/>
              </a:rPr>
              <a:t> </a:t>
            </a:r>
            <a:r>
              <a:rPr lang="en-US" sz="3455" dirty="0" err="1">
                <a:solidFill>
                  <a:srgbClr val="000000"/>
                </a:solidFill>
                <a:latin typeface="Open Sans"/>
                <a:ea typeface="Open Sans"/>
                <a:cs typeface="Open Sans"/>
                <a:sym typeface="Open Sans"/>
              </a:rPr>
              <a:t>допомогою</a:t>
            </a:r>
            <a:r>
              <a:rPr lang="en-US" sz="3455" dirty="0">
                <a:solidFill>
                  <a:srgbClr val="000000"/>
                </a:solidFill>
                <a:latin typeface="Open Sans"/>
                <a:ea typeface="Open Sans"/>
                <a:cs typeface="Open Sans"/>
                <a:sym typeface="Open Sans"/>
              </a:rPr>
              <a:t> </a:t>
            </a:r>
            <a:r>
              <a:rPr lang="en-US" sz="3455" dirty="0" err="1">
                <a:solidFill>
                  <a:srgbClr val="000000"/>
                </a:solidFill>
                <a:latin typeface="Open Sans"/>
                <a:ea typeface="Open Sans"/>
                <a:cs typeface="Open Sans"/>
                <a:sym typeface="Open Sans"/>
              </a:rPr>
              <a:t>безрецептурних</a:t>
            </a:r>
            <a:r>
              <a:rPr lang="en-US" sz="3455" dirty="0">
                <a:solidFill>
                  <a:srgbClr val="000000"/>
                </a:solidFill>
                <a:latin typeface="Open Sans"/>
                <a:ea typeface="Open Sans"/>
                <a:cs typeface="Open Sans"/>
                <a:sym typeface="Open Sans"/>
              </a:rPr>
              <a:t> </a:t>
            </a:r>
            <a:r>
              <a:rPr lang="en-US" sz="3455" dirty="0" err="1">
                <a:solidFill>
                  <a:srgbClr val="000000"/>
                </a:solidFill>
                <a:latin typeface="Open Sans"/>
                <a:ea typeface="Open Sans"/>
                <a:cs typeface="Open Sans"/>
                <a:sym typeface="Open Sans"/>
              </a:rPr>
              <a:t>ліків</a:t>
            </a:r>
            <a:r>
              <a:rPr lang="en-US" sz="3455" dirty="0">
                <a:solidFill>
                  <a:srgbClr val="000000"/>
                </a:solidFill>
                <a:latin typeface="Open Sans"/>
                <a:ea typeface="Open Sans"/>
                <a:cs typeface="Open Sans"/>
                <a:sym typeface="Open Sans"/>
              </a:rPr>
              <a:t>, </a:t>
            </a:r>
            <a:r>
              <a:rPr lang="en-US" sz="3455" dirty="0" err="1">
                <a:solidFill>
                  <a:srgbClr val="000000"/>
                </a:solidFill>
                <a:latin typeface="Open Sans"/>
                <a:ea typeface="Open Sans"/>
                <a:cs typeface="Open Sans"/>
                <a:sym typeface="Open Sans"/>
              </a:rPr>
              <a:t>якщо</a:t>
            </a:r>
            <a:r>
              <a:rPr lang="en-US" sz="3455" dirty="0">
                <a:solidFill>
                  <a:srgbClr val="000000"/>
                </a:solidFill>
                <a:latin typeface="Open Sans"/>
                <a:ea typeface="Open Sans"/>
                <a:cs typeface="Open Sans"/>
                <a:sym typeface="Open Sans"/>
              </a:rPr>
              <a:t> </a:t>
            </a:r>
            <a:r>
              <a:rPr lang="en-US" sz="3455" dirty="0" err="1">
                <a:solidFill>
                  <a:srgbClr val="000000"/>
                </a:solidFill>
                <a:latin typeface="Open Sans"/>
                <a:ea typeface="Open Sans"/>
                <a:cs typeface="Open Sans"/>
                <a:sym typeface="Open Sans"/>
              </a:rPr>
              <a:t>це</a:t>
            </a:r>
            <a:r>
              <a:rPr lang="en-US" sz="3455" dirty="0">
                <a:solidFill>
                  <a:srgbClr val="000000"/>
                </a:solidFill>
                <a:latin typeface="Open Sans"/>
                <a:ea typeface="Open Sans"/>
                <a:cs typeface="Open Sans"/>
                <a:sym typeface="Open Sans"/>
              </a:rPr>
              <a:t> </a:t>
            </a:r>
            <a:r>
              <a:rPr lang="en-US" sz="3455" dirty="0" err="1">
                <a:solidFill>
                  <a:srgbClr val="000000"/>
                </a:solidFill>
                <a:latin typeface="Open Sans"/>
                <a:ea typeface="Open Sans"/>
                <a:cs typeface="Open Sans"/>
                <a:sym typeface="Open Sans"/>
              </a:rPr>
              <a:t>показано</a:t>
            </a:r>
            <a:r>
              <a:rPr lang="en-US" sz="3455" dirty="0">
                <a:solidFill>
                  <a:srgbClr val="000000"/>
                </a:solidFill>
                <a:latin typeface="Open Sans"/>
                <a:ea typeface="Open Sans"/>
                <a:cs typeface="Open Sans"/>
                <a:sym typeface="Open Sans"/>
              </a:rPr>
              <a:t>, і </a:t>
            </a:r>
            <a:r>
              <a:rPr lang="en-US" sz="3455" dirty="0" err="1">
                <a:solidFill>
                  <a:srgbClr val="000000"/>
                </a:solidFill>
                <a:latin typeface="Open Sans"/>
                <a:ea typeface="Open Sans"/>
                <a:cs typeface="Open Sans"/>
                <a:sym typeface="Open Sans"/>
              </a:rPr>
              <a:t>зазвичай</a:t>
            </a:r>
            <a:r>
              <a:rPr lang="en-US" sz="3455" dirty="0">
                <a:solidFill>
                  <a:srgbClr val="000000"/>
                </a:solidFill>
                <a:latin typeface="Open Sans"/>
                <a:ea typeface="Open Sans"/>
                <a:cs typeface="Open Sans"/>
                <a:sym typeface="Open Sans"/>
              </a:rPr>
              <a:t> </a:t>
            </a:r>
            <a:r>
              <a:rPr lang="en-US" sz="3455" dirty="0" err="1">
                <a:solidFill>
                  <a:srgbClr val="000000"/>
                </a:solidFill>
                <a:latin typeface="Open Sans"/>
                <a:ea typeface="Open Sans"/>
                <a:cs typeface="Open Sans"/>
                <a:sym typeface="Open Sans"/>
              </a:rPr>
              <a:t>вони</a:t>
            </a:r>
            <a:r>
              <a:rPr lang="en-US" sz="3455" dirty="0">
                <a:solidFill>
                  <a:srgbClr val="000000"/>
                </a:solidFill>
                <a:latin typeface="Open Sans"/>
                <a:ea typeface="Open Sans"/>
                <a:cs typeface="Open Sans"/>
                <a:sym typeface="Open Sans"/>
              </a:rPr>
              <a:t> </a:t>
            </a:r>
            <a:r>
              <a:rPr lang="en-US" sz="3455" dirty="0" err="1">
                <a:solidFill>
                  <a:srgbClr val="000000"/>
                </a:solidFill>
                <a:latin typeface="Open Sans"/>
                <a:ea typeface="Open Sans"/>
                <a:cs typeface="Open Sans"/>
                <a:sym typeface="Open Sans"/>
              </a:rPr>
              <a:t>проходять</a:t>
            </a:r>
            <a:r>
              <a:rPr lang="en-US" sz="3455" dirty="0">
                <a:solidFill>
                  <a:srgbClr val="000000"/>
                </a:solidFill>
                <a:latin typeface="Open Sans"/>
                <a:ea typeface="Open Sans"/>
                <a:cs typeface="Open Sans"/>
                <a:sym typeface="Open Sans"/>
              </a:rPr>
              <a:t> </a:t>
            </a:r>
            <a:r>
              <a:rPr lang="en-US" sz="3455" dirty="0" err="1">
                <a:solidFill>
                  <a:srgbClr val="000000"/>
                </a:solidFill>
                <a:latin typeface="Open Sans"/>
                <a:ea typeface="Open Sans"/>
                <a:cs typeface="Open Sans"/>
                <a:sym typeface="Open Sans"/>
              </a:rPr>
              <a:t>протягом</a:t>
            </a:r>
            <a:r>
              <a:rPr lang="en-US" sz="3455" dirty="0">
                <a:solidFill>
                  <a:srgbClr val="000000"/>
                </a:solidFill>
                <a:latin typeface="Open Sans"/>
                <a:ea typeface="Open Sans"/>
                <a:cs typeface="Open Sans"/>
                <a:sym typeface="Open Sans"/>
              </a:rPr>
              <a:t> </a:t>
            </a:r>
            <a:r>
              <a:rPr lang="en-US" sz="3455" dirty="0" err="1">
                <a:solidFill>
                  <a:srgbClr val="000000"/>
                </a:solidFill>
                <a:latin typeface="Open Sans"/>
                <a:ea typeface="Open Sans"/>
                <a:cs typeface="Open Sans"/>
                <a:sym typeface="Open Sans"/>
              </a:rPr>
              <a:t>першого</a:t>
            </a:r>
            <a:r>
              <a:rPr lang="en-US" sz="3455" dirty="0">
                <a:solidFill>
                  <a:srgbClr val="000000"/>
                </a:solidFill>
                <a:latin typeface="Open Sans"/>
                <a:ea typeface="Open Sans"/>
                <a:cs typeface="Open Sans"/>
                <a:sym typeface="Open Sans"/>
              </a:rPr>
              <a:t> </a:t>
            </a:r>
            <a:r>
              <a:rPr lang="en-US" sz="3455" dirty="0" err="1">
                <a:solidFill>
                  <a:srgbClr val="000000"/>
                </a:solidFill>
                <a:latin typeface="Open Sans"/>
                <a:ea typeface="Open Sans"/>
                <a:cs typeface="Open Sans"/>
                <a:sym typeface="Open Sans"/>
              </a:rPr>
              <a:t>місяця</a:t>
            </a:r>
            <a:r>
              <a:rPr lang="en-US" sz="3455" dirty="0">
                <a:solidFill>
                  <a:srgbClr val="000000"/>
                </a:solidFill>
                <a:latin typeface="Open Sans"/>
                <a:ea typeface="Open Sans"/>
                <a:cs typeface="Open Sans"/>
                <a:sym typeface="Open Sans"/>
              </a:rPr>
              <a:t> </a:t>
            </a:r>
            <a:r>
              <a:rPr lang="en-US" sz="3455" dirty="0" err="1">
                <a:solidFill>
                  <a:srgbClr val="000000"/>
                </a:solidFill>
                <a:latin typeface="Open Sans"/>
                <a:ea typeface="Open Sans"/>
                <a:cs typeface="Open Sans"/>
                <a:sym typeface="Open Sans"/>
              </a:rPr>
              <a:t>без</a:t>
            </a:r>
            <a:r>
              <a:rPr lang="en-US" sz="3455" dirty="0">
                <a:solidFill>
                  <a:srgbClr val="000000"/>
                </a:solidFill>
                <a:latin typeface="Open Sans"/>
                <a:ea typeface="Open Sans"/>
                <a:cs typeface="Open Sans"/>
                <a:sym typeface="Open Sans"/>
              </a:rPr>
              <a:t> </a:t>
            </a:r>
            <a:r>
              <a:rPr lang="en-US" sz="3455" dirty="0" err="1">
                <a:solidFill>
                  <a:srgbClr val="000000"/>
                </a:solidFill>
                <a:latin typeface="Open Sans"/>
                <a:ea typeface="Open Sans"/>
                <a:cs typeface="Open Sans"/>
                <a:sym typeface="Open Sans"/>
              </a:rPr>
              <a:t>необхідності</a:t>
            </a:r>
            <a:r>
              <a:rPr lang="en-US" sz="3455" dirty="0">
                <a:solidFill>
                  <a:srgbClr val="000000"/>
                </a:solidFill>
                <a:latin typeface="Open Sans"/>
                <a:ea typeface="Open Sans"/>
                <a:cs typeface="Open Sans"/>
                <a:sym typeface="Open Sans"/>
              </a:rPr>
              <a:t> </a:t>
            </a:r>
            <a:r>
              <a:rPr lang="en-US" sz="3455" dirty="0" err="1">
                <a:solidFill>
                  <a:srgbClr val="000000"/>
                </a:solidFill>
                <a:latin typeface="Open Sans"/>
                <a:ea typeface="Open Sans"/>
                <a:cs typeface="Open Sans"/>
                <a:sym typeface="Open Sans"/>
              </a:rPr>
              <a:t>видалення</a:t>
            </a:r>
            <a:r>
              <a:rPr lang="en-US" sz="3455" dirty="0">
                <a:solidFill>
                  <a:srgbClr val="000000"/>
                </a:solidFill>
                <a:latin typeface="Open Sans"/>
                <a:ea typeface="Open Sans"/>
                <a:cs typeface="Open Sans"/>
                <a:sym typeface="Open Sans"/>
              </a:rPr>
              <a:t> DVR. </a:t>
            </a:r>
          </a:p>
          <a:p>
            <a:pPr marL="746033" lvl="1" indent="-373016" algn="just">
              <a:lnSpc>
                <a:spcPts val="4837"/>
              </a:lnSpc>
              <a:buFont typeface="Arial"/>
              <a:buChar char="•"/>
            </a:pPr>
            <a:r>
              <a:rPr lang="en-US" sz="3455" dirty="0" err="1">
                <a:solidFill>
                  <a:srgbClr val="000000"/>
                </a:solidFill>
                <a:latin typeface="Open Sans"/>
                <a:ea typeface="Open Sans"/>
                <a:cs typeface="Open Sans"/>
                <a:sym typeface="Open Sans"/>
              </a:rPr>
              <a:t>Клієнтам</a:t>
            </a:r>
            <a:r>
              <a:rPr lang="en-US" sz="3455" dirty="0">
                <a:solidFill>
                  <a:srgbClr val="000000"/>
                </a:solidFill>
                <a:latin typeface="Open Sans"/>
                <a:ea typeface="Open Sans"/>
                <a:cs typeface="Open Sans"/>
                <a:sym typeface="Open Sans"/>
              </a:rPr>
              <a:t> </a:t>
            </a:r>
            <a:r>
              <a:rPr lang="en-US" sz="3455" dirty="0" err="1">
                <a:solidFill>
                  <a:srgbClr val="000000"/>
                </a:solidFill>
                <a:latin typeface="Open Sans"/>
                <a:ea typeface="Open Sans"/>
                <a:cs typeface="Open Sans"/>
                <a:sym typeface="Open Sans"/>
              </a:rPr>
              <a:t>слід</a:t>
            </a:r>
            <a:r>
              <a:rPr lang="en-US" sz="3455" dirty="0">
                <a:solidFill>
                  <a:srgbClr val="000000"/>
                </a:solidFill>
                <a:latin typeface="Open Sans"/>
                <a:ea typeface="Open Sans"/>
                <a:cs typeface="Open Sans"/>
                <a:sym typeface="Open Sans"/>
              </a:rPr>
              <a:t> </a:t>
            </a:r>
            <a:r>
              <a:rPr lang="en-US" sz="3455" dirty="0" err="1">
                <a:solidFill>
                  <a:srgbClr val="000000"/>
                </a:solidFill>
                <a:latin typeface="Open Sans"/>
                <a:ea typeface="Open Sans"/>
                <a:cs typeface="Open Sans"/>
                <a:sym typeface="Open Sans"/>
              </a:rPr>
              <a:t>порадити</a:t>
            </a:r>
            <a:r>
              <a:rPr lang="en-US" sz="3455" dirty="0">
                <a:solidFill>
                  <a:srgbClr val="000000"/>
                </a:solidFill>
                <a:latin typeface="Open Sans"/>
                <a:ea typeface="Open Sans"/>
                <a:cs typeface="Open Sans"/>
                <a:sym typeface="Open Sans"/>
              </a:rPr>
              <a:t> </a:t>
            </a:r>
            <a:r>
              <a:rPr lang="en-US" sz="3455" dirty="0" err="1">
                <a:solidFill>
                  <a:srgbClr val="000000"/>
                </a:solidFill>
                <a:latin typeface="Open Sans"/>
                <a:ea typeface="Open Sans"/>
                <a:cs typeface="Open Sans"/>
                <a:sym typeface="Open Sans"/>
              </a:rPr>
              <a:t>звернутися</a:t>
            </a:r>
            <a:r>
              <a:rPr lang="en-US" sz="3455" dirty="0">
                <a:solidFill>
                  <a:srgbClr val="000000"/>
                </a:solidFill>
                <a:latin typeface="Open Sans"/>
                <a:ea typeface="Open Sans"/>
                <a:cs typeface="Open Sans"/>
                <a:sym typeface="Open Sans"/>
              </a:rPr>
              <a:t> </a:t>
            </a:r>
            <a:r>
              <a:rPr lang="en-US" sz="3455" dirty="0" err="1">
                <a:solidFill>
                  <a:srgbClr val="000000"/>
                </a:solidFill>
                <a:latin typeface="Open Sans"/>
                <a:ea typeface="Open Sans"/>
                <a:cs typeface="Open Sans"/>
                <a:sym typeface="Open Sans"/>
              </a:rPr>
              <a:t>до</a:t>
            </a:r>
            <a:r>
              <a:rPr lang="en-US" sz="3455" dirty="0">
                <a:solidFill>
                  <a:srgbClr val="000000"/>
                </a:solidFill>
                <a:latin typeface="Open Sans"/>
                <a:ea typeface="Open Sans"/>
                <a:cs typeface="Open Sans"/>
                <a:sym typeface="Open Sans"/>
              </a:rPr>
              <a:t> </a:t>
            </a:r>
            <a:r>
              <a:rPr lang="en-US" sz="3455" dirty="0" err="1">
                <a:solidFill>
                  <a:srgbClr val="000000"/>
                </a:solidFill>
                <a:latin typeface="Open Sans"/>
                <a:ea typeface="Open Sans"/>
                <a:cs typeface="Open Sans"/>
                <a:sym typeface="Open Sans"/>
              </a:rPr>
              <a:t>свого</a:t>
            </a:r>
            <a:r>
              <a:rPr lang="en-US" sz="3455" dirty="0">
                <a:solidFill>
                  <a:srgbClr val="000000"/>
                </a:solidFill>
                <a:latin typeface="Open Sans"/>
                <a:ea typeface="Open Sans"/>
                <a:cs typeface="Open Sans"/>
                <a:sym typeface="Open Sans"/>
              </a:rPr>
              <a:t> </a:t>
            </a:r>
            <a:r>
              <a:rPr lang="en-US" sz="3455" dirty="0" err="1">
                <a:solidFill>
                  <a:srgbClr val="000000"/>
                </a:solidFill>
                <a:latin typeface="Open Sans"/>
                <a:ea typeface="Open Sans"/>
                <a:cs typeface="Open Sans"/>
                <a:sym typeface="Open Sans"/>
              </a:rPr>
              <a:t>лікаря</a:t>
            </a:r>
            <a:r>
              <a:rPr lang="en-US" sz="3455" dirty="0">
                <a:solidFill>
                  <a:srgbClr val="000000"/>
                </a:solidFill>
                <a:latin typeface="Open Sans"/>
                <a:ea typeface="Open Sans"/>
                <a:cs typeface="Open Sans"/>
                <a:sym typeface="Open Sans"/>
              </a:rPr>
              <a:t>, </a:t>
            </a:r>
            <a:r>
              <a:rPr lang="en-US" sz="3455" dirty="0" err="1">
                <a:solidFill>
                  <a:srgbClr val="000000"/>
                </a:solidFill>
                <a:latin typeface="Open Sans"/>
                <a:ea typeface="Open Sans"/>
                <a:cs typeface="Open Sans"/>
                <a:sym typeface="Open Sans"/>
              </a:rPr>
              <a:t>якщо</a:t>
            </a:r>
            <a:r>
              <a:rPr lang="en-US" sz="3455" dirty="0">
                <a:solidFill>
                  <a:srgbClr val="000000"/>
                </a:solidFill>
                <a:latin typeface="Open Sans"/>
                <a:ea typeface="Open Sans"/>
                <a:cs typeface="Open Sans"/>
                <a:sym typeface="Open Sans"/>
              </a:rPr>
              <a:t> </a:t>
            </a:r>
            <a:r>
              <a:rPr lang="en-US" sz="3455" dirty="0" err="1">
                <a:solidFill>
                  <a:srgbClr val="000000"/>
                </a:solidFill>
                <a:latin typeface="Open Sans"/>
                <a:ea typeface="Open Sans"/>
                <a:cs typeface="Open Sans"/>
                <a:sym typeface="Open Sans"/>
              </a:rPr>
              <a:t>симптоми</a:t>
            </a:r>
            <a:r>
              <a:rPr lang="en-US" sz="3455" dirty="0">
                <a:solidFill>
                  <a:srgbClr val="000000"/>
                </a:solidFill>
                <a:latin typeface="Open Sans"/>
                <a:ea typeface="Open Sans"/>
                <a:cs typeface="Open Sans"/>
                <a:sym typeface="Open Sans"/>
              </a:rPr>
              <a:t> є </a:t>
            </a:r>
            <a:r>
              <a:rPr lang="en-US" sz="3455" dirty="0" err="1">
                <a:solidFill>
                  <a:srgbClr val="000000"/>
                </a:solidFill>
                <a:latin typeface="Open Sans"/>
                <a:ea typeface="Open Sans"/>
                <a:cs typeface="Open Sans"/>
                <a:sym typeface="Open Sans"/>
              </a:rPr>
              <a:t>серйозними</a:t>
            </a:r>
            <a:r>
              <a:rPr lang="en-US" sz="3455" dirty="0">
                <a:solidFill>
                  <a:srgbClr val="000000"/>
                </a:solidFill>
                <a:latin typeface="Open Sans"/>
                <a:ea typeface="Open Sans"/>
                <a:cs typeface="Open Sans"/>
                <a:sym typeface="Open Sans"/>
              </a:rPr>
              <a:t> </a:t>
            </a:r>
            <a:r>
              <a:rPr lang="en-US" sz="3455" dirty="0" err="1">
                <a:solidFill>
                  <a:srgbClr val="000000"/>
                </a:solidFill>
                <a:latin typeface="Open Sans"/>
                <a:ea typeface="Open Sans"/>
                <a:cs typeface="Open Sans"/>
                <a:sym typeface="Open Sans"/>
              </a:rPr>
              <a:t>або</a:t>
            </a:r>
            <a:r>
              <a:rPr lang="en-US" sz="3455" dirty="0">
                <a:solidFill>
                  <a:srgbClr val="000000"/>
                </a:solidFill>
                <a:latin typeface="Open Sans"/>
                <a:ea typeface="Open Sans"/>
                <a:cs typeface="Open Sans"/>
                <a:sym typeface="Open Sans"/>
              </a:rPr>
              <a:t> </a:t>
            </a:r>
            <a:r>
              <a:rPr lang="en-US" sz="3455" dirty="0" err="1">
                <a:solidFill>
                  <a:srgbClr val="000000"/>
                </a:solidFill>
                <a:latin typeface="Open Sans"/>
                <a:ea typeface="Open Sans"/>
                <a:cs typeface="Open Sans"/>
                <a:sym typeface="Open Sans"/>
              </a:rPr>
              <a:t>тривалими</a:t>
            </a:r>
            <a:r>
              <a:rPr lang="en-US" sz="3455" dirty="0">
                <a:solidFill>
                  <a:srgbClr val="000000"/>
                </a:solidFill>
                <a:latin typeface="Open Sans"/>
                <a:ea typeface="Open Sans"/>
                <a:cs typeface="Open Sans"/>
                <a:sym typeface="Open Sans"/>
              </a:rPr>
              <a:t>, </a:t>
            </a:r>
            <a:r>
              <a:rPr lang="en-US" sz="3455" dirty="0" err="1">
                <a:solidFill>
                  <a:srgbClr val="000000"/>
                </a:solidFill>
                <a:latin typeface="Open Sans"/>
                <a:ea typeface="Open Sans"/>
                <a:cs typeface="Open Sans"/>
                <a:sym typeface="Open Sans"/>
              </a:rPr>
              <a:t>або</a:t>
            </a:r>
            <a:r>
              <a:rPr lang="en-US" sz="3455" dirty="0">
                <a:solidFill>
                  <a:srgbClr val="000000"/>
                </a:solidFill>
                <a:latin typeface="Open Sans"/>
                <a:ea typeface="Open Sans"/>
                <a:cs typeface="Open Sans"/>
                <a:sym typeface="Open Sans"/>
              </a:rPr>
              <a:t> </a:t>
            </a:r>
            <a:r>
              <a:rPr lang="en-US" sz="3455" dirty="0" err="1">
                <a:solidFill>
                  <a:srgbClr val="000000"/>
                </a:solidFill>
                <a:latin typeface="Open Sans"/>
                <a:ea typeface="Open Sans"/>
                <a:cs typeface="Open Sans"/>
                <a:sym typeface="Open Sans"/>
              </a:rPr>
              <a:t>якщо</a:t>
            </a:r>
            <a:r>
              <a:rPr lang="en-US" sz="3455" dirty="0">
                <a:solidFill>
                  <a:srgbClr val="000000"/>
                </a:solidFill>
                <a:latin typeface="Open Sans"/>
                <a:ea typeface="Open Sans"/>
                <a:cs typeface="Open Sans"/>
                <a:sym typeface="Open Sans"/>
              </a:rPr>
              <a:t> </a:t>
            </a:r>
            <a:r>
              <a:rPr lang="en-US" sz="3455" dirty="0" err="1">
                <a:solidFill>
                  <a:srgbClr val="000000"/>
                </a:solidFill>
                <a:latin typeface="Open Sans"/>
                <a:ea typeface="Open Sans"/>
                <a:cs typeface="Open Sans"/>
                <a:sym typeface="Open Sans"/>
              </a:rPr>
              <a:t>вони</a:t>
            </a:r>
            <a:r>
              <a:rPr lang="en-US" sz="3455" dirty="0">
                <a:solidFill>
                  <a:srgbClr val="000000"/>
                </a:solidFill>
                <a:latin typeface="Open Sans"/>
                <a:ea typeface="Open Sans"/>
                <a:cs typeface="Open Sans"/>
                <a:sym typeface="Open Sans"/>
              </a:rPr>
              <a:t> </a:t>
            </a:r>
            <a:r>
              <a:rPr lang="en-US" sz="3455" dirty="0" err="1">
                <a:solidFill>
                  <a:srgbClr val="000000"/>
                </a:solidFill>
                <a:latin typeface="Open Sans"/>
                <a:ea typeface="Open Sans"/>
                <a:cs typeface="Open Sans"/>
                <a:sym typeface="Open Sans"/>
              </a:rPr>
              <a:t>викликають</a:t>
            </a:r>
            <a:r>
              <a:rPr lang="en-US" sz="3455" dirty="0">
                <a:solidFill>
                  <a:srgbClr val="000000"/>
                </a:solidFill>
                <a:latin typeface="Open Sans"/>
                <a:ea typeface="Open Sans"/>
                <a:cs typeface="Open Sans"/>
                <a:sym typeface="Open Sans"/>
              </a:rPr>
              <a:t> </a:t>
            </a:r>
            <a:r>
              <a:rPr lang="en-US" sz="3455" dirty="0" err="1">
                <a:solidFill>
                  <a:srgbClr val="000000"/>
                </a:solidFill>
                <a:latin typeface="Open Sans"/>
                <a:ea typeface="Open Sans"/>
                <a:cs typeface="Open Sans"/>
                <a:sym typeface="Open Sans"/>
              </a:rPr>
              <a:t>занепокоєння</a:t>
            </a:r>
            <a:r>
              <a:rPr lang="en-US" sz="3455" dirty="0">
                <a:solidFill>
                  <a:srgbClr val="000000"/>
                </a:solidFill>
                <a:latin typeface="Open Sans"/>
                <a:ea typeface="Open Sans"/>
                <a:cs typeface="Open Sans"/>
                <a:sym typeface="Open Sans"/>
              </a:rPr>
              <a:t>. </a:t>
            </a: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976024" y="2084227"/>
            <a:ext cx="16691448" cy="7832016"/>
          </a:xfrm>
          <a:prstGeom prst="rect">
            <a:avLst/>
          </a:prstGeom>
        </p:spPr>
        <p:txBody>
          <a:bodyPr lIns="0" tIns="0" rIns="0" bIns="0" rtlCol="0" anchor="t">
            <a:spAutoFit/>
          </a:bodyPr>
          <a:lstStyle/>
          <a:p>
            <a:pPr marL="681941" lvl="1" indent="-340970" algn="just">
              <a:lnSpc>
                <a:spcPts val="3411"/>
              </a:lnSpc>
              <a:buFont typeface="Arial"/>
              <a:buChar char="•"/>
            </a:pPr>
            <a:r>
              <a:rPr lang="en-US" sz="2800" dirty="0">
                <a:solidFill>
                  <a:srgbClr val="000000"/>
                </a:solidFill>
                <a:latin typeface="Open Sans"/>
                <a:ea typeface="Open Sans"/>
                <a:cs typeface="Open Sans"/>
                <a:sym typeface="Open Sans"/>
              </a:rPr>
              <a:t>У </a:t>
            </a:r>
            <a:r>
              <a:rPr lang="en-US" sz="2800" dirty="0" err="1">
                <a:solidFill>
                  <a:srgbClr val="000000"/>
                </a:solidFill>
                <a:latin typeface="Open Sans"/>
                <a:ea typeface="Open Sans"/>
                <a:cs typeface="Open Sans"/>
                <a:sym typeface="Open Sans"/>
              </a:rPr>
              <a:t>пацієнтів</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які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отримують</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ін'єкції</a:t>
            </a:r>
            <a:r>
              <a:rPr lang="en-US" sz="2800" dirty="0">
                <a:solidFill>
                  <a:srgbClr val="000000"/>
                </a:solidFill>
                <a:latin typeface="Open Sans"/>
                <a:ea typeface="Open Sans"/>
                <a:cs typeface="Open Sans"/>
                <a:sym typeface="Open Sans"/>
              </a:rPr>
              <a:t> CAB-LA, </a:t>
            </a:r>
            <a:r>
              <a:rPr lang="en-US" sz="2800" dirty="0" err="1">
                <a:solidFill>
                  <a:srgbClr val="000000"/>
                </a:solidFill>
                <a:latin typeface="Open Sans"/>
                <a:ea typeface="Open Sans"/>
                <a:cs typeface="Open Sans"/>
                <a:sym typeface="Open Sans"/>
              </a:rPr>
              <a:t>можуть</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спостерігатися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такі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побічні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ефекти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як</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правило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легкої</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або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помірної</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тяжкості</a:t>
            </a:r>
            <a:r>
              <a:rPr lang="en-US" sz="2800" dirty="0">
                <a:solidFill>
                  <a:srgbClr val="000000"/>
                </a:solidFill>
                <a:latin typeface="Open Sans"/>
                <a:ea typeface="Open Sans"/>
                <a:cs typeface="Open Sans"/>
                <a:sym typeface="Open Sans"/>
              </a:rPr>
              <a:t>:</a:t>
            </a:r>
          </a:p>
          <a:p>
            <a:pPr marL="1363882" lvl="2" indent="-454627" algn="just">
              <a:lnSpc>
                <a:spcPts val="3411"/>
              </a:lnSpc>
              <a:buFont typeface="Arial"/>
              <a:buChar char="⚬"/>
            </a:pPr>
            <a:r>
              <a:rPr lang="en-US" sz="2800" dirty="0" err="1">
                <a:solidFill>
                  <a:srgbClr val="000000"/>
                </a:solidFill>
                <a:latin typeface="Open Sans"/>
                <a:ea typeface="Open Sans"/>
                <a:cs typeface="Open Sans"/>
                <a:sym typeface="Open Sans"/>
              </a:rPr>
              <a:t>Реакції</a:t>
            </a:r>
            <a:r>
              <a:rPr lang="en-US" sz="2800" dirty="0">
                <a:solidFill>
                  <a:srgbClr val="000000"/>
                </a:solidFill>
                <a:latin typeface="Open Sans"/>
                <a:ea typeface="Open Sans"/>
                <a:cs typeface="Open Sans"/>
                <a:sym typeface="Open Sans"/>
              </a:rPr>
              <a:t> в </a:t>
            </a:r>
            <a:r>
              <a:rPr lang="en-US" sz="2800" dirty="0" err="1">
                <a:solidFill>
                  <a:srgbClr val="000000"/>
                </a:solidFill>
                <a:latin typeface="Open Sans"/>
                <a:ea typeface="Open Sans"/>
                <a:cs typeface="Open Sans"/>
                <a:sym typeface="Open Sans"/>
              </a:rPr>
              <a:t>місці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ін'єкції</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біль</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набряк</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вузлики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індурація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потовщення</a:t>
            </a:r>
            <a:r>
              <a:rPr lang="en-US" sz="2800" dirty="0">
                <a:solidFill>
                  <a:srgbClr val="000000"/>
                </a:solidFill>
                <a:latin typeface="Open Sans"/>
                <a:ea typeface="Open Sans"/>
                <a:cs typeface="Open Sans"/>
                <a:sym typeface="Open Sans"/>
              </a:rPr>
              <a:t>/</a:t>
            </a:r>
            <a:r>
              <a:rPr lang="en-US" sz="2800" dirty="0" err="1">
                <a:solidFill>
                  <a:srgbClr val="000000"/>
                </a:solidFill>
                <a:latin typeface="Open Sans"/>
                <a:ea typeface="Open Sans"/>
                <a:cs typeface="Open Sans"/>
                <a:sym typeface="Open Sans"/>
              </a:rPr>
              <a:t>ущільнення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тканини</a:t>
            </a:r>
            <a:r>
              <a:rPr lang="en-US" sz="2800" dirty="0">
                <a:solidFill>
                  <a:srgbClr val="000000"/>
                </a:solidFill>
                <a:latin typeface="Open Sans"/>
                <a:ea typeface="Open Sans"/>
                <a:cs typeface="Open Sans"/>
                <a:sym typeface="Open Sans"/>
              </a:rPr>
              <a:t> в </a:t>
            </a:r>
            <a:r>
              <a:rPr lang="en-US" sz="2800" dirty="0" err="1">
                <a:solidFill>
                  <a:srgbClr val="000000"/>
                </a:solidFill>
                <a:latin typeface="Open Sans"/>
                <a:ea typeface="Open Sans"/>
                <a:cs typeface="Open Sans"/>
                <a:sym typeface="Open Sans"/>
              </a:rPr>
              <a:t>місці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ін'єкції</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почервоніння</a:t>
            </a:r>
            <a:r>
              <a:rPr lang="en-US" sz="2800" dirty="0">
                <a:solidFill>
                  <a:srgbClr val="000000"/>
                </a:solidFill>
                <a:latin typeface="Open Sans"/>
                <a:ea typeface="Open Sans"/>
                <a:cs typeface="Open Sans"/>
                <a:sym typeface="Open Sans"/>
              </a:rPr>
              <a:t>/</a:t>
            </a:r>
            <a:r>
              <a:rPr lang="en-US" sz="2800" dirty="0" err="1">
                <a:solidFill>
                  <a:srgbClr val="000000"/>
                </a:solidFill>
                <a:latin typeface="Open Sans"/>
                <a:ea typeface="Open Sans"/>
                <a:cs typeface="Open Sans"/>
                <a:sym typeface="Open Sans"/>
              </a:rPr>
              <a:t>синці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свербіж</a:t>
            </a:r>
            <a:r>
              <a:rPr lang="en-US" sz="2800" dirty="0">
                <a:solidFill>
                  <a:srgbClr val="000000"/>
                </a:solidFill>
                <a:latin typeface="Open Sans"/>
                <a:ea typeface="Open Sans"/>
                <a:cs typeface="Open Sans"/>
                <a:sym typeface="Open Sans"/>
              </a:rPr>
              <a:t>)</a:t>
            </a:r>
          </a:p>
          <a:p>
            <a:pPr marL="1363882" lvl="2" indent="-454627" algn="just">
              <a:lnSpc>
                <a:spcPts val="3411"/>
              </a:lnSpc>
              <a:buFont typeface="Arial"/>
              <a:buChar char="⚬"/>
            </a:pPr>
            <a:r>
              <a:rPr lang="en-US" sz="2800" dirty="0" err="1">
                <a:solidFill>
                  <a:srgbClr val="000000"/>
                </a:solidFill>
                <a:latin typeface="Open Sans"/>
                <a:ea typeface="Open Sans"/>
                <a:cs typeface="Open Sans"/>
                <a:sym typeface="Open Sans"/>
              </a:rPr>
              <a:t>Головний</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біль</a:t>
            </a:r>
            <a:endParaRPr lang="en-US" sz="2800" dirty="0">
              <a:solidFill>
                <a:srgbClr val="000000"/>
              </a:solidFill>
              <a:latin typeface="Open Sans"/>
              <a:ea typeface="Open Sans"/>
              <a:cs typeface="Open Sans"/>
              <a:sym typeface="Open Sans"/>
            </a:endParaRPr>
          </a:p>
          <a:p>
            <a:pPr marL="1363882" lvl="2" indent="-454627" algn="just">
              <a:lnSpc>
                <a:spcPts val="3411"/>
              </a:lnSpc>
              <a:buFont typeface="Arial"/>
              <a:buChar char="⚬"/>
            </a:pPr>
            <a:r>
              <a:rPr lang="en-US" sz="2800" dirty="0" err="1">
                <a:solidFill>
                  <a:srgbClr val="000000"/>
                </a:solidFill>
                <a:latin typeface="Open Sans"/>
                <a:ea typeface="Open Sans"/>
                <a:cs typeface="Open Sans"/>
                <a:sym typeface="Open Sans"/>
              </a:rPr>
              <a:t>Діарея</a:t>
            </a:r>
            <a:endParaRPr lang="en-US" sz="2800" dirty="0">
              <a:solidFill>
                <a:srgbClr val="000000"/>
              </a:solidFill>
              <a:latin typeface="Open Sans"/>
              <a:ea typeface="Open Sans"/>
              <a:cs typeface="Open Sans"/>
              <a:sym typeface="Open Sans"/>
            </a:endParaRPr>
          </a:p>
          <a:p>
            <a:pPr marL="1363882" lvl="2" indent="-454627" algn="just">
              <a:lnSpc>
                <a:spcPts val="3411"/>
              </a:lnSpc>
              <a:buFont typeface="Arial"/>
              <a:buChar char="⚬"/>
            </a:pPr>
            <a:r>
              <a:rPr lang="en-US" sz="2800" dirty="0" err="1">
                <a:solidFill>
                  <a:srgbClr val="000000"/>
                </a:solidFill>
                <a:latin typeface="Open Sans"/>
                <a:ea typeface="Open Sans"/>
                <a:cs typeface="Open Sans"/>
                <a:sym typeface="Open Sans"/>
              </a:rPr>
              <a:t>Нудота</a:t>
            </a:r>
            <a:endParaRPr lang="en-US" sz="2800" dirty="0">
              <a:solidFill>
                <a:srgbClr val="000000"/>
              </a:solidFill>
              <a:latin typeface="Open Sans"/>
              <a:ea typeface="Open Sans"/>
              <a:cs typeface="Open Sans"/>
              <a:sym typeface="Open Sans"/>
            </a:endParaRPr>
          </a:p>
          <a:p>
            <a:pPr marL="1363882" lvl="2" indent="-454627" algn="just">
              <a:lnSpc>
                <a:spcPts val="3411"/>
              </a:lnSpc>
              <a:buFont typeface="Arial"/>
              <a:buChar char="⚬"/>
            </a:pPr>
            <a:r>
              <a:rPr lang="en-US" sz="2800" dirty="0" err="1">
                <a:solidFill>
                  <a:srgbClr val="000000"/>
                </a:solidFill>
                <a:latin typeface="Open Sans"/>
                <a:ea typeface="Open Sans"/>
                <a:cs typeface="Open Sans"/>
                <a:sym typeface="Open Sans"/>
              </a:rPr>
              <a:t>Втома</a:t>
            </a:r>
            <a:endParaRPr lang="en-US" sz="2800" dirty="0">
              <a:solidFill>
                <a:srgbClr val="000000"/>
              </a:solidFill>
              <a:latin typeface="Open Sans"/>
              <a:ea typeface="Open Sans"/>
              <a:cs typeface="Open Sans"/>
              <a:sym typeface="Open Sans"/>
            </a:endParaRPr>
          </a:p>
          <a:p>
            <a:pPr marL="1363882" lvl="2" indent="-454627" algn="just">
              <a:lnSpc>
                <a:spcPts val="3411"/>
              </a:lnSpc>
              <a:buFont typeface="Arial"/>
              <a:buChar char="⚬"/>
            </a:pPr>
            <a:r>
              <a:rPr lang="en-US" sz="2800" dirty="0" err="1">
                <a:solidFill>
                  <a:srgbClr val="000000"/>
                </a:solidFill>
                <a:latin typeface="Open Sans"/>
                <a:ea typeface="Open Sans"/>
                <a:cs typeface="Open Sans"/>
                <a:sym typeface="Open Sans"/>
              </a:rPr>
              <a:t>Запаморочення</a:t>
            </a:r>
            <a:endParaRPr lang="en-US" sz="2800" dirty="0">
              <a:solidFill>
                <a:srgbClr val="000000"/>
              </a:solidFill>
              <a:latin typeface="Open Sans"/>
              <a:ea typeface="Open Sans"/>
              <a:cs typeface="Open Sans"/>
              <a:sym typeface="Open Sans"/>
            </a:endParaRPr>
          </a:p>
          <a:p>
            <a:pPr marL="681941" lvl="1" indent="-340970" algn="just">
              <a:lnSpc>
                <a:spcPts val="3411"/>
              </a:lnSpc>
              <a:buFont typeface="Arial"/>
              <a:buChar char="•"/>
            </a:pPr>
            <a:r>
              <a:rPr lang="en-US" sz="2800" dirty="0">
                <a:solidFill>
                  <a:srgbClr val="000000"/>
                </a:solidFill>
                <a:latin typeface="Open Sans"/>
                <a:ea typeface="Open Sans"/>
                <a:cs typeface="Open Sans"/>
                <a:sym typeface="Open Sans"/>
              </a:rPr>
              <a:t>З </a:t>
            </a:r>
            <a:r>
              <a:rPr lang="en-US" sz="2800" dirty="0" err="1">
                <a:solidFill>
                  <a:srgbClr val="000000"/>
                </a:solidFill>
                <a:latin typeface="Open Sans"/>
                <a:ea typeface="Open Sans"/>
                <a:cs typeface="Open Sans"/>
                <a:sym typeface="Open Sans"/>
              </a:rPr>
              <a:t>перерахованих</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побічних</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ефектів</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найчастішими</a:t>
            </a:r>
            <a:r>
              <a:rPr lang="en-US" sz="2800" dirty="0">
                <a:solidFill>
                  <a:srgbClr val="000000"/>
                </a:solidFill>
                <a:latin typeface="Open Sans"/>
                <a:ea typeface="Open Sans"/>
                <a:cs typeface="Open Sans"/>
                <a:sym typeface="Open Sans"/>
              </a:rPr>
              <a:t> є </a:t>
            </a:r>
            <a:r>
              <a:rPr lang="en-US" sz="2800" dirty="0" err="1">
                <a:solidFill>
                  <a:srgbClr val="000000"/>
                </a:solidFill>
                <a:latin typeface="Open Sans"/>
                <a:ea typeface="Open Sans"/>
                <a:cs typeface="Open Sans"/>
                <a:sym typeface="Open Sans"/>
              </a:rPr>
              <a:t>реакції</a:t>
            </a:r>
            <a:r>
              <a:rPr lang="en-US" sz="2800" dirty="0">
                <a:solidFill>
                  <a:srgbClr val="000000"/>
                </a:solidFill>
                <a:latin typeface="Open Sans"/>
                <a:ea typeface="Open Sans"/>
                <a:cs typeface="Open Sans"/>
                <a:sym typeface="Open Sans"/>
              </a:rPr>
              <a:t> в </a:t>
            </a:r>
            <a:r>
              <a:rPr lang="en-US" sz="2800" dirty="0" err="1">
                <a:solidFill>
                  <a:srgbClr val="000000"/>
                </a:solidFill>
                <a:latin typeface="Open Sans"/>
                <a:ea typeface="Open Sans"/>
                <a:cs typeface="Open Sans"/>
                <a:sym typeface="Open Sans"/>
              </a:rPr>
              <a:t>місці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ін'єкції</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які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частіше</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виникають</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початку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лікування</a:t>
            </a:r>
            <a:r>
              <a:rPr lang="en-US" sz="2800" dirty="0">
                <a:solidFill>
                  <a:srgbClr val="000000"/>
                </a:solidFill>
                <a:latin typeface="Open Sans"/>
                <a:ea typeface="Open Sans"/>
                <a:cs typeface="Open Sans"/>
                <a:sym typeface="Open Sans"/>
              </a:rPr>
              <a:t> і </a:t>
            </a:r>
            <a:r>
              <a:rPr lang="en-US" sz="2800" dirty="0" err="1">
                <a:solidFill>
                  <a:srgbClr val="000000"/>
                </a:solidFill>
                <a:latin typeface="Open Sans"/>
                <a:ea typeface="Open Sans"/>
                <a:cs typeface="Open Sans"/>
                <a:sym typeface="Open Sans"/>
              </a:rPr>
              <a:t>зазвичай</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зменшуються</a:t>
            </a:r>
            <a:r>
              <a:rPr lang="en-US" sz="2800" dirty="0">
                <a:solidFill>
                  <a:srgbClr val="000000"/>
                </a:solidFill>
                <a:latin typeface="Open Sans"/>
                <a:ea typeface="Open Sans"/>
                <a:cs typeface="Open Sans"/>
                <a:sym typeface="Open Sans"/>
              </a:rPr>
              <a:t> з </a:t>
            </a:r>
            <a:r>
              <a:rPr lang="en-US" sz="2800" dirty="0" err="1">
                <a:solidFill>
                  <a:srgbClr val="000000"/>
                </a:solidFill>
                <a:latin typeface="Open Sans"/>
                <a:ea typeface="Open Sans"/>
                <a:cs typeface="Open Sans"/>
                <a:sym typeface="Open Sans"/>
              </a:rPr>
              <a:t>подальшими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ін'єкціями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Їх</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можна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мінімізувати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допомогою</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теплих</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або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холодних</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компресів</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та</a:t>
            </a:r>
            <a:r>
              <a:rPr lang="en-US" sz="2800" dirty="0">
                <a:solidFill>
                  <a:srgbClr val="000000"/>
                </a:solidFill>
                <a:latin typeface="Open Sans"/>
                <a:ea typeface="Open Sans"/>
                <a:cs typeface="Open Sans"/>
                <a:sym typeface="Open Sans"/>
              </a:rPr>
              <a:t>/</a:t>
            </a:r>
            <a:r>
              <a:rPr lang="en-US" sz="2800" dirty="0" err="1">
                <a:solidFill>
                  <a:srgbClr val="000000"/>
                </a:solidFill>
                <a:latin typeface="Open Sans"/>
                <a:ea typeface="Open Sans"/>
                <a:cs typeface="Open Sans"/>
                <a:sym typeface="Open Sans"/>
              </a:rPr>
              <a:t>або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застосування</a:t>
            </a:r>
            <a:r>
              <a:rPr lang="en-US" sz="2800" dirty="0">
                <a:solidFill>
                  <a:srgbClr val="000000"/>
                </a:solidFill>
                <a:latin typeface="Open Sans"/>
                <a:ea typeface="Open Sans"/>
                <a:cs typeface="Open Sans"/>
                <a:sym typeface="Open Sans"/>
              </a:rPr>
              <a:t> НПЗЗ </a:t>
            </a:r>
            <a:r>
              <a:rPr lang="en-US" sz="2800" dirty="0" err="1">
                <a:solidFill>
                  <a:srgbClr val="000000"/>
                </a:solidFill>
                <a:latin typeface="Open Sans"/>
                <a:ea typeface="Open Sans"/>
                <a:cs typeface="Open Sans"/>
                <a:sym typeface="Open Sans"/>
              </a:rPr>
              <a:t>до</a:t>
            </a:r>
            <a:r>
              <a:rPr lang="en-US" sz="2800" dirty="0">
                <a:solidFill>
                  <a:srgbClr val="000000"/>
                </a:solidFill>
                <a:latin typeface="Open Sans"/>
                <a:ea typeface="Open Sans"/>
                <a:cs typeface="Open Sans"/>
                <a:sym typeface="Open Sans"/>
              </a:rPr>
              <a:t> і/</a:t>
            </a:r>
            <a:r>
              <a:rPr lang="en-US" sz="2800" dirty="0" err="1">
                <a:solidFill>
                  <a:srgbClr val="000000"/>
                </a:solidFill>
                <a:latin typeface="Open Sans"/>
                <a:ea typeface="Open Sans"/>
                <a:cs typeface="Open Sans"/>
                <a:sym typeface="Open Sans"/>
              </a:rPr>
              <a:t>або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після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кожної</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ін'єкції</a:t>
            </a:r>
            <a:r>
              <a:rPr lang="en-US" sz="2800" dirty="0">
                <a:solidFill>
                  <a:srgbClr val="000000"/>
                </a:solidFill>
                <a:latin typeface="Open Sans"/>
                <a:ea typeface="Open Sans"/>
                <a:cs typeface="Open Sans"/>
                <a:sym typeface="Open Sans"/>
              </a:rPr>
              <a:t>.</a:t>
            </a:r>
          </a:p>
          <a:p>
            <a:pPr marL="681941" lvl="1" indent="-340970" algn="just">
              <a:lnSpc>
                <a:spcPts val="3411"/>
              </a:lnSpc>
              <a:buFont typeface="Arial"/>
              <a:buChar char="•"/>
            </a:pPr>
            <a:r>
              <a:rPr lang="en-US" sz="2800" dirty="0" err="1">
                <a:solidFill>
                  <a:srgbClr val="000000"/>
                </a:solidFill>
                <a:latin typeface="Open Sans"/>
                <a:ea typeface="Open Sans"/>
                <a:cs typeface="Open Sans"/>
                <a:sym typeface="Open Sans"/>
              </a:rPr>
              <a:t>Інші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побічні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ефекти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часто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можна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лікувати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симптоматично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зазвичай</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допомогою</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безрецептурних</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ліків</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якщо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це</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показано</a:t>
            </a:r>
            <a:r>
              <a:rPr lang="en-US" sz="2800" dirty="0">
                <a:solidFill>
                  <a:srgbClr val="000000"/>
                </a:solidFill>
                <a:latin typeface="Open Sans"/>
                <a:ea typeface="Open Sans"/>
                <a:cs typeface="Open Sans"/>
                <a:sym typeface="Open Sans"/>
              </a:rPr>
              <a:t>, і </a:t>
            </a:r>
            <a:r>
              <a:rPr lang="en-US" sz="2800" dirty="0" err="1">
                <a:solidFill>
                  <a:srgbClr val="000000"/>
                </a:solidFill>
                <a:latin typeface="Open Sans"/>
                <a:ea typeface="Open Sans"/>
                <a:cs typeface="Open Sans"/>
                <a:sym typeface="Open Sans"/>
              </a:rPr>
              <a:t>зазвичай</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вони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проходять</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без</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необхідності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припинення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прийому</a:t>
            </a:r>
            <a:r>
              <a:rPr lang="en-US" sz="2800" dirty="0">
                <a:solidFill>
                  <a:srgbClr val="000000"/>
                </a:solidFill>
                <a:latin typeface="Open Sans"/>
                <a:ea typeface="Open Sans"/>
                <a:cs typeface="Open Sans"/>
                <a:sym typeface="Open Sans"/>
              </a:rPr>
              <a:t> CAB-LA.</a:t>
            </a:r>
          </a:p>
          <a:p>
            <a:pPr marL="681941" lvl="1" indent="-340970" algn="just">
              <a:lnSpc>
                <a:spcPts val="3411"/>
              </a:lnSpc>
              <a:buFont typeface="Arial"/>
              <a:buChar char="•"/>
            </a:pPr>
            <a:r>
              <a:rPr lang="en-US" sz="2800" dirty="0" err="1">
                <a:solidFill>
                  <a:srgbClr val="000000"/>
                </a:solidFill>
                <a:latin typeface="Open Sans"/>
                <a:ea typeface="Open Sans"/>
                <a:cs typeface="Open Sans"/>
                <a:sym typeface="Open Sans"/>
              </a:rPr>
              <a:t>Клієнтам</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слід</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порадити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звернутися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свого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лікаря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якщо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симптоми</a:t>
            </a:r>
            <a:r>
              <a:rPr lang="en-US" sz="2800" dirty="0">
                <a:solidFill>
                  <a:srgbClr val="000000"/>
                </a:solidFill>
                <a:latin typeface="Open Sans"/>
                <a:ea typeface="Open Sans"/>
                <a:cs typeface="Open Sans"/>
                <a:sym typeface="Open Sans"/>
              </a:rPr>
              <a:t> є </a:t>
            </a:r>
            <a:r>
              <a:rPr lang="en-US" sz="2800" dirty="0" err="1">
                <a:solidFill>
                  <a:srgbClr val="000000"/>
                </a:solidFill>
                <a:latin typeface="Open Sans"/>
                <a:ea typeface="Open Sans"/>
                <a:cs typeface="Open Sans"/>
                <a:sym typeface="Open Sans"/>
              </a:rPr>
              <a:t>серйозними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або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тривалими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або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якщо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вони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викликають</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занепокоєння</a:t>
            </a:r>
            <a:r>
              <a:rPr lang="en-US" sz="2800" dirty="0">
                <a:solidFill>
                  <a:srgbClr val="000000"/>
                </a:solidFill>
                <a:latin typeface="Open Sans"/>
                <a:ea typeface="Open Sans"/>
                <a:cs typeface="Open Sans"/>
                <a:sym typeface="Open Sans"/>
              </a:rPr>
              <a:t>. </a:t>
            </a:r>
          </a:p>
        </p:txBody>
      </p:sp>
      <p:sp>
        <p:nvSpPr>
          <p:cNvPr id="3" name="Freeform 3"/>
          <p:cNvSpPr/>
          <p:nvPr/>
        </p:nvSpPr>
        <p:spPr>
          <a:xfrm rot="-1423675">
            <a:off x="260758" y="280946"/>
            <a:ext cx="1745680" cy="1662760"/>
          </a:xfrm>
          <a:custGeom>
            <a:avLst/>
            <a:gdLst/>
            <a:ahLst/>
            <a:cxnLst/>
            <a:rect l="l" t="t" r="r" b="b"/>
            <a:pathLst>
              <a:path w="1745680" h="1662760">
                <a:moveTo>
                  <a:pt x="0" y="0"/>
                </a:moveTo>
                <a:lnTo>
                  <a:pt x="1745680" y="0"/>
                </a:lnTo>
                <a:lnTo>
                  <a:pt x="1745680" y="1662760"/>
                </a:lnTo>
                <a:lnTo>
                  <a:pt x="0" y="166276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4" name="Group 4"/>
          <p:cNvGrpSpPr/>
          <p:nvPr/>
        </p:nvGrpSpPr>
        <p:grpSpPr>
          <a:xfrm>
            <a:off x="552681" y="476678"/>
            <a:ext cx="1161835" cy="1170615"/>
            <a:chOff x="0" y="0"/>
            <a:chExt cx="1549113" cy="1560819"/>
          </a:xfrm>
        </p:grpSpPr>
        <p:sp>
          <p:nvSpPr>
            <p:cNvPr id="5" name="Freeform 5"/>
            <p:cNvSpPr/>
            <p:nvPr/>
          </p:nvSpPr>
          <p:spPr>
            <a:xfrm rot="-10800000">
              <a:off x="0" y="0"/>
              <a:ext cx="1549113" cy="1560819"/>
            </a:xfrm>
            <a:custGeom>
              <a:avLst/>
              <a:gdLst/>
              <a:ahLst/>
              <a:cxnLst/>
              <a:rect l="l" t="t" r="r" b="b"/>
              <a:pathLst>
                <a:path w="1549113" h="1560819">
                  <a:moveTo>
                    <a:pt x="0" y="0"/>
                  </a:moveTo>
                  <a:lnTo>
                    <a:pt x="1549113" y="0"/>
                  </a:lnTo>
                  <a:lnTo>
                    <a:pt x="1549113" y="1560819"/>
                  </a:lnTo>
                  <a:lnTo>
                    <a:pt x="0" y="1560819"/>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6" name="TextBox 6"/>
            <p:cNvSpPr txBox="1"/>
            <p:nvPr/>
          </p:nvSpPr>
          <p:spPr>
            <a:xfrm>
              <a:off x="614019" y="532135"/>
              <a:ext cx="491458" cy="210466"/>
            </a:xfrm>
            <a:prstGeom prst="rect">
              <a:avLst/>
            </a:prstGeom>
          </p:spPr>
          <p:txBody>
            <a:bodyPr lIns="0" tIns="0" rIns="0" bIns="0" rtlCol="0" anchor="t">
              <a:spAutoFit/>
            </a:bodyPr>
            <a:lstStyle/>
            <a:p>
              <a:pPr algn="ctr">
                <a:lnSpc>
                  <a:spcPts val="1206"/>
                </a:lnSpc>
              </a:pPr>
              <a:r>
                <a:rPr lang="en-US" sz="861">
                  <a:solidFill>
                    <a:srgbClr val="A93291"/>
                  </a:solidFill>
                  <a:latin typeface="Aloja"/>
                  <a:ea typeface="Aloja"/>
                  <a:cs typeface="Aloja"/>
                  <a:sym typeface="Aloja"/>
                </a:rPr>
                <a:t>C</a:t>
              </a:r>
            </a:p>
          </p:txBody>
        </p:sp>
      </p:grpSp>
      <p:sp>
        <p:nvSpPr>
          <p:cNvPr id="7" name="TextBox 7"/>
          <p:cNvSpPr txBox="1"/>
          <p:nvPr/>
        </p:nvSpPr>
        <p:spPr>
          <a:xfrm>
            <a:off x="2267196" y="771917"/>
            <a:ext cx="14323302" cy="713486"/>
          </a:xfrm>
          <a:prstGeom prst="rect">
            <a:avLst/>
          </a:prstGeom>
        </p:spPr>
        <p:txBody>
          <a:bodyPr lIns="0" tIns="0" rIns="0" bIns="0" rtlCol="0" anchor="t">
            <a:spAutoFit/>
          </a:bodyPr>
          <a:lstStyle/>
          <a:p>
            <a:pPr algn="l">
              <a:lnSpc>
                <a:spcPts val="5152"/>
              </a:lnSpc>
            </a:pPr>
            <a:r>
              <a:rPr lang="en-US" sz="5600" b="1" dirty="0" err="1">
                <a:solidFill>
                  <a:srgbClr val="A93291"/>
                </a:solidFill>
                <a:latin typeface="Roboto Condensed Bold"/>
                <a:ea typeface="Roboto Condensed Bold"/>
                <a:cs typeface="Roboto Condensed Bold"/>
                <a:sym typeface="Roboto Condensed Bold"/>
              </a:rPr>
              <a:t>Побічні</a:t>
            </a:r>
            <a:r>
              <a:rPr lang="en-US" sz="5600" b="1" dirty="0">
                <a:solidFill>
                  <a:srgbClr val="A93291"/>
                </a:solidFill>
                <a:latin typeface="Roboto Condensed Bold"/>
                <a:ea typeface="Roboto Condensed Bold"/>
                <a:cs typeface="Roboto Condensed Bold"/>
                <a:sym typeface="Roboto Condensed Bold"/>
              </a:rPr>
              <a:t> </a:t>
            </a:r>
            <a:r>
              <a:rPr lang="en-US" sz="5600" b="1" dirty="0" err="1">
                <a:solidFill>
                  <a:srgbClr val="A93291"/>
                </a:solidFill>
                <a:latin typeface="Roboto Condensed Bold"/>
                <a:ea typeface="Roboto Condensed Bold"/>
                <a:cs typeface="Roboto Condensed Bold"/>
                <a:sym typeface="Roboto Condensed Bold"/>
              </a:rPr>
              <a:t>ефекти</a:t>
            </a:r>
            <a:r>
              <a:rPr lang="en-US" sz="5600" b="1" dirty="0">
                <a:solidFill>
                  <a:srgbClr val="A93291"/>
                </a:solidFill>
                <a:latin typeface="Roboto Condensed Bold"/>
                <a:ea typeface="Roboto Condensed Bold"/>
                <a:cs typeface="Roboto Condensed Bold"/>
                <a:sym typeface="Roboto Condensed Bold"/>
              </a:rPr>
              <a:t>: CAB-LA</a:t>
            </a: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2227046" y="738632"/>
            <a:ext cx="16447559" cy="713486"/>
          </a:xfrm>
          <a:prstGeom prst="rect">
            <a:avLst/>
          </a:prstGeom>
        </p:spPr>
        <p:txBody>
          <a:bodyPr lIns="0" tIns="0" rIns="0" bIns="0" rtlCol="0" anchor="t">
            <a:spAutoFit/>
          </a:bodyPr>
          <a:lstStyle/>
          <a:p>
            <a:pPr algn="l">
              <a:lnSpc>
                <a:spcPts val="5152"/>
              </a:lnSpc>
            </a:pPr>
            <a:r>
              <a:rPr lang="en-US" sz="5600" b="1">
                <a:solidFill>
                  <a:srgbClr val="FE6C39"/>
                </a:solidFill>
                <a:latin typeface="Roboto Condensed Bold"/>
                <a:ea typeface="Roboto Condensed Bold"/>
                <a:cs typeface="Roboto Condensed Bold"/>
                <a:sym typeface="Roboto Condensed Bold"/>
              </a:rPr>
              <a:t>Побічні ефекти: LEN</a:t>
            </a:r>
          </a:p>
        </p:txBody>
      </p:sp>
      <p:sp>
        <p:nvSpPr>
          <p:cNvPr id="3" name="Freeform 3"/>
          <p:cNvSpPr/>
          <p:nvPr/>
        </p:nvSpPr>
        <p:spPr>
          <a:xfrm rot="-8984890">
            <a:off x="136868" y="179230"/>
            <a:ext cx="1783664" cy="1698940"/>
          </a:xfrm>
          <a:custGeom>
            <a:avLst/>
            <a:gdLst/>
            <a:ahLst/>
            <a:cxnLst/>
            <a:rect l="l" t="t" r="r" b="b"/>
            <a:pathLst>
              <a:path w="1783664" h="1698940">
                <a:moveTo>
                  <a:pt x="0" y="0"/>
                </a:moveTo>
                <a:lnTo>
                  <a:pt x="1783664" y="0"/>
                </a:lnTo>
                <a:lnTo>
                  <a:pt x="1783664" y="1698940"/>
                </a:lnTo>
                <a:lnTo>
                  <a:pt x="0" y="169894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grpSp>
        <p:nvGrpSpPr>
          <p:cNvPr id="4" name="Group 4"/>
          <p:cNvGrpSpPr/>
          <p:nvPr/>
        </p:nvGrpSpPr>
        <p:grpSpPr>
          <a:xfrm>
            <a:off x="360040" y="263362"/>
            <a:ext cx="1354101" cy="1515411"/>
            <a:chOff x="0" y="0"/>
            <a:chExt cx="1805468" cy="2020548"/>
          </a:xfrm>
        </p:grpSpPr>
        <p:sp>
          <p:nvSpPr>
            <p:cNvPr id="5" name="Freeform 5"/>
            <p:cNvSpPr/>
            <p:nvPr/>
          </p:nvSpPr>
          <p:spPr>
            <a:xfrm rot="-10800000" flipH="1">
              <a:off x="0" y="545129"/>
              <a:ext cx="1464354" cy="1475419"/>
            </a:xfrm>
            <a:custGeom>
              <a:avLst/>
              <a:gdLst/>
              <a:ahLst/>
              <a:cxnLst/>
              <a:rect l="l" t="t" r="r" b="b"/>
              <a:pathLst>
                <a:path w="1464354" h="1475419">
                  <a:moveTo>
                    <a:pt x="1464354" y="0"/>
                  </a:moveTo>
                  <a:lnTo>
                    <a:pt x="0" y="0"/>
                  </a:lnTo>
                  <a:lnTo>
                    <a:pt x="0" y="1475419"/>
                  </a:lnTo>
                  <a:lnTo>
                    <a:pt x="1464354" y="1475419"/>
                  </a:lnTo>
                  <a:lnTo>
                    <a:pt x="1464354"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6" name="TextBox 6"/>
            <p:cNvSpPr txBox="1"/>
            <p:nvPr/>
          </p:nvSpPr>
          <p:spPr>
            <a:xfrm>
              <a:off x="406652" y="1016100"/>
              <a:ext cx="464567" cy="266739"/>
            </a:xfrm>
            <a:prstGeom prst="rect">
              <a:avLst/>
            </a:prstGeom>
          </p:spPr>
          <p:txBody>
            <a:bodyPr lIns="0" tIns="0" rIns="0" bIns="0" rtlCol="0" anchor="t">
              <a:spAutoFit/>
            </a:bodyPr>
            <a:lstStyle/>
            <a:p>
              <a:pPr algn="ctr">
                <a:lnSpc>
                  <a:spcPts val="1651"/>
                </a:lnSpc>
              </a:pPr>
              <a:r>
                <a:rPr lang="en-US" sz="1179">
                  <a:solidFill>
                    <a:srgbClr val="F36B2B"/>
                  </a:solidFill>
                  <a:latin typeface="Bobby Jones Condensed Soft"/>
                  <a:ea typeface="Bobby Jones Condensed Soft"/>
                  <a:cs typeface="Bobby Jones Condensed Soft"/>
                  <a:sym typeface="Bobby Jones Condensed Soft"/>
                </a:rPr>
                <a:t>L</a:t>
              </a:r>
            </a:p>
          </p:txBody>
        </p:sp>
        <p:sp>
          <p:nvSpPr>
            <p:cNvPr id="7" name="Freeform 7"/>
            <p:cNvSpPr/>
            <p:nvPr/>
          </p:nvSpPr>
          <p:spPr>
            <a:xfrm rot="9001455">
              <a:off x="775559" y="180449"/>
              <a:ext cx="838467" cy="990803"/>
            </a:xfrm>
            <a:custGeom>
              <a:avLst/>
              <a:gdLst/>
              <a:ahLst/>
              <a:cxnLst/>
              <a:rect l="l" t="t" r="r" b="b"/>
              <a:pathLst>
                <a:path w="838467" h="990803">
                  <a:moveTo>
                    <a:pt x="0" y="0"/>
                  </a:moveTo>
                  <a:lnTo>
                    <a:pt x="838467" y="0"/>
                  </a:lnTo>
                  <a:lnTo>
                    <a:pt x="838467" y="990803"/>
                  </a:lnTo>
                  <a:lnTo>
                    <a:pt x="0" y="990803"/>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8" name="Freeform 8"/>
            <p:cNvSpPr/>
            <p:nvPr/>
          </p:nvSpPr>
          <p:spPr>
            <a:xfrm rot="-8500143">
              <a:off x="945731" y="60832"/>
              <a:ext cx="370785" cy="502408"/>
            </a:xfrm>
            <a:custGeom>
              <a:avLst/>
              <a:gdLst/>
              <a:ahLst/>
              <a:cxnLst/>
              <a:rect l="l" t="t" r="r" b="b"/>
              <a:pathLst>
                <a:path w="370785" h="502408">
                  <a:moveTo>
                    <a:pt x="0" y="0"/>
                  </a:moveTo>
                  <a:lnTo>
                    <a:pt x="370785" y="0"/>
                  </a:lnTo>
                  <a:lnTo>
                    <a:pt x="370785" y="502408"/>
                  </a:lnTo>
                  <a:lnTo>
                    <a:pt x="0" y="502408"/>
                  </a:lnTo>
                  <a:lnTo>
                    <a:pt x="0" y="0"/>
                  </a:lnTo>
                  <a:close/>
                </a:path>
              </a:pathLst>
            </a:custGeom>
            <a:blipFill>
              <a:blip r:embed="rId6">
                <a:extLst>
                  <a:ext uri="{96DAC541-7B7A-43D3-8B79-37D633B846F1}">
                    <asvg:svgBlip xmlns:asvg="http://schemas.microsoft.com/office/drawing/2016/SVG/main" r:embed="rId7"/>
                  </a:ext>
                </a:extLst>
              </a:blip>
              <a:stretch>
                <a:fillRect l="-117708" t="-89863"/>
              </a:stretch>
            </a:blipFill>
          </p:spPr>
        </p:sp>
      </p:grpSp>
      <p:sp>
        <p:nvSpPr>
          <p:cNvPr id="9" name="TextBox 9"/>
          <p:cNvSpPr txBox="1"/>
          <p:nvPr/>
        </p:nvSpPr>
        <p:spPr>
          <a:xfrm>
            <a:off x="800372" y="2069767"/>
            <a:ext cx="16687257" cy="7773859"/>
          </a:xfrm>
          <a:prstGeom prst="rect">
            <a:avLst/>
          </a:prstGeom>
        </p:spPr>
        <p:txBody>
          <a:bodyPr lIns="0" tIns="0" rIns="0" bIns="0" rtlCol="0" anchor="t">
            <a:spAutoFit/>
          </a:bodyPr>
          <a:lstStyle/>
          <a:p>
            <a:pPr marL="631249" lvl="1" indent="-315624" algn="l">
              <a:lnSpc>
                <a:spcPts val="3157"/>
              </a:lnSpc>
              <a:buFont typeface="Arial"/>
              <a:buChar char="•"/>
            </a:pPr>
            <a:r>
              <a:rPr lang="en-US" sz="2400" dirty="0">
                <a:solidFill>
                  <a:srgbClr val="000000"/>
                </a:solidFill>
                <a:latin typeface="Open Sans"/>
                <a:ea typeface="Open Sans"/>
                <a:cs typeface="Open Sans"/>
                <a:sym typeface="Open Sans"/>
              </a:rPr>
              <a:t>У </a:t>
            </a:r>
            <a:r>
              <a:rPr lang="en-US" sz="2400" dirty="0" err="1">
                <a:solidFill>
                  <a:srgbClr val="000000"/>
                </a:solidFill>
                <a:latin typeface="Open Sans"/>
                <a:ea typeface="Open Sans"/>
                <a:cs typeface="Open Sans"/>
                <a:sym typeface="Open Sans"/>
              </a:rPr>
              <a:t>пацієнтів</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які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отримують</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ін'єкції</a:t>
            </a:r>
            <a:r>
              <a:rPr lang="en-US" sz="2400" dirty="0">
                <a:solidFill>
                  <a:srgbClr val="000000"/>
                </a:solidFill>
                <a:latin typeface="Open Sans"/>
                <a:ea typeface="Open Sans"/>
                <a:cs typeface="Open Sans"/>
                <a:sym typeface="Open Sans"/>
              </a:rPr>
              <a:t> LEN, </a:t>
            </a:r>
            <a:r>
              <a:rPr lang="en-US" sz="2400" dirty="0" err="1">
                <a:solidFill>
                  <a:srgbClr val="000000"/>
                </a:solidFill>
                <a:latin typeface="Open Sans"/>
                <a:ea typeface="Open Sans"/>
                <a:cs typeface="Open Sans"/>
                <a:sym typeface="Open Sans"/>
              </a:rPr>
              <a:t>можуть</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спостерігатися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такі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побічні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ефекти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як</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правило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легкої</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або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помірної</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тяжкості</a:t>
            </a:r>
            <a:r>
              <a:rPr lang="en-US" sz="2400" dirty="0">
                <a:solidFill>
                  <a:srgbClr val="000000"/>
                </a:solidFill>
                <a:latin typeface="Open Sans"/>
                <a:ea typeface="Open Sans"/>
                <a:cs typeface="Open Sans"/>
                <a:sym typeface="Open Sans"/>
              </a:rPr>
              <a:t>:</a:t>
            </a:r>
          </a:p>
          <a:p>
            <a:pPr marL="1262498" lvl="2" indent="-420833" algn="l">
              <a:lnSpc>
                <a:spcPts val="3157"/>
              </a:lnSpc>
              <a:buFont typeface="Arial"/>
              <a:buChar char="⚬"/>
            </a:pPr>
            <a:r>
              <a:rPr lang="en-US" sz="2400" dirty="0" err="1">
                <a:solidFill>
                  <a:srgbClr val="000000"/>
                </a:solidFill>
                <a:latin typeface="Open Sans"/>
                <a:ea typeface="Open Sans"/>
                <a:cs typeface="Open Sans"/>
                <a:sym typeface="Open Sans"/>
              </a:rPr>
              <a:t>Реакції</a:t>
            </a:r>
            <a:r>
              <a:rPr lang="en-US" sz="2400" dirty="0">
                <a:solidFill>
                  <a:srgbClr val="000000"/>
                </a:solidFill>
                <a:latin typeface="Open Sans"/>
                <a:ea typeface="Open Sans"/>
                <a:cs typeface="Open Sans"/>
                <a:sym typeface="Open Sans"/>
              </a:rPr>
              <a:t> в </a:t>
            </a:r>
            <a:r>
              <a:rPr lang="en-US" sz="2400" dirty="0" err="1">
                <a:solidFill>
                  <a:srgbClr val="000000"/>
                </a:solidFill>
                <a:latin typeface="Open Sans"/>
                <a:ea typeface="Open Sans"/>
                <a:cs typeface="Open Sans"/>
                <a:sym typeface="Open Sans"/>
              </a:rPr>
              <a:t>місці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ін'єкції</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біль</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набряк</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вузлики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ущільнення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потовщення</a:t>
            </a:r>
            <a:r>
              <a:rPr lang="en-US" sz="2400" dirty="0">
                <a:solidFill>
                  <a:srgbClr val="000000"/>
                </a:solidFill>
                <a:latin typeface="Open Sans"/>
                <a:ea typeface="Open Sans"/>
                <a:cs typeface="Open Sans"/>
                <a:sym typeface="Open Sans"/>
              </a:rPr>
              <a:t>/</a:t>
            </a:r>
            <a:r>
              <a:rPr lang="en-US" sz="2400" dirty="0" err="1">
                <a:solidFill>
                  <a:srgbClr val="000000"/>
                </a:solidFill>
                <a:latin typeface="Open Sans"/>
                <a:ea typeface="Open Sans"/>
                <a:cs typeface="Open Sans"/>
                <a:sym typeface="Open Sans"/>
              </a:rPr>
              <a:t>затвердіння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тканини</a:t>
            </a:r>
            <a:r>
              <a:rPr lang="en-US" sz="2400" dirty="0">
                <a:solidFill>
                  <a:srgbClr val="000000"/>
                </a:solidFill>
                <a:latin typeface="Open Sans"/>
                <a:ea typeface="Open Sans"/>
                <a:cs typeface="Open Sans"/>
                <a:sym typeface="Open Sans"/>
              </a:rPr>
              <a:t> в </a:t>
            </a:r>
            <a:r>
              <a:rPr lang="en-US" sz="2400" dirty="0" err="1">
                <a:solidFill>
                  <a:srgbClr val="000000"/>
                </a:solidFill>
                <a:latin typeface="Open Sans"/>
                <a:ea typeface="Open Sans"/>
                <a:cs typeface="Open Sans"/>
                <a:sym typeface="Open Sans"/>
              </a:rPr>
              <a:t>місці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ін'єкції</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почервоніння</a:t>
            </a:r>
            <a:r>
              <a:rPr lang="en-US" sz="2400" dirty="0">
                <a:solidFill>
                  <a:srgbClr val="000000"/>
                </a:solidFill>
                <a:latin typeface="Open Sans"/>
                <a:ea typeface="Open Sans"/>
                <a:cs typeface="Open Sans"/>
                <a:sym typeface="Open Sans"/>
              </a:rPr>
              <a:t>/</a:t>
            </a:r>
            <a:r>
              <a:rPr lang="en-US" sz="2400" dirty="0" err="1">
                <a:solidFill>
                  <a:srgbClr val="000000"/>
                </a:solidFill>
                <a:latin typeface="Open Sans"/>
                <a:ea typeface="Open Sans"/>
                <a:cs typeface="Open Sans"/>
                <a:sym typeface="Open Sans"/>
              </a:rPr>
              <a:t>синці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свербіж</a:t>
            </a:r>
            <a:r>
              <a:rPr lang="en-US" sz="2400" dirty="0">
                <a:solidFill>
                  <a:srgbClr val="000000"/>
                </a:solidFill>
                <a:latin typeface="Open Sans"/>
                <a:ea typeface="Open Sans"/>
                <a:cs typeface="Open Sans"/>
                <a:sym typeface="Open Sans"/>
              </a:rPr>
              <a:t>)</a:t>
            </a:r>
          </a:p>
          <a:p>
            <a:pPr marL="1262498" lvl="2" indent="-420833" algn="l">
              <a:lnSpc>
                <a:spcPts val="3157"/>
              </a:lnSpc>
              <a:buFont typeface="Arial"/>
              <a:buChar char="⚬"/>
            </a:pPr>
            <a:r>
              <a:rPr lang="en-US" sz="2400" dirty="0" err="1">
                <a:solidFill>
                  <a:srgbClr val="000000"/>
                </a:solidFill>
                <a:latin typeface="Open Sans"/>
                <a:ea typeface="Open Sans"/>
                <a:cs typeface="Open Sans"/>
                <a:sym typeface="Open Sans"/>
              </a:rPr>
              <a:t>Головний</a:t>
            </a:r>
            <a:endParaRPr lang="en-US" sz="2400" dirty="0">
              <a:solidFill>
                <a:srgbClr val="000000"/>
              </a:solidFill>
              <a:latin typeface="Open Sans"/>
              <a:ea typeface="Open Sans"/>
              <a:cs typeface="Open Sans"/>
              <a:sym typeface="Open Sans"/>
            </a:endParaRPr>
          </a:p>
          <a:p>
            <a:pPr marL="1262498" lvl="2" indent="-420833" algn="l">
              <a:lnSpc>
                <a:spcPts val="3157"/>
              </a:lnSpc>
              <a:buFont typeface="Arial"/>
              <a:buChar char="⚬"/>
            </a:pPr>
            <a:r>
              <a:rPr lang="en-US" sz="2400" dirty="0" err="1">
                <a:solidFill>
                  <a:srgbClr val="000000"/>
                </a:solidFill>
                <a:latin typeface="Open Sans"/>
                <a:ea typeface="Open Sans"/>
                <a:cs typeface="Open Sans"/>
                <a:sym typeface="Open Sans"/>
              </a:rPr>
              <a:t>Діарея</a:t>
            </a:r>
            <a:endParaRPr lang="en-US" sz="2400" dirty="0">
              <a:solidFill>
                <a:srgbClr val="000000"/>
              </a:solidFill>
              <a:latin typeface="Open Sans"/>
              <a:ea typeface="Open Sans"/>
              <a:cs typeface="Open Sans"/>
              <a:sym typeface="Open Sans"/>
            </a:endParaRPr>
          </a:p>
          <a:p>
            <a:pPr marL="1262498" lvl="2" indent="-420833" algn="l">
              <a:lnSpc>
                <a:spcPts val="3157"/>
              </a:lnSpc>
              <a:buFont typeface="Arial"/>
              <a:buChar char="⚬"/>
            </a:pPr>
            <a:r>
              <a:rPr lang="en-US" sz="2400" dirty="0" err="1">
                <a:solidFill>
                  <a:srgbClr val="000000"/>
                </a:solidFill>
                <a:latin typeface="Open Sans"/>
                <a:ea typeface="Open Sans"/>
                <a:cs typeface="Open Sans"/>
                <a:sym typeface="Open Sans"/>
              </a:rPr>
              <a:t>Нудота</a:t>
            </a:r>
            <a:endParaRPr lang="en-US" sz="2400" dirty="0">
              <a:solidFill>
                <a:srgbClr val="000000"/>
              </a:solidFill>
              <a:latin typeface="Open Sans"/>
              <a:ea typeface="Open Sans"/>
              <a:cs typeface="Open Sans"/>
              <a:sym typeface="Open Sans"/>
            </a:endParaRPr>
          </a:p>
          <a:p>
            <a:pPr marL="1262498" lvl="2" indent="-420833" algn="l">
              <a:lnSpc>
                <a:spcPts val="3157"/>
              </a:lnSpc>
              <a:buFont typeface="Arial"/>
              <a:buChar char="⚬"/>
            </a:pPr>
            <a:r>
              <a:rPr lang="en-US" sz="2400" dirty="0" err="1">
                <a:solidFill>
                  <a:srgbClr val="000000"/>
                </a:solidFill>
                <a:latin typeface="Open Sans"/>
                <a:ea typeface="Open Sans"/>
                <a:cs typeface="Open Sans"/>
                <a:sym typeface="Open Sans"/>
              </a:rPr>
              <a:t>Втома</a:t>
            </a:r>
            <a:endParaRPr lang="en-US" sz="2400" dirty="0">
              <a:solidFill>
                <a:srgbClr val="000000"/>
              </a:solidFill>
              <a:latin typeface="Open Sans"/>
              <a:ea typeface="Open Sans"/>
              <a:cs typeface="Open Sans"/>
              <a:sym typeface="Open Sans"/>
            </a:endParaRPr>
          </a:p>
          <a:p>
            <a:pPr marL="631249" lvl="1" indent="-315624" algn="l">
              <a:lnSpc>
                <a:spcPts val="3157"/>
              </a:lnSpc>
              <a:buFont typeface="Arial"/>
              <a:buChar char="•"/>
            </a:pPr>
            <a:r>
              <a:rPr lang="en-US" sz="2400" dirty="0">
                <a:solidFill>
                  <a:srgbClr val="000000"/>
                </a:solidFill>
                <a:latin typeface="Open Sans"/>
                <a:ea typeface="Open Sans"/>
                <a:cs typeface="Open Sans"/>
                <a:sym typeface="Open Sans"/>
              </a:rPr>
              <a:t>З </a:t>
            </a:r>
            <a:r>
              <a:rPr lang="en-US" sz="2400" dirty="0" err="1">
                <a:solidFill>
                  <a:srgbClr val="000000"/>
                </a:solidFill>
                <a:latin typeface="Open Sans"/>
                <a:ea typeface="Open Sans"/>
                <a:cs typeface="Open Sans"/>
                <a:sym typeface="Open Sans"/>
              </a:rPr>
              <a:t>перелічених</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побічних</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ефектів</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найпоширенішими</a:t>
            </a:r>
            <a:r>
              <a:rPr lang="en-US" sz="2400" dirty="0">
                <a:solidFill>
                  <a:srgbClr val="000000"/>
                </a:solidFill>
                <a:latin typeface="Open Sans"/>
                <a:ea typeface="Open Sans"/>
                <a:cs typeface="Open Sans"/>
                <a:sym typeface="Open Sans"/>
              </a:rPr>
              <a:t> є </a:t>
            </a:r>
            <a:r>
              <a:rPr lang="en-US" sz="2400" dirty="0" err="1">
                <a:solidFill>
                  <a:srgbClr val="000000"/>
                </a:solidFill>
                <a:latin typeface="Open Sans"/>
                <a:ea typeface="Open Sans"/>
                <a:cs typeface="Open Sans"/>
                <a:sym typeface="Open Sans"/>
              </a:rPr>
              <a:t>реакції</a:t>
            </a:r>
            <a:r>
              <a:rPr lang="en-US" sz="2400" dirty="0">
                <a:solidFill>
                  <a:srgbClr val="000000"/>
                </a:solidFill>
                <a:latin typeface="Open Sans"/>
                <a:ea typeface="Open Sans"/>
                <a:cs typeface="Open Sans"/>
                <a:sym typeface="Open Sans"/>
              </a:rPr>
              <a:t> в </a:t>
            </a:r>
            <a:r>
              <a:rPr lang="en-US" sz="2400" dirty="0" err="1">
                <a:solidFill>
                  <a:srgbClr val="000000"/>
                </a:solidFill>
                <a:latin typeface="Open Sans"/>
                <a:ea typeface="Open Sans"/>
                <a:cs typeface="Open Sans"/>
                <a:sym typeface="Open Sans"/>
              </a:rPr>
              <a:t>місці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ін'єкції</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включаючи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вузлики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які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можуть</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бути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наслідком</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утворення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підшкірного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депо</a:t>
            </a:r>
            <a:r>
              <a:rPr lang="en-US" sz="2400" dirty="0">
                <a:solidFill>
                  <a:srgbClr val="000000"/>
                </a:solidFill>
                <a:latin typeface="Open Sans"/>
                <a:ea typeface="Open Sans"/>
                <a:cs typeface="Open Sans"/>
                <a:sym typeface="Open Sans"/>
              </a:rPr>
              <a:t> LEN в </a:t>
            </a:r>
            <a:r>
              <a:rPr lang="en-US" sz="2400" dirty="0" err="1">
                <a:solidFill>
                  <a:srgbClr val="000000"/>
                </a:solidFill>
                <a:latin typeface="Open Sans"/>
                <a:ea typeface="Open Sans"/>
                <a:cs typeface="Open Sans"/>
                <a:sym typeface="Open Sans"/>
              </a:rPr>
              <a:t>місці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ін'єкції</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Як</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вузлики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так</a:t>
            </a:r>
            <a:r>
              <a:rPr lang="en-US" sz="2400" dirty="0">
                <a:solidFill>
                  <a:srgbClr val="000000"/>
                </a:solidFill>
                <a:latin typeface="Open Sans"/>
                <a:ea typeface="Open Sans"/>
                <a:cs typeface="Open Sans"/>
                <a:sym typeface="Open Sans"/>
              </a:rPr>
              <a:t> і </a:t>
            </a:r>
            <a:r>
              <a:rPr lang="en-US" sz="2400" dirty="0" err="1">
                <a:solidFill>
                  <a:srgbClr val="000000"/>
                </a:solidFill>
                <a:latin typeface="Open Sans"/>
                <a:ea typeface="Open Sans"/>
                <a:cs typeface="Open Sans"/>
                <a:sym typeface="Open Sans"/>
              </a:rPr>
              <a:t>ущільнення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можуть</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зникати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повільніше</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ніж</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інші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реакції</a:t>
            </a:r>
            <a:r>
              <a:rPr lang="en-US" sz="2400" dirty="0">
                <a:solidFill>
                  <a:srgbClr val="000000"/>
                </a:solidFill>
                <a:latin typeface="Open Sans"/>
                <a:ea typeface="Open Sans"/>
                <a:cs typeface="Open Sans"/>
                <a:sym typeface="Open Sans"/>
              </a:rPr>
              <a:t> в </a:t>
            </a:r>
            <a:r>
              <a:rPr lang="en-US" sz="2400" dirty="0" err="1">
                <a:solidFill>
                  <a:srgbClr val="000000"/>
                </a:solidFill>
                <a:latin typeface="Open Sans"/>
                <a:ea typeface="Open Sans"/>
                <a:cs typeface="Open Sans"/>
                <a:sym typeface="Open Sans"/>
              </a:rPr>
              <a:t>місці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ін'єкції</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наприклад</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від</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декількох</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місяців</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більше</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ніж</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року</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Вузлики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можуть</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бути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невидимими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але</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їх</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легко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відчути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на</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дотик</a:t>
            </a:r>
            <a:r>
              <a:rPr lang="en-US" sz="2400" dirty="0">
                <a:solidFill>
                  <a:srgbClr val="000000"/>
                </a:solidFill>
                <a:latin typeface="Open Sans"/>
                <a:ea typeface="Open Sans"/>
                <a:cs typeface="Open Sans"/>
                <a:sym typeface="Open Sans"/>
              </a:rPr>
              <a:t>.</a:t>
            </a:r>
          </a:p>
          <a:p>
            <a:pPr marL="631249" lvl="1" indent="-315624" algn="l">
              <a:lnSpc>
                <a:spcPts val="3157"/>
              </a:lnSpc>
              <a:buFont typeface="Arial"/>
              <a:buChar char="•"/>
            </a:pPr>
            <a:r>
              <a:rPr lang="en-US" sz="2400" dirty="0" err="1">
                <a:solidFill>
                  <a:srgbClr val="000000"/>
                </a:solidFill>
                <a:latin typeface="Open Sans"/>
                <a:ea typeface="Open Sans"/>
                <a:cs typeface="Open Sans"/>
                <a:sym typeface="Open Sans"/>
              </a:rPr>
              <a:t>Реакції</a:t>
            </a:r>
            <a:r>
              <a:rPr lang="en-US" sz="2400" dirty="0">
                <a:solidFill>
                  <a:srgbClr val="000000"/>
                </a:solidFill>
                <a:latin typeface="Open Sans"/>
                <a:ea typeface="Open Sans"/>
                <a:cs typeface="Open Sans"/>
                <a:sym typeface="Open Sans"/>
              </a:rPr>
              <a:t> в </a:t>
            </a:r>
            <a:r>
              <a:rPr lang="en-US" sz="2400" dirty="0" err="1">
                <a:solidFill>
                  <a:srgbClr val="000000"/>
                </a:solidFill>
                <a:latin typeface="Open Sans"/>
                <a:ea typeface="Open Sans"/>
                <a:cs typeface="Open Sans"/>
                <a:sym typeface="Open Sans"/>
              </a:rPr>
              <a:t>місці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ін'єкції</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можна</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мінімізувати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за</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допомогою</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льоду</a:t>
            </a:r>
            <a:r>
              <a:rPr lang="en-US" sz="2400" dirty="0">
                <a:solidFill>
                  <a:srgbClr val="000000"/>
                </a:solidFill>
                <a:latin typeface="Open Sans"/>
                <a:ea typeface="Open Sans"/>
                <a:cs typeface="Open Sans"/>
                <a:sym typeface="Open Sans"/>
              </a:rPr>
              <a:t>/</a:t>
            </a:r>
            <a:r>
              <a:rPr lang="en-US" sz="2400" dirty="0" err="1">
                <a:solidFill>
                  <a:srgbClr val="000000"/>
                </a:solidFill>
                <a:latin typeface="Open Sans"/>
                <a:ea typeface="Open Sans"/>
                <a:cs typeface="Open Sans"/>
                <a:sym typeface="Open Sans"/>
              </a:rPr>
              <a:t>холодних</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компресів</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які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накладають</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на</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обидва</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місця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ін'єкції</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та</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застосування</a:t>
            </a:r>
            <a:r>
              <a:rPr lang="en-US" sz="2400" dirty="0">
                <a:solidFill>
                  <a:srgbClr val="000000"/>
                </a:solidFill>
                <a:latin typeface="Open Sans"/>
                <a:ea typeface="Open Sans"/>
                <a:cs typeface="Open Sans"/>
                <a:sym typeface="Open Sans"/>
              </a:rPr>
              <a:t> НПЗЗ </a:t>
            </a:r>
            <a:r>
              <a:rPr lang="en-US" sz="2400" dirty="0" err="1">
                <a:solidFill>
                  <a:srgbClr val="000000"/>
                </a:solidFill>
                <a:latin typeface="Open Sans"/>
                <a:ea typeface="Open Sans"/>
                <a:cs typeface="Open Sans"/>
                <a:sym typeface="Open Sans"/>
              </a:rPr>
              <a:t>до</a:t>
            </a:r>
            <a:r>
              <a:rPr lang="en-US" sz="2400" dirty="0">
                <a:solidFill>
                  <a:srgbClr val="000000"/>
                </a:solidFill>
                <a:latin typeface="Open Sans"/>
                <a:ea typeface="Open Sans"/>
                <a:cs typeface="Open Sans"/>
                <a:sym typeface="Open Sans"/>
              </a:rPr>
              <a:t> і/</a:t>
            </a:r>
            <a:r>
              <a:rPr lang="en-US" sz="2400" dirty="0" err="1">
                <a:solidFill>
                  <a:srgbClr val="000000"/>
                </a:solidFill>
                <a:latin typeface="Open Sans"/>
                <a:ea typeface="Open Sans"/>
                <a:cs typeface="Open Sans"/>
                <a:sym typeface="Open Sans"/>
              </a:rPr>
              <a:t>або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після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кожної</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ін'єкції</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Застосування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місцевих</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анальгетиків</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на</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обидва</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місця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ін'єкції</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за</a:t>
            </a:r>
            <a:r>
              <a:rPr lang="en-US" sz="2400" dirty="0">
                <a:solidFill>
                  <a:srgbClr val="000000"/>
                </a:solidFill>
                <a:latin typeface="Open Sans"/>
                <a:ea typeface="Open Sans"/>
                <a:cs typeface="Open Sans"/>
                <a:sym typeface="Open Sans"/>
              </a:rPr>
              <a:t> 30 </a:t>
            </a:r>
            <a:r>
              <a:rPr lang="en-US" sz="2400" dirty="0" err="1">
                <a:solidFill>
                  <a:srgbClr val="000000"/>
                </a:solidFill>
                <a:latin typeface="Open Sans"/>
                <a:ea typeface="Open Sans"/>
                <a:cs typeface="Open Sans"/>
                <a:sym typeface="Open Sans"/>
              </a:rPr>
              <a:t>хвилин</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ін'єкції</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також</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може</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зменшити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симптоми</a:t>
            </a:r>
            <a:r>
              <a:rPr lang="en-US" sz="2400" dirty="0">
                <a:solidFill>
                  <a:srgbClr val="000000"/>
                </a:solidFill>
                <a:latin typeface="Open Sans"/>
                <a:ea typeface="Open Sans"/>
                <a:cs typeface="Open Sans"/>
                <a:sym typeface="Open Sans"/>
              </a:rPr>
              <a:t>.</a:t>
            </a:r>
          </a:p>
          <a:p>
            <a:pPr marL="631249" lvl="1" indent="-315624" algn="l">
              <a:lnSpc>
                <a:spcPts val="3157"/>
              </a:lnSpc>
              <a:buFont typeface="Arial"/>
              <a:buChar char="•"/>
            </a:pPr>
            <a:r>
              <a:rPr lang="en-US" sz="2400" dirty="0" err="1">
                <a:solidFill>
                  <a:srgbClr val="000000"/>
                </a:solidFill>
                <a:latin typeface="Open Sans"/>
                <a:ea typeface="Open Sans"/>
                <a:cs typeface="Open Sans"/>
                <a:sym typeface="Open Sans"/>
              </a:rPr>
              <a:t>Інші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побічні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ефекти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часто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можна</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лікувати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симптоматично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зазвичай</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за</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допомогою</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безрецептурних</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ліків</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якщо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це</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показано</a:t>
            </a:r>
            <a:r>
              <a:rPr lang="en-US" sz="2400" dirty="0">
                <a:solidFill>
                  <a:srgbClr val="000000"/>
                </a:solidFill>
                <a:latin typeface="Open Sans"/>
                <a:ea typeface="Open Sans"/>
                <a:cs typeface="Open Sans"/>
                <a:sym typeface="Open Sans"/>
              </a:rPr>
              <a:t>, і </a:t>
            </a:r>
            <a:r>
              <a:rPr lang="en-US" sz="2400" dirty="0" err="1">
                <a:solidFill>
                  <a:srgbClr val="000000"/>
                </a:solidFill>
                <a:latin typeface="Open Sans"/>
                <a:ea typeface="Open Sans"/>
                <a:cs typeface="Open Sans"/>
                <a:sym typeface="Open Sans"/>
              </a:rPr>
              <a:t>зазвичай</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вони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зникають</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без</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необхідності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припинення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прийому</a:t>
            </a:r>
            <a:r>
              <a:rPr lang="en-US" sz="2400" dirty="0">
                <a:solidFill>
                  <a:srgbClr val="000000"/>
                </a:solidFill>
                <a:latin typeface="Open Sans"/>
                <a:ea typeface="Open Sans"/>
                <a:cs typeface="Open Sans"/>
                <a:sym typeface="Open Sans"/>
              </a:rPr>
              <a:t> LEN.</a:t>
            </a:r>
          </a:p>
          <a:p>
            <a:pPr marL="631249" lvl="1" indent="-315624" algn="l">
              <a:lnSpc>
                <a:spcPts val="3157"/>
              </a:lnSpc>
              <a:buFont typeface="Arial"/>
              <a:buChar char="•"/>
            </a:pPr>
            <a:r>
              <a:rPr lang="en-US" sz="2400" dirty="0" err="1">
                <a:solidFill>
                  <a:srgbClr val="000000"/>
                </a:solidFill>
                <a:latin typeface="Open Sans"/>
                <a:ea typeface="Open Sans"/>
                <a:cs typeface="Open Sans"/>
                <a:sym typeface="Open Sans"/>
              </a:rPr>
              <a:t>Клієнтам</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слід</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порадити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звернутися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свого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лікаря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якщо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симптоми</a:t>
            </a:r>
            <a:r>
              <a:rPr lang="en-US" sz="2400" dirty="0">
                <a:solidFill>
                  <a:srgbClr val="000000"/>
                </a:solidFill>
                <a:latin typeface="Open Sans"/>
                <a:ea typeface="Open Sans"/>
                <a:cs typeface="Open Sans"/>
                <a:sym typeface="Open Sans"/>
              </a:rPr>
              <a:t> є </a:t>
            </a:r>
            <a:r>
              <a:rPr lang="en-US" sz="2400" dirty="0" err="1">
                <a:solidFill>
                  <a:srgbClr val="000000"/>
                </a:solidFill>
                <a:latin typeface="Open Sans"/>
                <a:ea typeface="Open Sans"/>
                <a:cs typeface="Open Sans"/>
                <a:sym typeface="Open Sans"/>
              </a:rPr>
              <a:t>тяжкими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або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тривалими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або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якщо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вони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викликають</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занепокоєння</a:t>
            </a:r>
            <a:r>
              <a:rPr lang="en-US" sz="2400" dirty="0">
                <a:solidFill>
                  <a:srgbClr val="000000"/>
                </a:solidFill>
                <a:latin typeface="Open Sans"/>
                <a:ea typeface="Open Sans"/>
                <a:cs typeface="Open Sans"/>
                <a:sym typeface="Open Sans"/>
              </a:rPr>
              <a:t>.</a:t>
            </a: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634836" y="723900"/>
            <a:ext cx="15189730" cy="679673"/>
          </a:xfrm>
          <a:prstGeom prst="rect">
            <a:avLst/>
          </a:prstGeom>
        </p:spPr>
        <p:txBody>
          <a:bodyPr lIns="0" tIns="0" rIns="0" bIns="0" rtlCol="0" anchor="t">
            <a:spAutoFit/>
          </a:bodyPr>
          <a:lstStyle/>
          <a:p>
            <a:pPr>
              <a:lnSpc>
                <a:spcPts val="5565"/>
              </a:lnSpc>
            </a:pPr>
            <a:r>
              <a:rPr lang="en-US" sz="4400" b="1" dirty="0" err="1">
                <a:solidFill>
                  <a:srgbClr val="000000"/>
                </a:solidFill>
                <a:latin typeface="Roboto Condensed Bold"/>
                <a:ea typeface="Roboto Condensed Bold"/>
                <a:cs typeface="Roboto Condensed Bold"/>
                <a:sym typeface="Roboto Condensed Bold"/>
              </a:rPr>
              <a:t>Остаточне</a:t>
            </a:r>
            <a:r>
              <a:rPr lang="en-US" sz="4400" b="1" dirty="0">
                <a:solidFill>
                  <a:srgbClr val="000000"/>
                </a:solidFill>
                <a:latin typeface="Roboto Condensed Bold"/>
                <a:ea typeface="Roboto Condensed Bold"/>
                <a:cs typeface="Roboto Condensed Bold"/>
                <a:sym typeface="Roboto Condensed Bold"/>
              </a:rPr>
              <a:t> </a:t>
            </a:r>
            <a:r>
              <a:rPr lang="en-US" sz="4400" b="1" dirty="0" err="1">
                <a:solidFill>
                  <a:srgbClr val="000000"/>
                </a:solidFill>
                <a:latin typeface="Roboto Condensed Bold"/>
                <a:ea typeface="Roboto Condensed Bold"/>
                <a:cs typeface="Roboto Condensed Bold"/>
                <a:sym typeface="Roboto Condensed Bold"/>
              </a:rPr>
              <a:t>зауваження</a:t>
            </a:r>
            <a:r>
              <a:rPr lang="en-US" sz="4400" b="1" dirty="0">
                <a:solidFill>
                  <a:srgbClr val="000000"/>
                </a:solidFill>
                <a:latin typeface="Roboto Condensed Bold"/>
                <a:ea typeface="Roboto Condensed Bold"/>
                <a:cs typeface="Roboto Condensed Bold"/>
                <a:sym typeface="Roboto Condensed Bold"/>
              </a:rPr>
              <a:t> </a:t>
            </a:r>
            <a:r>
              <a:rPr lang="en-US" sz="4400" b="1" dirty="0" err="1">
                <a:solidFill>
                  <a:srgbClr val="000000"/>
                </a:solidFill>
                <a:latin typeface="Roboto Condensed Bold"/>
                <a:ea typeface="Roboto Condensed Bold"/>
                <a:cs typeface="Roboto Condensed Bold"/>
                <a:sym typeface="Roboto Condensed Bold"/>
              </a:rPr>
              <a:t>щодо</a:t>
            </a:r>
            <a:r>
              <a:rPr lang="en-US" sz="4400" b="1" dirty="0">
                <a:solidFill>
                  <a:srgbClr val="000000"/>
                </a:solidFill>
                <a:latin typeface="Roboto Condensed Bold"/>
                <a:ea typeface="Roboto Condensed Bold"/>
                <a:cs typeface="Roboto Condensed Bold"/>
                <a:sym typeface="Roboto Condensed Bold"/>
              </a:rPr>
              <a:t> </a:t>
            </a:r>
            <a:r>
              <a:rPr lang="en-US" sz="4400" b="1" dirty="0" err="1">
                <a:solidFill>
                  <a:srgbClr val="000000"/>
                </a:solidFill>
                <a:latin typeface="Roboto Condensed Bold"/>
                <a:ea typeface="Roboto Condensed Bold"/>
                <a:cs typeface="Roboto Condensed Bold"/>
                <a:sym typeface="Roboto Condensed Bold"/>
              </a:rPr>
              <a:t>безпеки</a:t>
            </a:r>
            <a:r>
              <a:rPr lang="en-US" sz="4400" b="1" dirty="0">
                <a:solidFill>
                  <a:srgbClr val="000000"/>
                </a:solidFill>
                <a:latin typeface="Roboto Condensed Bold"/>
                <a:ea typeface="Roboto Condensed Bold"/>
                <a:cs typeface="Roboto Condensed Bold"/>
                <a:sym typeface="Roboto Condensed Bold"/>
              </a:rPr>
              <a:t> ДКП </a:t>
            </a:r>
            <a:r>
              <a:rPr lang="en-US" sz="4400" b="1" dirty="0" err="1">
                <a:solidFill>
                  <a:srgbClr val="000000"/>
                </a:solidFill>
                <a:latin typeface="Roboto Condensed Bold"/>
                <a:ea typeface="Roboto Condensed Bold"/>
                <a:cs typeface="Roboto Condensed Bold"/>
                <a:sym typeface="Roboto Condensed Bold"/>
              </a:rPr>
              <a:t>під</a:t>
            </a:r>
            <a:r>
              <a:rPr lang="en-US" sz="4400" b="1" dirty="0">
                <a:solidFill>
                  <a:srgbClr val="000000"/>
                </a:solidFill>
                <a:latin typeface="Roboto Condensed Bold"/>
                <a:ea typeface="Roboto Condensed Bold"/>
                <a:cs typeface="Roboto Condensed Bold"/>
                <a:sym typeface="Roboto Condensed Bold"/>
              </a:rPr>
              <a:t> </a:t>
            </a:r>
            <a:r>
              <a:rPr lang="en-US" sz="4400" b="1" dirty="0" err="1">
                <a:solidFill>
                  <a:srgbClr val="000000"/>
                </a:solidFill>
                <a:latin typeface="Roboto Condensed Bold"/>
                <a:ea typeface="Roboto Condensed Bold"/>
                <a:cs typeface="Roboto Condensed Bold"/>
                <a:sym typeface="Roboto Condensed Bold"/>
              </a:rPr>
              <a:t>час</a:t>
            </a:r>
            <a:r>
              <a:rPr lang="en-US" sz="4400" b="1" dirty="0">
                <a:solidFill>
                  <a:srgbClr val="000000"/>
                </a:solidFill>
                <a:latin typeface="Roboto Condensed Bold"/>
                <a:ea typeface="Roboto Condensed Bold"/>
                <a:cs typeface="Roboto Condensed Bold"/>
                <a:sym typeface="Roboto Condensed Bold"/>
              </a:rPr>
              <a:t> </a:t>
            </a:r>
            <a:r>
              <a:rPr lang="en-US" sz="4400" b="1" dirty="0" err="1">
                <a:solidFill>
                  <a:srgbClr val="000000"/>
                </a:solidFill>
                <a:latin typeface="Roboto Condensed Bold"/>
                <a:ea typeface="Roboto Condensed Bold"/>
                <a:cs typeface="Roboto Condensed Bold"/>
                <a:sym typeface="Roboto Condensed Bold"/>
              </a:rPr>
              <a:t>вагітності</a:t>
            </a:r>
            <a:endParaRPr lang="en-US" sz="4400" b="1" dirty="0">
              <a:solidFill>
                <a:srgbClr val="000000"/>
              </a:solidFill>
              <a:latin typeface="Roboto Condensed Bold"/>
              <a:ea typeface="Roboto Condensed Bold"/>
              <a:cs typeface="Roboto Condensed Bold"/>
              <a:sym typeface="Roboto Condensed Bold"/>
            </a:endParaRPr>
          </a:p>
        </p:txBody>
      </p:sp>
      <p:sp>
        <p:nvSpPr>
          <p:cNvPr id="3" name="Freeform 3"/>
          <p:cNvSpPr/>
          <p:nvPr/>
        </p:nvSpPr>
        <p:spPr>
          <a:xfrm>
            <a:off x="12635079" y="3340952"/>
            <a:ext cx="4624221" cy="5066377"/>
          </a:xfrm>
          <a:custGeom>
            <a:avLst/>
            <a:gdLst/>
            <a:ahLst/>
            <a:cxnLst/>
            <a:rect l="l" t="t" r="r" b="b"/>
            <a:pathLst>
              <a:path w="4624221" h="5066377">
                <a:moveTo>
                  <a:pt x="0" y="0"/>
                </a:moveTo>
                <a:lnTo>
                  <a:pt x="4624221" y="0"/>
                </a:lnTo>
                <a:lnTo>
                  <a:pt x="4624221" y="5066377"/>
                </a:lnTo>
                <a:lnTo>
                  <a:pt x="0" y="5066377"/>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4" name="TextBox 4"/>
          <p:cNvSpPr txBox="1"/>
          <p:nvPr/>
        </p:nvSpPr>
        <p:spPr>
          <a:xfrm>
            <a:off x="629260" y="2095500"/>
            <a:ext cx="11521551" cy="6482672"/>
          </a:xfrm>
          <a:prstGeom prst="rect">
            <a:avLst/>
          </a:prstGeom>
        </p:spPr>
        <p:txBody>
          <a:bodyPr lIns="0" tIns="0" rIns="0" bIns="0" rtlCol="0" anchor="t">
            <a:spAutoFit/>
          </a:bodyPr>
          <a:lstStyle/>
          <a:p>
            <a:pPr algn="just">
              <a:lnSpc>
                <a:spcPts val="5063"/>
              </a:lnSpc>
            </a:pPr>
            <a:r>
              <a:rPr lang="en-US" sz="3200" dirty="0" err="1">
                <a:solidFill>
                  <a:srgbClr val="000000"/>
                </a:solidFill>
                <a:latin typeface="Open Sans"/>
                <a:ea typeface="Open Sans"/>
                <a:cs typeface="Open Sans"/>
                <a:sym typeface="Open Sans"/>
              </a:rPr>
              <a:t>Хоча</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всі</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препарати</a:t>
            </a:r>
            <a:r>
              <a:rPr lang="en-US" sz="3200" dirty="0">
                <a:solidFill>
                  <a:srgbClr val="000000"/>
                </a:solidFill>
                <a:latin typeface="Open Sans"/>
                <a:ea typeface="Open Sans"/>
                <a:cs typeface="Open Sans"/>
                <a:sym typeface="Open Sans"/>
              </a:rPr>
              <a:t> </a:t>
            </a:r>
            <a:r>
              <a:rPr lang="uk-UA" sz="3200" dirty="0">
                <a:solidFill>
                  <a:srgbClr val="000000"/>
                </a:solidFill>
                <a:latin typeface="Open Sans"/>
                <a:ea typeface="Open Sans"/>
                <a:cs typeface="Open Sans"/>
                <a:sym typeface="Open Sans"/>
              </a:rPr>
              <a:t>ДКП</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вважаються</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безпечними</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для</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застосування</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під</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час</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вагітності</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за</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класифікацією</a:t>
            </a:r>
            <a:r>
              <a:rPr lang="en-US" sz="3200" dirty="0">
                <a:solidFill>
                  <a:srgbClr val="000000"/>
                </a:solidFill>
                <a:latin typeface="Open Sans"/>
                <a:ea typeface="Open Sans"/>
                <a:cs typeface="Open Sans"/>
                <a:sym typeface="Open Sans"/>
              </a:rPr>
              <a:t> ВООЗ, </a:t>
            </a:r>
            <a:r>
              <a:rPr lang="en-US" sz="3200" dirty="0" err="1">
                <a:solidFill>
                  <a:srgbClr val="000000"/>
                </a:solidFill>
                <a:latin typeface="Open Sans"/>
                <a:ea typeface="Open Sans"/>
                <a:cs typeface="Open Sans"/>
                <a:sym typeface="Open Sans"/>
              </a:rPr>
              <a:t>важливо</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щоб</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програми</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та</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постачальники</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послуг</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збирали</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та</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обмінювалися</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інформацією</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про</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будь-які</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випадки</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пов'язані</a:t>
            </a:r>
            <a:r>
              <a:rPr lang="en-US" sz="3200" dirty="0">
                <a:solidFill>
                  <a:srgbClr val="000000"/>
                </a:solidFill>
                <a:latin typeface="Open Sans"/>
                <a:ea typeface="Open Sans"/>
                <a:cs typeface="Open Sans"/>
                <a:sym typeface="Open Sans"/>
              </a:rPr>
              <a:t> з </a:t>
            </a:r>
            <a:r>
              <a:rPr lang="en-US" sz="3200" dirty="0" err="1">
                <a:solidFill>
                  <a:srgbClr val="000000"/>
                </a:solidFill>
                <a:latin typeface="Open Sans"/>
                <a:ea typeface="Open Sans"/>
                <a:cs typeface="Open Sans"/>
                <a:sym typeface="Open Sans"/>
              </a:rPr>
              <a:t>вагітністю</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та</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пологами</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оскільки</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кількість</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вагітних</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жінок</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які</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застосовують</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ці</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препарати</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зростає</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Особливо</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це</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стосується</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препаратів</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тривалої</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дії</a:t>
            </a:r>
            <a:r>
              <a:rPr lang="en-US" sz="3200" dirty="0">
                <a:solidFill>
                  <a:srgbClr val="000000"/>
                </a:solidFill>
                <a:latin typeface="Open Sans"/>
                <a:ea typeface="Open Sans"/>
                <a:cs typeface="Open Sans"/>
                <a:sym typeface="Open Sans"/>
              </a:rPr>
              <a:t> (DVR, CAB-LA </a:t>
            </a:r>
            <a:r>
              <a:rPr lang="en-US" sz="3200" dirty="0" err="1">
                <a:solidFill>
                  <a:srgbClr val="000000"/>
                </a:solidFill>
                <a:latin typeface="Open Sans"/>
                <a:ea typeface="Open Sans"/>
                <a:cs typeface="Open Sans"/>
                <a:sym typeface="Open Sans"/>
              </a:rPr>
              <a:t>та</a:t>
            </a:r>
            <a:r>
              <a:rPr lang="en-US" sz="3200" dirty="0">
                <a:solidFill>
                  <a:srgbClr val="000000"/>
                </a:solidFill>
                <a:latin typeface="Open Sans"/>
                <a:ea typeface="Open Sans"/>
                <a:cs typeface="Open Sans"/>
                <a:sym typeface="Open Sans"/>
              </a:rPr>
              <a:t> LEN), </a:t>
            </a:r>
            <a:r>
              <a:rPr lang="en-US" sz="3200" dirty="0" err="1">
                <a:solidFill>
                  <a:srgbClr val="000000"/>
                </a:solidFill>
                <a:latin typeface="Open Sans"/>
                <a:ea typeface="Open Sans"/>
                <a:cs typeface="Open Sans"/>
                <a:sym typeface="Open Sans"/>
              </a:rPr>
              <a:t>оскільки</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вони</a:t>
            </a:r>
            <a:r>
              <a:rPr lang="en-US" sz="3200" dirty="0">
                <a:solidFill>
                  <a:srgbClr val="000000"/>
                </a:solidFill>
                <a:latin typeface="Open Sans"/>
                <a:ea typeface="Open Sans"/>
                <a:cs typeface="Open Sans"/>
                <a:sym typeface="Open Sans"/>
              </a:rPr>
              <a:t> є </a:t>
            </a:r>
            <a:r>
              <a:rPr lang="en-US" sz="3200" dirty="0" err="1">
                <a:solidFill>
                  <a:srgbClr val="000000"/>
                </a:solidFill>
                <a:latin typeface="Open Sans"/>
                <a:ea typeface="Open Sans"/>
                <a:cs typeface="Open Sans"/>
                <a:sym typeface="Open Sans"/>
              </a:rPr>
              <a:t>відносно</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новими</a:t>
            </a:r>
            <a:r>
              <a:rPr lang="en-US" sz="3200" dirty="0">
                <a:solidFill>
                  <a:srgbClr val="000000"/>
                </a:solidFill>
                <a:latin typeface="Open Sans"/>
                <a:ea typeface="Open Sans"/>
                <a:cs typeface="Open Sans"/>
                <a:sym typeface="Open Sans"/>
              </a:rPr>
              <a:t> і </a:t>
            </a:r>
            <a:r>
              <a:rPr lang="en-US" sz="3200" dirty="0" err="1">
                <a:solidFill>
                  <a:srgbClr val="000000"/>
                </a:solidFill>
                <a:latin typeface="Open Sans"/>
                <a:ea typeface="Open Sans"/>
                <a:cs typeface="Open Sans"/>
                <a:sym typeface="Open Sans"/>
              </a:rPr>
              <a:t>тому</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на</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сьогоднішній</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день</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застосовуються</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меншою</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кількістю</a:t>
            </a:r>
            <a:r>
              <a:rPr lang="en-US" sz="3200" dirty="0">
                <a:solidFill>
                  <a:srgbClr val="000000"/>
                </a:solidFill>
                <a:latin typeface="Open Sans"/>
                <a:ea typeface="Open Sans"/>
                <a:cs typeface="Open Sans"/>
                <a:sym typeface="Open Sans"/>
              </a:rPr>
              <a:t> </a:t>
            </a:r>
            <a:r>
              <a:rPr lang="en-US" sz="3200" dirty="0" err="1">
                <a:solidFill>
                  <a:srgbClr val="000000"/>
                </a:solidFill>
                <a:latin typeface="Open Sans"/>
                <a:ea typeface="Open Sans"/>
                <a:cs typeface="Open Sans"/>
                <a:sym typeface="Open Sans"/>
              </a:rPr>
              <a:t>людей</a:t>
            </a:r>
            <a:r>
              <a:rPr lang="en-US" sz="3200" dirty="0">
                <a:solidFill>
                  <a:srgbClr val="000000"/>
                </a:solidFill>
                <a:latin typeface="Open Sans"/>
                <a:ea typeface="Open Sans"/>
                <a:cs typeface="Open Sans"/>
                <a:sym typeface="Open Sans"/>
              </a:rPr>
              <a:t>.</a:t>
            </a: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065744" y="2138421"/>
            <a:ext cx="10515834" cy="7273722"/>
          </a:xfrm>
          <a:prstGeom prst="rect">
            <a:avLst/>
          </a:prstGeom>
        </p:spPr>
        <p:txBody>
          <a:bodyPr lIns="0" tIns="0" rIns="0" bIns="0" rtlCol="0" anchor="t">
            <a:spAutoFit/>
          </a:bodyPr>
          <a:lstStyle/>
          <a:p>
            <a:pPr algn="just">
              <a:lnSpc>
                <a:spcPts val="4358"/>
              </a:lnSpc>
            </a:pPr>
            <a:r>
              <a:rPr lang="en-US" sz="2400" dirty="0" err="1">
                <a:solidFill>
                  <a:srgbClr val="000000"/>
                </a:solidFill>
                <a:latin typeface="Open Sans"/>
                <a:ea typeface="Open Sans"/>
                <a:cs typeface="Open Sans"/>
                <a:sym typeface="Open Sans"/>
              </a:rPr>
              <a:t>Постачальникам</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які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призначають</a:t>
            </a:r>
            <a:r>
              <a:rPr lang="en-US" sz="2400" dirty="0">
                <a:solidFill>
                  <a:srgbClr val="000000"/>
                </a:solidFill>
                <a:latin typeface="Open Sans"/>
                <a:ea typeface="Open Sans"/>
                <a:cs typeface="Open Sans"/>
                <a:sym typeface="Open Sans"/>
              </a:rPr>
              <a:t> DVR, CAB-LA </a:t>
            </a:r>
            <a:r>
              <a:rPr lang="en-US" sz="2400" dirty="0" err="1">
                <a:solidFill>
                  <a:srgbClr val="000000"/>
                </a:solidFill>
                <a:latin typeface="Open Sans"/>
                <a:ea typeface="Open Sans"/>
                <a:cs typeface="Open Sans"/>
                <a:sym typeface="Open Sans"/>
              </a:rPr>
              <a:t>та</a:t>
            </a:r>
            <a:r>
              <a:rPr lang="en-US" sz="2400" dirty="0">
                <a:solidFill>
                  <a:srgbClr val="000000"/>
                </a:solidFill>
                <a:latin typeface="Open Sans"/>
                <a:ea typeface="Open Sans"/>
                <a:cs typeface="Open Sans"/>
                <a:sym typeface="Open Sans"/>
              </a:rPr>
              <a:t> LEN </a:t>
            </a:r>
            <a:r>
              <a:rPr lang="en-US" sz="2400" dirty="0" err="1">
                <a:solidFill>
                  <a:srgbClr val="000000"/>
                </a:solidFill>
                <a:latin typeface="Open Sans"/>
                <a:ea typeface="Open Sans"/>
                <a:cs typeface="Open Sans"/>
                <a:sym typeface="Open Sans"/>
              </a:rPr>
              <a:t>клієнткам</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які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вагітні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або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завагітніли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рекомендується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активно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повідомляти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результати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вагітності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та</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пологів</a:t>
            </a:r>
            <a:r>
              <a:rPr lang="en-US" sz="2400" dirty="0">
                <a:solidFill>
                  <a:srgbClr val="000000"/>
                </a:solidFill>
                <a:latin typeface="Open Sans"/>
                <a:ea typeface="Open Sans"/>
                <a:cs typeface="Open Sans"/>
                <a:sym typeface="Open Sans"/>
              </a:rPr>
              <a:t> у </a:t>
            </a:r>
            <a:r>
              <a:rPr lang="en-US" sz="2400" dirty="0" err="1">
                <a:solidFill>
                  <a:srgbClr val="000000"/>
                </a:solidFill>
                <a:latin typeface="Open Sans"/>
                <a:ea typeface="Open Sans"/>
                <a:cs typeface="Open Sans"/>
                <a:sym typeface="Open Sans"/>
              </a:rPr>
              <a:t>клієнток</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які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використовували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ці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препарати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або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під</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час</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вагітності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через</a:t>
            </a:r>
            <a:r>
              <a:rPr lang="en-US" sz="2400" dirty="0">
                <a:solidFill>
                  <a:srgbClr val="000000"/>
                </a:solidFill>
                <a:latin typeface="Open Sans"/>
                <a:ea typeface="Open Sans"/>
                <a:cs typeface="Open Sans"/>
                <a:sym typeface="Open Sans"/>
              </a:rPr>
              <a:t> </a:t>
            </a:r>
            <a:r>
              <a:rPr lang="en-US" sz="2400" b="1" u="sng" dirty="0" err="1">
                <a:solidFill>
                  <a:srgbClr val="FE6C39"/>
                </a:solidFill>
                <a:latin typeface="Open Sans Bold"/>
                <a:ea typeface="Open Sans Bold"/>
                <a:cs typeface="Open Sans Bold"/>
                <a:sym typeface="Open Sans Bold"/>
                <a:hlinkClick r:id="rId2" tooltip="https://www.apregistry.com"/>
              </a:rPr>
              <a:t>Реєстр</a:t>
            </a:r>
            <a:r>
              <a:rPr lang="en-US" sz="2400" b="1" u="sng" dirty="0">
                <a:solidFill>
                  <a:srgbClr val="FE6C39"/>
                </a:solidFill>
                <a:latin typeface="Open Sans Bold"/>
                <a:ea typeface="Open Sans Bold"/>
                <a:cs typeface="Open Sans Bold"/>
                <a:sym typeface="Open Sans Bold"/>
                <a:hlinkClick r:id="rId2" tooltip="https://www.apregistry.com"/>
              </a:rPr>
              <a:t> </a:t>
            </a:r>
            <a:r>
              <a:rPr lang="en-US" sz="2400" b="1" u="sng" dirty="0" err="1">
                <a:solidFill>
                  <a:srgbClr val="FE6C39"/>
                </a:solidFill>
                <a:latin typeface="Open Sans Bold"/>
                <a:ea typeface="Open Sans Bold"/>
                <a:cs typeface="Open Sans Bold"/>
                <a:sym typeface="Open Sans Bold"/>
                <a:hlinkClick r:id="rId2" tooltip="https://www.apregistry.com"/>
              </a:rPr>
              <a:t>антиретровірусної</a:t>
            </a:r>
            <a:r>
              <a:rPr lang="en-US" sz="2400" b="1" u="sng" dirty="0">
                <a:solidFill>
                  <a:srgbClr val="FE6C39"/>
                </a:solidFill>
                <a:latin typeface="Open Sans Bold"/>
                <a:ea typeface="Open Sans Bold"/>
                <a:cs typeface="Open Sans Bold"/>
                <a:sym typeface="Open Sans Bold"/>
                <a:hlinkClick r:id="rId2" tooltip="https://www.apregistry.com"/>
              </a:rPr>
              <a:t> </a:t>
            </a:r>
            <a:r>
              <a:rPr lang="en-US" sz="2400" b="1" u="sng" dirty="0" err="1">
                <a:solidFill>
                  <a:srgbClr val="FE6C39"/>
                </a:solidFill>
                <a:latin typeface="Open Sans Bold"/>
                <a:ea typeface="Open Sans Bold"/>
                <a:cs typeface="Open Sans Bold"/>
                <a:sym typeface="Open Sans Bold"/>
                <a:hlinkClick r:id="rId2" tooltip="https://www.apregistry.com"/>
              </a:rPr>
              <a:t>терапії</a:t>
            </a:r>
            <a:r>
              <a:rPr lang="en-US" sz="2400" b="1" u="sng" dirty="0">
                <a:solidFill>
                  <a:srgbClr val="FE6C39"/>
                </a:solidFill>
                <a:latin typeface="Open Sans Bold"/>
                <a:ea typeface="Open Sans Bold"/>
                <a:cs typeface="Open Sans Bold"/>
                <a:sym typeface="Open Sans Bold"/>
                <a:hlinkClick r:id="rId2" tooltip="https://www.apregistry.com"/>
              </a:rPr>
              <a:t> </a:t>
            </a:r>
            <a:r>
              <a:rPr lang="en-US" sz="2400" b="1" u="sng" dirty="0" err="1">
                <a:solidFill>
                  <a:srgbClr val="FE6C39"/>
                </a:solidFill>
                <a:latin typeface="Open Sans Bold"/>
                <a:ea typeface="Open Sans Bold"/>
                <a:cs typeface="Open Sans Bold"/>
                <a:sym typeface="Open Sans Bold"/>
                <a:hlinkClick r:id="rId2" tooltip="https://www.apregistry.com"/>
              </a:rPr>
              <a:t>під</a:t>
            </a:r>
            <a:r>
              <a:rPr lang="en-US" sz="2400" b="1" u="sng" dirty="0">
                <a:solidFill>
                  <a:srgbClr val="FE6C39"/>
                </a:solidFill>
                <a:latin typeface="Open Sans Bold"/>
                <a:ea typeface="Open Sans Bold"/>
                <a:cs typeface="Open Sans Bold"/>
                <a:sym typeface="Open Sans Bold"/>
                <a:hlinkClick r:id="rId2" tooltip="https://www.apregistry.com"/>
              </a:rPr>
              <a:t> </a:t>
            </a:r>
            <a:r>
              <a:rPr lang="en-US" sz="2400" b="1" u="sng" dirty="0" err="1">
                <a:solidFill>
                  <a:srgbClr val="FE6C39"/>
                </a:solidFill>
                <a:latin typeface="Open Sans Bold"/>
                <a:ea typeface="Open Sans Bold"/>
                <a:cs typeface="Open Sans Bold"/>
                <a:sym typeface="Open Sans Bold"/>
                <a:hlinkClick r:id="rId2" tooltip="https://www.apregistry.com"/>
              </a:rPr>
              <a:t>час</a:t>
            </a:r>
            <a:r>
              <a:rPr lang="en-US" sz="2400" b="1" u="sng" dirty="0">
                <a:solidFill>
                  <a:srgbClr val="FE6C39"/>
                </a:solidFill>
                <a:latin typeface="Open Sans Bold"/>
                <a:ea typeface="Open Sans Bold"/>
                <a:cs typeface="Open Sans Bold"/>
                <a:sym typeface="Open Sans Bold"/>
                <a:hlinkClick r:id="rId2" tooltip="https://www.apregistry.com"/>
              </a:rPr>
              <a:t> </a:t>
            </a:r>
            <a:r>
              <a:rPr lang="en-US" sz="2400" b="1" u="sng" dirty="0" err="1">
                <a:solidFill>
                  <a:srgbClr val="FE6C39"/>
                </a:solidFill>
                <a:latin typeface="Open Sans Bold"/>
                <a:ea typeface="Open Sans Bold"/>
                <a:cs typeface="Open Sans Bold"/>
                <a:sym typeface="Open Sans Bold"/>
                <a:hlinkClick r:id="rId2" tooltip="https://www.apregistry.com"/>
              </a:rPr>
              <a:t>вагітності</a:t>
            </a:r>
            <a:r>
              <a:rPr lang="en-US" sz="2400" b="1" u="sng" dirty="0">
                <a:solidFill>
                  <a:srgbClr val="FE6C39"/>
                </a:solidFill>
                <a:latin typeface="Open Sans Bold"/>
                <a:ea typeface="Open Sans Bold"/>
                <a:cs typeface="Open Sans Bold"/>
                <a:sym typeface="Open Sans Bold"/>
                <a:hlinkClick r:id="rId2" tooltip="https://www.apregistry.com"/>
              </a:rPr>
              <a:t> (APR)</a:t>
            </a:r>
            <a:r>
              <a:rPr lang="en-US" sz="2400" b="1" dirty="0">
                <a:solidFill>
                  <a:srgbClr val="FE6C39"/>
                </a:solidFill>
                <a:latin typeface="Open Sans Bold"/>
                <a:ea typeface="Open Sans Bold"/>
                <a:cs typeface="Open Sans Bold"/>
                <a:sym typeface="Open Sans Bold"/>
              </a:rPr>
              <a:t>.</a:t>
            </a:r>
          </a:p>
          <a:p>
            <a:pPr algn="just">
              <a:lnSpc>
                <a:spcPts val="4358"/>
              </a:lnSpc>
            </a:pPr>
            <a:endParaRPr lang="en-US" sz="2400" b="1" dirty="0">
              <a:solidFill>
                <a:srgbClr val="FE6C39"/>
              </a:solidFill>
              <a:latin typeface="Open Sans Bold"/>
              <a:ea typeface="Open Sans Bold"/>
              <a:cs typeface="Open Sans Bold"/>
              <a:sym typeface="Open Sans Bold"/>
            </a:endParaRPr>
          </a:p>
          <a:p>
            <a:pPr algn="just">
              <a:lnSpc>
                <a:spcPts val="4358"/>
              </a:lnSpc>
            </a:pPr>
            <a:r>
              <a:rPr lang="en-US" sz="2400" b="1" u="sng" dirty="0" err="1">
                <a:solidFill>
                  <a:srgbClr val="FE6C39"/>
                </a:solidFill>
                <a:latin typeface="Open Sans Bold"/>
                <a:ea typeface="Open Sans Bold"/>
                <a:cs typeface="Open Sans Bold"/>
                <a:sym typeface="Open Sans Bold"/>
                <a:hlinkClick r:id="rId3" tooltip="https://www.who.int/tools/antiretrovirals-in-pregnancy-research-toolkit/data-harmonization"/>
              </a:rPr>
              <a:t>Інструментарій</a:t>
            </a:r>
            <a:r>
              <a:rPr lang="en-US" sz="2400" b="1" u="sng" dirty="0">
                <a:solidFill>
                  <a:srgbClr val="FE6C39"/>
                </a:solidFill>
                <a:latin typeface="Open Sans Bold"/>
                <a:ea typeface="Open Sans Bold"/>
                <a:cs typeface="Open Sans Bold"/>
                <a:sym typeface="Open Sans Bold"/>
                <a:hlinkClick r:id="rId3" tooltip="https://www.who.int/tools/antiretrovirals-in-pregnancy-research-toolkit/data-harmonization"/>
              </a:rPr>
              <a:t> APR ВООЗ </a:t>
            </a:r>
            <a:r>
              <a:rPr lang="en-US" sz="2400" dirty="0" err="1">
                <a:solidFill>
                  <a:srgbClr val="000000"/>
                </a:solidFill>
                <a:latin typeface="Open Sans"/>
                <a:ea typeface="Open Sans"/>
                <a:cs typeface="Open Sans"/>
                <a:sym typeface="Open Sans"/>
              </a:rPr>
              <a:t>містить</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рекомендації</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щодо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основних</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результатів</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для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матерів</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та</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новонароджених</a:t>
            </a:r>
            <a:r>
              <a:rPr lang="en-US" sz="2400" dirty="0">
                <a:solidFill>
                  <a:srgbClr val="000000"/>
                </a:solidFill>
                <a:latin typeface="Open Sans"/>
                <a:ea typeface="Open Sans"/>
                <a:cs typeface="Open Sans"/>
                <a:sym typeface="Open Sans"/>
              </a:rPr>
              <a:t>/</a:t>
            </a:r>
            <a:r>
              <a:rPr lang="en-US" sz="2400" dirty="0" err="1">
                <a:solidFill>
                  <a:srgbClr val="000000"/>
                </a:solidFill>
                <a:latin typeface="Open Sans"/>
                <a:ea typeface="Open Sans"/>
                <a:cs typeface="Open Sans"/>
                <a:sym typeface="Open Sans"/>
              </a:rPr>
              <a:t>немовлят</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для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цілей</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звітності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зосереджуючись</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на</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стандартизації</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якості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даних</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та</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гармонізації</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результатів</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щоб</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забезпечити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співпрацю</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та</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взаємодію</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між</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мережами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спостереження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Інструментарій</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також</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містить</a:t>
            </a:r>
            <a:r>
              <a:rPr lang="en-US" sz="2400" dirty="0">
                <a:solidFill>
                  <a:srgbClr val="000000"/>
                </a:solidFill>
                <a:latin typeface="Open Sans"/>
                <a:ea typeface="Open Sans"/>
                <a:cs typeface="Open Sans"/>
                <a:sym typeface="Open Sans"/>
              </a:rPr>
              <a:t> </a:t>
            </a:r>
            <a:r>
              <a:rPr lang="en-US" sz="2400" b="1" u="sng" dirty="0" err="1">
                <a:solidFill>
                  <a:srgbClr val="FE6C39"/>
                </a:solidFill>
                <a:latin typeface="Open Sans Bold"/>
                <a:ea typeface="Open Sans Bold"/>
                <a:cs typeface="Open Sans Bold"/>
                <a:sym typeface="Open Sans Bold"/>
                <a:hlinkClick r:id="rId4" tooltip="https://www.who.int/tools/antiretrovirals-in-pregnancy-research-toolkit/surveillance-studies-and-registries"/>
              </a:rPr>
              <a:t>посилання</a:t>
            </a:r>
            <a:r>
              <a:rPr lang="en-US" sz="2400" b="1" u="sng" dirty="0">
                <a:solidFill>
                  <a:srgbClr val="FE6C39"/>
                </a:solidFill>
                <a:latin typeface="Open Sans Bold"/>
                <a:ea typeface="Open Sans Bold"/>
                <a:cs typeface="Open Sans Bold"/>
                <a:sym typeface="Open Sans Bold"/>
                <a:hlinkClick r:id="rId4" tooltip="https://www.who.int/tools/antiretrovirals-in-pregnancy-research-toolkit/surveillance-studies-and-registries"/>
              </a:rPr>
              <a:t> </a:t>
            </a:r>
            <a:r>
              <a:rPr lang="en-US" sz="2400" b="1" u="sng" dirty="0" err="1">
                <a:solidFill>
                  <a:srgbClr val="FE6C39"/>
                </a:solidFill>
                <a:latin typeface="Open Sans Bold"/>
                <a:ea typeface="Open Sans Bold"/>
                <a:cs typeface="Open Sans Bold"/>
                <a:sym typeface="Open Sans Bold"/>
                <a:hlinkClick r:id="rId4" tooltip="https://www.who.int/tools/antiretrovirals-in-pregnancy-research-toolkit/surveillance-studies-and-registries"/>
              </a:rPr>
              <a:t>на</a:t>
            </a:r>
            <a:r>
              <a:rPr lang="en-US" sz="2400" b="1" u="sng" dirty="0">
                <a:solidFill>
                  <a:srgbClr val="FE6C39"/>
                </a:solidFill>
                <a:latin typeface="Open Sans Bold"/>
                <a:ea typeface="Open Sans Bold"/>
                <a:cs typeface="Open Sans Bold"/>
                <a:sym typeface="Open Sans Bold"/>
                <a:hlinkClick r:id="rId4" tooltip="https://www.who.int/tools/antiretrovirals-in-pregnancy-research-toolkit/surveillance-studies-and-registries"/>
              </a:rPr>
              <a:t> </a:t>
            </a:r>
            <a:r>
              <a:rPr lang="en-US" sz="2400" b="1" u="sng" dirty="0" err="1">
                <a:solidFill>
                  <a:srgbClr val="FE6C39"/>
                </a:solidFill>
                <a:latin typeface="Open Sans Bold"/>
                <a:ea typeface="Open Sans Bold"/>
                <a:cs typeface="Open Sans Bold"/>
                <a:sym typeface="Open Sans Bold"/>
                <a:hlinkClick r:id="rId4" tooltip="https://www.who.int/tools/antiretrovirals-in-pregnancy-research-toolkit/surveillance-studies-and-registries"/>
              </a:rPr>
              <a:t>матеріали</a:t>
            </a:r>
            <a:r>
              <a:rPr lang="en-US" sz="2400" b="1" u="sng" dirty="0">
                <a:solidFill>
                  <a:srgbClr val="FE6C39"/>
                </a:solidFill>
                <a:latin typeface="Open Sans Bold"/>
                <a:ea typeface="Open Sans Bold"/>
                <a:cs typeface="Open Sans Bold"/>
                <a:sym typeface="Open Sans Bold"/>
                <a:hlinkClick r:id="rId4" tooltip="https://www.who.int/tools/antiretrovirals-in-pregnancy-research-toolkit/surveillance-studies-and-registries"/>
              </a:rPr>
              <a:t> з </a:t>
            </a:r>
            <a:r>
              <a:rPr lang="en-US" sz="2400" b="1" u="sng" dirty="0" err="1">
                <a:solidFill>
                  <a:srgbClr val="FE6C39"/>
                </a:solidFill>
                <a:latin typeface="Open Sans Bold"/>
                <a:ea typeface="Open Sans Bold"/>
                <a:cs typeface="Open Sans Bold"/>
                <a:sym typeface="Open Sans Bold"/>
                <a:hlinkClick r:id="rId4" tooltip="https://www.who.int/tools/antiretrovirals-in-pregnancy-research-toolkit/surveillance-studies-and-registries"/>
              </a:rPr>
              <a:t>основних</a:t>
            </a:r>
            <a:r>
              <a:rPr lang="en-US" sz="2400" b="1" u="sng" dirty="0">
                <a:solidFill>
                  <a:srgbClr val="FE6C39"/>
                </a:solidFill>
                <a:latin typeface="Open Sans Bold"/>
                <a:ea typeface="Open Sans Bold"/>
                <a:cs typeface="Open Sans Bold"/>
                <a:sym typeface="Open Sans Bold"/>
                <a:hlinkClick r:id="rId4" tooltip="https://www.who.int/tools/antiretrovirals-in-pregnancy-research-toolkit/surveillance-studies-and-registries"/>
              </a:rPr>
              <a:t> </a:t>
            </a:r>
            <a:r>
              <a:rPr lang="en-US" sz="2400" b="1" u="sng" dirty="0" err="1">
                <a:solidFill>
                  <a:srgbClr val="FE6C39"/>
                </a:solidFill>
                <a:latin typeface="Open Sans Bold"/>
                <a:ea typeface="Open Sans Bold"/>
                <a:cs typeface="Open Sans Bold"/>
                <a:sym typeface="Open Sans Bold"/>
                <a:hlinkClick r:id="rId4" tooltip="https://www.who.int/tools/antiretrovirals-in-pregnancy-research-toolkit/surveillance-studies-and-registries"/>
              </a:rPr>
              <a:t>досліджень</a:t>
            </a:r>
            <a:r>
              <a:rPr lang="en-US" sz="2400" b="1" u="sng" dirty="0">
                <a:solidFill>
                  <a:srgbClr val="FE6C39"/>
                </a:solidFill>
                <a:latin typeface="Open Sans Bold"/>
                <a:ea typeface="Open Sans Bold"/>
                <a:cs typeface="Open Sans Bold"/>
                <a:sym typeface="Open Sans Bold"/>
                <a:hlinkClick r:id="rId4" tooltip="https://www.who.int/tools/antiretrovirals-in-pregnancy-research-toolkit/surveillance-studies-and-registries"/>
              </a:rPr>
              <a:t> </a:t>
            </a:r>
            <a:r>
              <a:rPr lang="en-US" sz="2400" b="1" u="sng" dirty="0" err="1">
                <a:solidFill>
                  <a:srgbClr val="FE6C39"/>
                </a:solidFill>
                <a:latin typeface="Open Sans Bold"/>
                <a:ea typeface="Open Sans Bold"/>
                <a:cs typeface="Open Sans Bold"/>
                <a:sym typeface="Open Sans Bold"/>
                <a:hlinkClick r:id="rId4" tooltip="https://www.who.int/tools/antiretrovirals-in-pregnancy-research-toolkit/surveillance-studies-and-registries"/>
              </a:rPr>
              <a:t>та</a:t>
            </a:r>
            <a:r>
              <a:rPr lang="en-US" sz="2400" b="1" u="sng" dirty="0">
                <a:solidFill>
                  <a:srgbClr val="FE6C39"/>
                </a:solidFill>
                <a:latin typeface="Open Sans Bold"/>
                <a:ea typeface="Open Sans Bold"/>
                <a:cs typeface="Open Sans Bold"/>
                <a:sym typeface="Open Sans Bold"/>
                <a:hlinkClick r:id="rId4" tooltip="https://www.who.int/tools/antiretrovirals-in-pregnancy-research-toolkit/surveillance-studies-and-registries"/>
              </a:rPr>
              <a:t> </a:t>
            </a:r>
            <a:r>
              <a:rPr lang="en-US" sz="2400" b="1" u="sng" dirty="0" err="1">
                <a:solidFill>
                  <a:srgbClr val="FE6C39"/>
                </a:solidFill>
                <a:latin typeface="Open Sans Bold"/>
                <a:ea typeface="Open Sans Bold"/>
                <a:cs typeface="Open Sans Bold"/>
                <a:sym typeface="Open Sans Bold"/>
                <a:hlinkClick r:id="rId4" tooltip="https://www.who.int/tools/antiretrovirals-in-pregnancy-research-toolkit/surveillance-studies-and-registries"/>
              </a:rPr>
              <a:t>реєстрів</a:t>
            </a:r>
            <a:r>
              <a:rPr lang="en-US" sz="2400" b="1" u="sng" dirty="0">
                <a:solidFill>
                  <a:srgbClr val="FE6C39"/>
                </a:solidFill>
                <a:latin typeface="Open Sans Bold"/>
                <a:ea typeface="Open Sans Bold"/>
                <a:cs typeface="Open Sans Bold"/>
                <a:sym typeface="Open Sans Bold"/>
                <a:hlinkClick r:id="rId4" tooltip="https://www.who.int/tools/antiretrovirals-in-pregnancy-research-toolkit/surveillance-studies-and-registries"/>
              </a:rPr>
              <a:t> </a:t>
            </a:r>
            <a:r>
              <a:rPr lang="en-US" sz="2400" b="1" u="sng" dirty="0" err="1">
                <a:solidFill>
                  <a:srgbClr val="FE6C39"/>
                </a:solidFill>
                <a:latin typeface="Open Sans Bold"/>
                <a:ea typeface="Open Sans Bold"/>
                <a:cs typeface="Open Sans Bold"/>
                <a:sym typeface="Open Sans Bold"/>
                <a:hlinkClick r:id="rId4" tooltip="https://www.who.int/tools/antiretrovirals-in-pregnancy-research-toolkit/surveillance-studies-and-registries"/>
              </a:rPr>
              <a:t>спостереження</a:t>
            </a:r>
            <a:r>
              <a:rPr lang="en-US" sz="2400" b="1" u="sng" dirty="0">
                <a:solidFill>
                  <a:srgbClr val="FE6C39"/>
                </a:solidFill>
                <a:latin typeface="Open Sans Bold"/>
                <a:ea typeface="Open Sans Bold"/>
                <a:cs typeface="Open Sans Bold"/>
                <a:sym typeface="Open Sans Bold"/>
                <a:hlinkClick r:id="rId4" tooltip="https://www.who.int/tools/antiretrovirals-in-pregnancy-research-toolkit/surveillance-studies-and-registries"/>
              </a:rPr>
              <a:t> </a:t>
            </a:r>
            <a:r>
              <a:rPr lang="en-US" sz="2400" b="1" u="sng" dirty="0" err="1">
                <a:solidFill>
                  <a:srgbClr val="FE6C39"/>
                </a:solidFill>
                <a:latin typeface="Open Sans Bold"/>
                <a:ea typeface="Open Sans Bold"/>
                <a:cs typeface="Open Sans Bold"/>
                <a:sym typeface="Open Sans Bold"/>
                <a:hlinkClick r:id="rId4" tooltip="https://www.who.int/tools/antiretrovirals-in-pregnancy-research-toolkit/surveillance-studies-and-registries"/>
              </a:rPr>
              <a:t>за</a:t>
            </a:r>
            <a:r>
              <a:rPr lang="en-US" sz="2400" b="1" u="sng" dirty="0">
                <a:solidFill>
                  <a:srgbClr val="FE6C39"/>
                </a:solidFill>
                <a:latin typeface="Open Sans Bold"/>
                <a:ea typeface="Open Sans Bold"/>
                <a:cs typeface="Open Sans Bold"/>
                <a:sym typeface="Open Sans Bold"/>
                <a:hlinkClick r:id="rId4" tooltip="https://www.who.int/tools/antiretrovirals-in-pregnancy-research-toolkit/surveillance-studies-and-registries"/>
              </a:rPr>
              <a:t> </a:t>
            </a:r>
            <a:r>
              <a:rPr lang="en-US" sz="2400" b="1" u="sng" dirty="0" err="1">
                <a:solidFill>
                  <a:srgbClr val="FE6C39"/>
                </a:solidFill>
                <a:latin typeface="Open Sans Bold"/>
                <a:ea typeface="Open Sans Bold"/>
                <a:cs typeface="Open Sans Bold"/>
                <a:sym typeface="Open Sans Bold"/>
                <a:hlinkClick r:id="rId4" tooltip="https://www.who.int/tools/antiretrovirals-in-pregnancy-research-toolkit/surveillance-studies-and-registries"/>
              </a:rPr>
              <a:t>вагітністю</a:t>
            </a:r>
            <a:r>
              <a:rPr lang="en-US" sz="2400" b="1" u="sng" dirty="0">
                <a:solidFill>
                  <a:srgbClr val="FE6C39"/>
                </a:solidFill>
                <a:latin typeface="Open Sans Bold"/>
                <a:ea typeface="Open Sans Bold"/>
                <a:cs typeface="Open Sans Bold"/>
                <a:sym typeface="Open Sans Bold"/>
                <a:hlinkClick r:id="rId4" tooltip="https://www.who.int/tools/antiretrovirals-in-pregnancy-research-toolkit/surveillance-studies-and-registries"/>
              </a:rPr>
              <a:t> </a:t>
            </a:r>
            <a:r>
              <a:rPr lang="en-US" sz="2400" b="1" u="sng" dirty="0" err="1">
                <a:solidFill>
                  <a:srgbClr val="FE6C39"/>
                </a:solidFill>
                <a:latin typeface="Open Sans Bold"/>
                <a:ea typeface="Open Sans Bold"/>
                <a:cs typeface="Open Sans Bold"/>
                <a:sym typeface="Open Sans Bold"/>
                <a:hlinkClick r:id="rId4" tooltip="https://www.who.int/tools/antiretrovirals-in-pregnancy-research-toolkit/surveillance-studies-and-registries"/>
              </a:rPr>
              <a:t>та</a:t>
            </a:r>
            <a:r>
              <a:rPr lang="en-US" sz="2400" b="1" u="sng" dirty="0">
                <a:solidFill>
                  <a:srgbClr val="FE6C39"/>
                </a:solidFill>
                <a:latin typeface="Open Sans Bold"/>
                <a:ea typeface="Open Sans Bold"/>
                <a:cs typeface="Open Sans Bold"/>
                <a:sym typeface="Open Sans Bold"/>
                <a:hlinkClick r:id="rId4" tooltip="https://www.who.int/tools/antiretrovirals-in-pregnancy-research-toolkit/surveillance-studies-and-registries"/>
              </a:rPr>
              <a:t> </a:t>
            </a:r>
            <a:r>
              <a:rPr lang="en-US" sz="2400" b="1" u="sng" dirty="0" err="1">
                <a:solidFill>
                  <a:srgbClr val="FE6C39"/>
                </a:solidFill>
                <a:latin typeface="Open Sans Bold"/>
                <a:ea typeface="Open Sans Bold"/>
                <a:cs typeface="Open Sans Bold"/>
                <a:sym typeface="Open Sans Bold"/>
                <a:hlinkClick r:id="rId4" tooltip="https://www.who.int/tools/antiretrovirals-in-pregnancy-research-toolkit/surveillance-studies-and-registries"/>
              </a:rPr>
              <a:t>пологами</a:t>
            </a:r>
            <a:r>
              <a:rPr lang="en-US" sz="2400" dirty="0">
                <a:solidFill>
                  <a:srgbClr val="000000"/>
                </a:solidFill>
                <a:latin typeface="Open Sans"/>
                <a:ea typeface="Open Sans"/>
                <a:cs typeface="Open Sans"/>
                <a:sym typeface="Open Sans"/>
              </a:rPr>
              <a:t>.</a:t>
            </a:r>
          </a:p>
        </p:txBody>
      </p:sp>
      <p:sp>
        <p:nvSpPr>
          <p:cNvPr id="3" name="Freeform 3"/>
          <p:cNvSpPr/>
          <p:nvPr/>
        </p:nvSpPr>
        <p:spPr>
          <a:xfrm>
            <a:off x="236822" y="3247724"/>
            <a:ext cx="6368417" cy="4998467"/>
          </a:xfrm>
          <a:custGeom>
            <a:avLst/>
            <a:gdLst/>
            <a:ahLst/>
            <a:cxnLst/>
            <a:rect l="l" t="t" r="r" b="b"/>
            <a:pathLst>
              <a:path w="6368417" h="4998467">
                <a:moveTo>
                  <a:pt x="0" y="0"/>
                </a:moveTo>
                <a:lnTo>
                  <a:pt x="6368417" y="0"/>
                </a:lnTo>
                <a:lnTo>
                  <a:pt x="6368417" y="4998467"/>
                </a:lnTo>
                <a:lnTo>
                  <a:pt x="0" y="4998467"/>
                </a:lnTo>
                <a:lnTo>
                  <a:pt x="0" y="0"/>
                </a:lnTo>
                <a:close/>
              </a:path>
            </a:pathLst>
          </a:custGeom>
          <a:blipFill>
            <a:blip r:embed="rId5">
              <a:extLst>
                <a:ext uri="{96DAC541-7B7A-43D3-8B79-37D633B846F1}">
                  <asvg:svgBlip xmlns:asvg="http://schemas.microsoft.com/office/drawing/2016/SVG/main" r:embed="rId6"/>
                </a:ext>
              </a:extLst>
            </a:blip>
            <a:stretch>
              <a:fillRect/>
            </a:stretch>
          </a:blipFill>
        </p:spPr>
      </p:sp>
      <p:sp>
        <p:nvSpPr>
          <p:cNvPr id="4" name="TextBox 4"/>
          <p:cNvSpPr txBox="1"/>
          <p:nvPr/>
        </p:nvSpPr>
        <p:spPr>
          <a:xfrm>
            <a:off x="742461" y="868151"/>
            <a:ext cx="15189730" cy="679673"/>
          </a:xfrm>
          <a:prstGeom prst="rect">
            <a:avLst/>
          </a:prstGeom>
        </p:spPr>
        <p:txBody>
          <a:bodyPr lIns="0" tIns="0" rIns="0" bIns="0" rtlCol="0" anchor="t">
            <a:spAutoFit/>
          </a:bodyPr>
          <a:lstStyle/>
          <a:p>
            <a:pPr>
              <a:lnSpc>
                <a:spcPts val="5565"/>
              </a:lnSpc>
            </a:pPr>
            <a:r>
              <a:rPr lang="en-US" sz="4400" b="1" dirty="0" err="1">
                <a:solidFill>
                  <a:srgbClr val="000000"/>
                </a:solidFill>
                <a:latin typeface="Roboto Condensed Bold"/>
                <a:ea typeface="Roboto Condensed Bold"/>
                <a:cs typeface="Roboto Condensed Bold"/>
                <a:sym typeface="Roboto Condensed Bold"/>
              </a:rPr>
              <a:t>Остаточне</a:t>
            </a:r>
            <a:r>
              <a:rPr lang="en-US" sz="4400" b="1" dirty="0">
                <a:solidFill>
                  <a:srgbClr val="000000"/>
                </a:solidFill>
                <a:latin typeface="Roboto Condensed Bold"/>
                <a:ea typeface="Roboto Condensed Bold"/>
                <a:cs typeface="Roboto Condensed Bold"/>
                <a:sym typeface="Roboto Condensed Bold"/>
              </a:rPr>
              <a:t> </a:t>
            </a:r>
            <a:r>
              <a:rPr lang="en-US" sz="4400" b="1" dirty="0" err="1">
                <a:solidFill>
                  <a:srgbClr val="000000"/>
                </a:solidFill>
                <a:latin typeface="Roboto Condensed Bold"/>
                <a:ea typeface="Roboto Condensed Bold"/>
                <a:cs typeface="Roboto Condensed Bold"/>
                <a:sym typeface="Roboto Condensed Bold"/>
              </a:rPr>
              <a:t>зауваження</a:t>
            </a:r>
            <a:r>
              <a:rPr lang="en-US" sz="4400" b="1" dirty="0">
                <a:solidFill>
                  <a:srgbClr val="000000"/>
                </a:solidFill>
                <a:latin typeface="Roboto Condensed Bold"/>
                <a:ea typeface="Roboto Condensed Bold"/>
                <a:cs typeface="Roboto Condensed Bold"/>
                <a:sym typeface="Roboto Condensed Bold"/>
              </a:rPr>
              <a:t> </a:t>
            </a:r>
            <a:r>
              <a:rPr lang="en-US" sz="4400" b="1" dirty="0" err="1">
                <a:solidFill>
                  <a:srgbClr val="000000"/>
                </a:solidFill>
                <a:latin typeface="Roboto Condensed Bold"/>
                <a:ea typeface="Roboto Condensed Bold"/>
                <a:cs typeface="Roboto Condensed Bold"/>
                <a:sym typeface="Roboto Condensed Bold"/>
              </a:rPr>
              <a:t>щодо</a:t>
            </a:r>
            <a:r>
              <a:rPr lang="en-US" sz="4400" b="1" dirty="0">
                <a:solidFill>
                  <a:srgbClr val="000000"/>
                </a:solidFill>
                <a:latin typeface="Roboto Condensed Bold"/>
                <a:ea typeface="Roboto Condensed Bold"/>
                <a:cs typeface="Roboto Condensed Bold"/>
                <a:sym typeface="Roboto Condensed Bold"/>
              </a:rPr>
              <a:t> </a:t>
            </a:r>
            <a:r>
              <a:rPr lang="en-US" sz="4400" b="1" dirty="0" err="1">
                <a:solidFill>
                  <a:srgbClr val="000000"/>
                </a:solidFill>
                <a:latin typeface="Roboto Condensed Bold"/>
                <a:ea typeface="Roboto Condensed Bold"/>
                <a:cs typeface="Roboto Condensed Bold"/>
                <a:sym typeface="Roboto Condensed Bold"/>
              </a:rPr>
              <a:t>безпеки</a:t>
            </a:r>
            <a:r>
              <a:rPr lang="en-US" sz="4400" b="1" dirty="0">
                <a:solidFill>
                  <a:srgbClr val="000000"/>
                </a:solidFill>
                <a:latin typeface="Roboto Condensed Bold"/>
                <a:ea typeface="Roboto Condensed Bold"/>
                <a:cs typeface="Roboto Condensed Bold"/>
                <a:sym typeface="Roboto Condensed Bold"/>
              </a:rPr>
              <a:t> ДКП </a:t>
            </a:r>
            <a:r>
              <a:rPr lang="en-US" sz="4400" b="1" dirty="0" err="1">
                <a:solidFill>
                  <a:srgbClr val="000000"/>
                </a:solidFill>
                <a:latin typeface="Roboto Condensed Bold"/>
                <a:ea typeface="Roboto Condensed Bold"/>
                <a:cs typeface="Roboto Condensed Bold"/>
                <a:sym typeface="Roboto Condensed Bold"/>
              </a:rPr>
              <a:t>під</a:t>
            </a:r>
            <a:r>
              <a:rPr lang="en-US" sz="4400" b="1" dirty="0">
                <a:solidFill>
                  <a:srgbClr val="000000"/>
                </a:solidFill>
                <a:latin typeface="Roboto Condensed Bold"/>
                <a:ea typeface="Roboto Condensed Bold"/>
                <a:cs typeface="Roboto Condensed Bold"/>
                <a:sym typeface="Roboto Condensed Bold"/>
              </a:rPr>
              <a:t> </a:t>
            </a:r>
            <a:r>
              <a:rPr lang="en-US" sz="4400" b="1" dirty="0" err="1">
                <a:solidFill>
                  <a:srgbClr val="000000"/>
                </a:solidFill>
                <a:latin typeface="Roboto Condensed Bold"/>
                <a:ea typeface="Roboto Condensed Bold"/>
                <a:cs typeface="Roboto Condensed Bold"/>
                <a:sym typeface="Roboto Condensed Bold"/>
              </a:rPr>
              <a:t>час</a:t>
            </a:r>
            <a:r>
              <a:rPr lang="en-US" sz="4400" b="1" dirty="0">
                <a:solidFill>
                  <a:srgbClr val="000000"/>
                </a:solidFill>
                <a:latin typeface="Roboto Condensed Bold"/>
                <a:ea typeface="Roboto Condensed Bold"/>
                <a:cs typeface="Roboto Condensed Bold"/>
                <a:sym typeface="Roboto Condensed Bold"/>
              </a:rPr>
              <a:t> </a:t>
            </a:r>
            <a:r>
              <a:rPr lang="en-US" sz="4400" b="1" dirty="0" err="1">
                <a:solidFill>
                  <a:srgbClr val="000000"/>
                </a:solidFill>
                <a:latin typeface="Roboto Condensed Bold"/>
                <a:ea typeface="Roboto Condensed Bold"/>
                <a:cs typeface="Roboto Condensed Bold"/>
                <a:sym typeface="Roboto Condensed Bold"/>
              </a:rPr>
              <a:t>вагітності</a:t>
            </a:r>
            <a:endParaRPr lang="en-US" sz="4400" b="1" dirty="0">
              <a:solidFill>
                <a:srgbClr val="000000"/>
              </a:solidFill>
              <a:latin typeface="Roboto Condensed Bold"/>
              <a:ea typeface="Roboto Condensed Bold"/>
              <a:cs typeface="Roboto Condensed Bold"/>
              <a:sym typeface="Roboto Condensed Bold"/>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4473293" y="32987"/>
            <a:ext cx="3844444" cy="4845711"/>
          </a:xfrm>
          <a:custGeom>
            <a:avLst/>
            <a:gdLst/>
            <a:ahLst/>
            <a:cxnLst/>
            <a:rect l="l" t="t" r="r" b="b"/>
            <a:pathLst>
              <a:path w="6765152" h="6460720">
                <a:moveTo>
                  <a:pt x="0" y="0"/>
                </a:moveTo>
                <a:lnTo>
                  <a:pt x="6765152" y="0"/>
                </a:lnTo>
                <a:lnTo>
                  <a:pt x="6765152" y="6460720"/>
                </a:lnTo>
                <a:lnTo>
                  <a:pt x="0" y="646072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671150" y="418147"/>
            <a:ext cx="15497243" cy="1038746"/>
          </a:xfrm>
          <a:prstGeom prst="rect">
            <a:avLst/>
          </a:prstGeom>
        </p:spPr>
        <p:txBody>
          <a:bodyPr lIns="0" tIns="0" rIns="0" bIns="0" rtlCol="0" anchor="t">
            <a:spAutoFit/>
          </a:bodyPr>
          <a:lstStyle/>
          <a:p>
            <a:pPr algn="l">
              <a:lnSpc>
                <a:spcPts val="8819"/>
              </a:lnSpc>
            </a:pPr>
            <a:r>
              <a:rPr lang="en-US" sz="6000" b="1" dirty="0" err="1">
                <a:solidFill>
                  <a:srgbClr val="1D9EDE"/>
                </a:solidFill>
                <a:latin typeface="Roboto Condensed Bold"/>
                <a:ea typeface="Roboto Condensed Bold"/>
                <a:cs typeface="Roboto Condensed Bold"/>
                <a:sym typeface="Roboto Condensed Bold"/>
              </a:rPr>
              <a:t>Підсумок</a:t>
            </a:r>
            <a:r>
              <a:rPr lang="en-US" sz="6000" b="1" dirty="0">
                <a:solidFill>
                  <a:srgbClr val="1D9EDE"/>
                </a:solidFill>
                <a:latin typeface="Roboto Condensed Bold"/>
                <a:ea typeface="Roboto Condensed Bold"/>
                <a:cs typeface="Roboto Condensed Bold"/>
                <a:sym typeface="Roboto Condensed Bold"/>
              </a:rPr>
              <a:t> </a:t>
            </a:r>
            <a:r>
              <a:rPr lang="en-US" sz="6000" b="1" dirty="0" err="1">
                <a:solidFill>
                  <a:srgbClr val="1D9EDE"/>
                </a:solidFill>
                <a:latin typeface="Roboto Condensed Bold"/>
                <a:ea typeface="Roboto Condensed Bold"/>
                <a:cs typeface="Roboto Condensed Bold"/>
                <a:sym typeface="Roboto Condensed Bold"/>
              </a:rPr>
              <a:t>основних</a:t>
            </a:r>
            <a:r>
              <a:rPr lang="en-US" sz="6000" b="1" dirty="0">
                <a:solidFill>
                  <a:srgbClr val="1D9EDE"/>
                </a:solidFill>
                <a:latin typeface="Roboto Condensed Bold"/>
                <a:ea typeface="Roboto Condensed Bold"/>
                <a:cs typeface="Roboto Condensed Bold"/>
                <a:sym typeface="Roboto Condensed Bold"/>
              </a:rPr>
              <a:t> </a:t>
            </a:r>
            <a:r>
              <a:rPr lang="en-US" sz="6000" b="1" dirty="0" err="1">
                <a:solidFill>
                  <a:srgbClr val="1D9EDE"/>
                </a:solidFill>
                <a:latin typeface="Roboto Condensed Bold"/>
                <a:ea typeface="Roboto Condensed Bold"/>
                <a:cs typeface="Roboto Condensed Bold"/>
                <a:sym typeface="Roboto Condensed Bold"/>
              </a:rPr>
              <a:t>моментів</a:t>
            </a:r>
            <a:r>
              <a:rPr lang="en-US" sz="6000" b="1" dirty="0">
                <a:solidFill>
                  <a:srgbClr val="1D9EDE"/>
                </a:solidFill>
                <a:latin typeface="Roboto Condensed Bold"/>
                <a:ea typeface="Roboto Condensed Bold"/>
                <a:cs typeface="Roboto Condensed Bold"/>
                <a:sym typeface="Roboto Condensed Bold"/>
              </a:rPr>
              <a:t> </a:t>
            </a:r>
            <a:r>
              <a:rPr lang="en-US" sz="6000" b="1" dirty="0" err="1">
                <a:solidFill>
                  <a:srgbClr val="1D9EDE"/>
                </a:solidFill>
                <a:latin typeface="Roboto Condensed Bold"/>
                <a:ea typeface="Roboto Condensed Bold"/>
                <a:cs typeface="Roboto Condensed Bold"/>
                <a:sym typeface="Roboto Condensed Bold"/>
              </a:rPr>
              <a:t>уроку</a:t>
            </a:r>
            <a:r>
              <a:rPr lang="en-US" sz="6000" b="1" dirty="0">
                <a:solidFill>
                  <a:srgbClr val="1D9EDE"/>
                </a:solidFill>
                <a:latin typeface="Roboto Condensed Bold"/>
                <a:ea typeface="Roboto Condensed Bold"/>
                <a:cs typeface="Roboto Condensed Bold"/>
                <a:sym typeface="Roboto Condensed Bold"/>
              </a:rPr>
              <a:t> 4</a:t>
            </a:r>
          </a:p>
        </p:txBody>
      </p:sp>
      <p:sp>
        <p:nvSpPr>
          <p:cNvPr id="4" name="TextBox 4"/>
          <p:cNvSpPr txBox="1"/>
          <p:nvPr/>
        </p:nvSpPr>
        <p:spPr>
          <a:xfrm>
            <a:off x="785506" y="1883464"/>
            <a:ext cx="15844755" cy="1466427"/>
          </a:xfrm>
          <a:prstGeom prst="rect">
            <a:avLst/>
          </a:prstGeom>
        </p:spPr>
        <p:txBody>
          <a:bodyPr lIns="0" tIns="0" rIns="0" bIns="0" rtlCol="0" anchor="t">
            <a:spAutoFit/>
          </a:bodyPr>
          <a:lstStyle/>
          <a:p>
            <a:pPr algn="l">
              <a:lnSpc>
                <a:spcPts val="3852"/>
              </a:lnSpc>
            </a:pPr>
            <a:r>
              <a:rPr lang="en-US" sz="2400" dirty="0" err="1">
                <a:solidFill>
                  <a:srgbClr val="000000"/>
                </a:solidFill>
                <a:latin typeface="Open Sans"/>
                <a:ea typeface="Open Sans"/>
                <a:cs typeface="Open Sans"/>
                <a:sym typeface="Open Sans"/>
              </a:rPr>
              <a:t>Клієнтів</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які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повертаються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для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отримання</a:t>
            </a:r>
            <a:r>
              <a:rPr lang="en-US" sz="2400" dirty="0">
                <a:solidFill>
                  <a:srgbClr val="000000"/>
                </a:solidFill>
                <a:latin typeface="Open Sans"/>
                <a:ea typeface="Open Sans"/>
                <a:cs typeface="Open Sans"/>
                <a:sym typeface="Open Sans"/>
              </a:rPr>
              <a:t> </a:t>
            </a:r>
            <a:r>
              <a:rPr lang="uk-UA" sz="2400" dirty="0">
                <a:solidFill>
                  <a:srgbClr val="000000"/>
                </a:solidFill>
                <a:latin typeface="Open Sans"/>
                <a:ea typeface="Open Sans"/>
                <a:cs typeface="Open Sans"/>
                <a:sym typeface="Open Sans"/>
              </a:rPr>
              <a:t>ДКП</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слід</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повторно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обстежити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щоб</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виявити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будь-які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нові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протипоказання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Щоб</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визначити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чи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клієнт</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клінічно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придатний</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для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продовження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використання</a:t>
            </a:r>
            <a:r>
              <a:rPr lang="en-US" sz="2400" dirty="0">
                <a:solidFill>
                  <a:srgbClr val="000000"/>
                </a:solidFill>
                <a:latin typeface="Open Sans"/>
                <a:ea typeface="Open Sans"/>
                <a:cs typeface="Open Sans"/>
                <a:sym typeface="Open Sans"/>
              </a:rPr>
              <a:t> </a:t>
            </a:r>
            <a:r>
              <a:rPr lang="uk-UA" sz="2400" dirty="0">
                <a:solidFill>
                  <a:srgbClr val="000000"/>
                </a:solidFill>
                <a:latin typeface="Open Sans"/>
                <a:ea typeface="Open Sans"/>
                <a:cs typeface="Open Sans"/>
                <a:sym typeface="Open Sans"/>
              </a:rPr>
              <a:t>ДКП</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медичні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працівники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повинні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провести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такі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обстеження</a:t>
            </a:r>
            <a:r>
              <a:rPr lang="en-US" sz="2400" dirty="0">
                <a:solidFill>
                  <a:srgbClr val="000000"/>
                </a:solidFill>
                <a:latin typeface="Open Sans"/>
                <a:ea typeface="Open Sans"/>
                <a:cs typeface="Open Sans"/>
                <a:sym typeface="Open Sans"/>
              </a:rPr>
              <a:t>:</a:t>
            </a:r>
          </a:p>
        </p:txBody>
      </p:sp>
      <p:grpSp>
        <p:nvGrpSpPr>
          <p:cNvPr id="5" name="Group 5"/>
          <p:cNvGrpSpPr/>
          <p:nvPr/>
        </p:nvGrpSpPr>
        <p:grpSpPr>
          <a:xfrm>
            <a:off x="1875592" y="3469873"/>
            <a:ext cx="15040808" cy="6433583"/>
            <a:chOff x="0" y="0"/>
            <a:chExt cx="18359972" cy="8578111"/>
          </a:xfrm>
        </p:grpSpPr>
        <p:sp>
          <p:nvSpPr>
            <p:cNvPr id="6" name="Freeform 6"/>
            <p:cNvSpPr/>
            <p:nvPr/>
          </p:nvSpPr>
          <p:spPr>
            <a:xfrm>
              <a:off x="0" y="0"/>
              <a:ext cx="767147" cy="767147"/>
            </a:xfrm>
            <a:custGeom>
              <a:avLst/>
              <a:gdLst/>
              <a:ahLst/>
              <a:cxnLst/>
              <a:rect l="l" t="t" r="r" b="b"/>
              <a:pathLst>
                <a:path w="767147" h="767147">
                  <a:moveTo>
                    <a:pt x="0" y="0"/>
                  </a:moveTo>
                  <a:lnTo>
                    <a:pt x="767147" y="0"/>
                  </a:lnTo>
                  <a:lnTo>
                    <a:pt x="767147" y="767147"/>
                  </a:lnTo>
                  <a:lnTo>
                    <a:pt x="0" y="767147"/>
                  </a:lnTo>
                  <a:lnTo>
                    <a:pt x="0" y="0"/>
                  </a:lnTo>
                  <a:close/>
                </a:path>
              </a:pathLst>
            </a:custGeom>
            <a:blipFill>
              <a:blip r:embed="rId4">
                <a:extLst>
                  <a:ext uri="{96DAC541-7B7A-43D3-8B79-37D633B846F1}">
                    <asvg:svgBlip xmlns:asvg="http://schemas.microsoft.com/office/drawing/2016/SVG/main" r:embed="rId5"/>
                  </a:ext>
                </a:extLst>
              </a:blip>
              <a:stretch>
                <a:fillRect/>
              </a:stretch>
            </a:blipFill>
          </p:spPr>
        </p:sp>
        <p:sp>
          <p:nvSpPr>
            <p:cNvPr id="7" name="TextBox 7"/>
            <p:cNvSpPr txBox="1"/>
            <p:nvPr/>
          </p:nvSpPr>
          <p:spPr>
            <a:xfrm>
              <a:off x="1006049" y="102089"/>
              <a:ext cx="10887390" cy="478764"/>
            </a:xfrm>
            <a:prstGeom prst="rect">
              <a:avLst/>
            </a:prstGeom>
          </p:spPr>
          <p:txBody>
            <a:bodyPr lIns="0" tIns="0" rIns="0" bIns="0" rtlCol="0" anchor="t">
              <a:spAutoFit/>
            </a:bodyPr>
            <a:lstStyle/>
            <a:p>
              <a:pPr algn="l">
                <a:lnSpc>
                  <a:spcPts val="2844"/>
                </a:lnSpc>
              </a:pPr>
              <a:r>
                <a:rPr lang="en-US" sz="2400">
                  <a:solidFill>
                    <a:srgbClr val="000000"/>
                  </a:solidFill>
                  <a:latin typeface="Open Sans"/>
                  <a:ea typeface="Open Sans"/>
                  <a:cs typeface="Open Sans"/>
                  <a:sym typeface="Open Sans"/>
                </a:rPr>
                <a:t>Тестування на ВІЛ</a:t>
              </a:r>
            </a:p>
          </p:txBody>
        </p:sp>
        <p:sp>
          <p:nvSpPr>
            <p:cNvPr id="8" name="Freeform 8"/>
            <p:cNvSpPr/>
            <p:nvPr/>
          </p:nvSpPr>
          <p:spPr>
            <a:xfrm>
              <a:off x="0" y="1284884"/>
              <a:ext cx="767147" cy="767147"/>
            </a:xfrm>
            <a:custGeom>
              <a:avLst/>
              <a:gdLst/>
              <a:ahLst/>
              <a:cxnLst/>
              <a:rect l="l" t="t" r="r" b="b"/>
              <a:pathLst>
                <a:path w="767147" h="767147">
                  <a:moveTo>
                    <a:pt x="0" y="0"/>
                  </a:moveTo>
                  <a:lnTo>
                    <a:pt x="767147" y="0"/>
                  </a:lnTo>
                  <a:lnTo>
                    <a:pt x="767147" y="767147"/>
                  </a:lnTo>
                  <a:lnTo>
                    <a:pt x="0" y="767147"/>
                  </a:lnTo>
                  <a:lnTo>
                    <a:pt x="0" y="0"/>
                  </a:lnTo>
                  <a:close/>
                </a:path>
              </a:pathLst>
            </a:custGeom>
            <a:blipFill>
              <a:blip r:embed="rId6">
                <a:extLst>
                  <a:ext uri="{96DAC541-7B7A-43D3-8B79-37D633B846F1}">
                    <asvg:svgBlip xmlns:asvg="http://schemas.microsoft.com/office/drawing/2016/SVG/main" r:embed="rId7"/>
                  </a:ext>
                </a:extLst>
              </a:blip>
              <a:stretch>
                <a:fillRect/>
              </a:stretch>
            </a:blipFill>
          </p:spPr>
        </p:sp>
        <p:sp>
          <p:nvSpPr>
            <p:cNvPr id="9" name="Freeform 9"/>
            <p:cNvSpPr/>
            <p:nvPr/>
          </p:nvSpPr>
          <p:spPr>
            <a:xfrm>
              <a:off x="0" y="2608376"/>
              <a:ext cx="767147" cy="767147"/>
            </a:xfrm>
            <a:custGeom>
              <a:avLst/>
              <a:gdLst/>
              <a:ahLst/>
              <a:cxnLst/>
              <a:rect l="l" t="t" r="r" b="b"/>
              <a:pathLst>
                <a:path w="767147" h="767147">
                  <a:moveTo>
                    <a:pt x="0" y="0"/>
                  </a:moveTo>
                  <a:lnTo>
                    <a:pt x="767147" y="0"/>
                  </a:lnTo>
                  <a:lnTo>
                    <a:pt x="767147" y="767147"/>
                  </a:lnTo>
                  <a:lnTo>
                    <a:pt x="0" y="767147"/>
                  </a:lnTo>
                  <a:lnTo>
                    <a:pt x="0" y="0"/>
                  </a:lnTo>
                  <a:close/>
                </a:path>
              </a:pathLst>
            </a:custGeom>
            <a:blipFill>
              <a:blip r:embed="rId8">
                <a:extLst>
                  <a:ext uri="{96DAC541-7B7A-43D3-8B79-37D633B846F1}">
                    <asvg:svgBlip xmlns:asvg="http://schemas.microsoft.com/office/drawing/2016/SVG/main" r:embed="rId9"/>
                  </a:ext>
                </a:extLst>
              </a:blip>
              <a:stretch>
                <a:fillRect/>
              </a:stretch>
            </a:blipFill>
          </p:spPr>
        </p:sp>
        <p:sp>
          <p:nvSpPr>
            <p:cNvPr id="10" name="Freeform 10"/>
            <p:cNvSpPr/>
            <p:nvPr/>
          </p:nvSpPr>
          <p:spPr>
            <a:xfrm>
              <a:off x="0" y="3975122"/>
              <a:ext cx="767147" cy="767147"/>
            </a:xfrm>
            <a:custGeom>
              <a:avLst/>
              <a:gdLst/>
              <a:ahLst/>
              <a:cxnLst/>
              <a:rect l="l" t="t" r="r" b="b"/>
              <a:pathLst>
                <a:path w="767147" h="767147">
                  <a:moveTo>
                    <a:pt x="0" y="0"/>
                  </a:moveTo>
                  <a:lnTo>
                    <a:pt x="767147" y="0"/>
                  </a:lnTo>
                  <a:lnTo>
                    <a:pt x="767147" y="767147"/>
                  </a:lnTo>
                  <a:lnTo>
                    <a:pt x="0" y="767147"/>
                  </a:lnTo>
                  <a:lnTo>
                    <a:pt x="0" y="0"/>
                  </a:lnTo>
                  <a:close/>
                </a:path>
              </a:pathLst>
            </a:custGeom>
            <a:blipFill>
              <a:blip r:embed="rId10">
                <a:extLst>
                  <a:ext uri="{96DAC541-7B7A-43D3-8B79-37D633B846F1}">
                    <asvg:svgBlip xmlns:asvg="http://schemas.microsoft.com/office/drawing/2016/SVG/main" r:embed="rId11"/>
                  </a:ext>
                </a:extLst>
              </a:blip>
              <a:stretch>
                <a:fillRect/>
              </a:stretch>
            </a:blipFill>
          </p:spPr>
        </p:sp>
        <p:sp>
          <p:nvSpPr>
            <p:cNvPr id="11" name="TextBox 11"/>
            <p:cNvSpPr txBox="1"/>
            <p:nvPr/>
          </p:nvSpPr>
          <p:spPr>
            <a:xfrm>
              <a:off x="1017727" y="4116421"/>
              <a:ext cx="14885934" cy="478764"/>
            </a:xfrm>
            <a:prstGeom prst="rect">
              <a:avLst/>
            </a:prstGeom>
          </p:spPr>
          <p:txBody>
            <a:bodyPr lIns="0" tIns="0" rIns="0" bIns="0" rtlCol="0" anchor="t">
              <a:spAutoFit/>
            </a:bodyPr>
            <a:lstStyle/>
            <a:p>
              <a:pPr algn="l">
                <a:lnSpc>
                  <a:spcPts val="2844"/>
                </a:lnSpc>
              </a:pPr>
              <a:r>
                <a:rPr lang="en-US" sz="2400" dirty="0" err="1">
                  <a:solidFill>
                    <a:srgbClr val="000000"/>
                  </a:solidFill>
                  <a:latin typeface="Open Sans"/>
                  <a:ea typeface="Open Sans"/>
                  <a:cs typeface="Open Sans"/>
                  <a:sym typeface="Open Sans"/>
                </a:rPr>
                <a:t>Вживання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інших</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ліків</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або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продуктів</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які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можуть</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взаємодіяти</a:t>
              </a:r>
              <a:r>
                <a:rPr lang="en-US" sz="2400" dirty="0">
                  <a:solidFill>
                    <a:srgbClr val="000000"/>
                  </a:solidFill>
                  <a:latin typeface="Open Sans"/>
                  <a:ea typeface="Open Sans"/>
                  <a:cs typeface="Open Sans"/>
                  <a:sym typeface="Open Sans"/>
                </a:rPr>
                <a:t> з </a:t>
              </a:r>
              <a:r>
                <a:rPr lang="uk-UA" sz="2400" dirty="0">
                  <a:solidFill>
                    <a:srgbClr val="000000"/>
                  </a:solidFill>
                  <a:latin typeface="Open Sans"/>
                  <a:ea typeface="Open Sans"/>
                  <a:cs typeface="Open Sans"/>
                  <a:sym typeface="Open Sans"/>
                </a:rPr>
                <a:t>ДКП</a:t>
              </a:r>
              <a:endParaRPr lang="en-US" sz="2400" dirty="0">
                <a:solidFill>
                  <a:srgbClr val="000000"/>
                </a:solidFill>
                <a:latin typeface="Open Sans"/>
                <a:ea typeface="Open Sans"/>
                <a:cs typeface="Open Sans"/>
                <a:sym typeface="Open Sans"/>
              </a:endParaRPr>
            </a:p>
          </p:txBody>
        </p:sp>
        <p:sp>
          <p:nvSpPr>
            <p:cNvPr id="12" name="Freeform 12"/>
            <p:cNvSpPr/>
            <p:nvPr/>
          </p:nvSpPr>
          <p:spPr>
            <a:xfrm>
              <a:off x="0" y="5260006"/>
              <a:ext cx="757803" cy="757803"/>
            </a:xfrm>
            <a:custGeom>
              <a:avLst/>
              <a:gdLst/>
              <a:ahLst/>
              <a:cxnLst/>
              <a:rect l="l" t="t" r="r" b="b"/>
              <a:pathLst>
                <a:path w="757803" h="757803">
                  <a:moveTo>
                    <a:pt x="0" y="0"/>
                  </a:moveTo>
                  <a:lnTo>
                    <a:pt x="757803" y="0"/>
                  </a:lnTo>
                  <a:lnTo>
                    <a:pt x="757803" y="757803"/>
                  </a:lnTo>
                  <a:lnTo>
                    <a:pt x="0" y="757803"/>
                  </a:lnTo>
                  <a:lnTo>
                    <a:pt x="0" y="0"/>
                  </a:lnTo>
                  <a:close/>
                </a:path>
              </a:pathLst>
            </a:custGeom>
            <a:blipFill>
              <a:blip r:embed="rId12">
                <a:extLst>
                  <a:ext uri="{96DAC541-7B7A-43D3-8B79-37D633B846F1}">
                    <asvg:svgBlip xmlns:asvg="http://schemas.microsoft.com/office/drawing/2016/SVG/main" r:embed="rId13"/>
                  </a:ext>
                </a:extLst>
              </a:blip>
              <a:stretch>
                <a:fillRect/>
              </a:stretch>
            </a:blipFill>
          </p:spPr>
        </p:sp>
        <p:sp>
          <p:nvSpPr>
            <p:cNvPr id="13" name="TextBox 13"/>
            <p:cNvSpPr txBox="1"/>
            <p:nvPr/>
          </p:nvSpPr>
          <p:spPr>
            <a:xfrm>
              <a:off x="1027073" y="5396634"/>
              <a:ext cx="14909292" cy="478764"/>
            </a:xfrm>
            <a:prstGeom prst="rect">
              <a:avLst/>
            </a:prstGeom>
          </p:spPr>
          <p:txBody>
            <a:bodyPr lIns="0" tIns="0" rIns="0" bIns="0" rtlCol="0" anchor="t">
              <a:spAutoFit/>
            </a:bodyPr>
            <a:lstStyle/>
            <a:p>
              <a:pPr algn="l">
                <a:lnSpc>
                  <a:spcPts val="2844"/>
                </a:lnSpc>
              </a:pPr>
              <a:r>
                <a:rPr lang="en-US" sz="2400" b="1" i="1">
                  <a:solidFill>
                    <a:srgbClr val="000000"/>
                  </a:solidFill>
                  <a:latin typeface="Open Sans Bold Italics"/>
                  <a:ea typeface="Open Sans Bold Italics"/>
                  <a:cs typeface="Open Sans Bold Italics"/>
                  <a:sym typeface="Open Sans Bold Italics"/>
                </a:rPr>
                <a:t>Нові </a:t>
              </a:r>
              <a:r>
                <a:rPr lang="en-US" sz="2400">
                  <a:solidFill>
                    <a:srgbClr val="000000"/>
                  </a:solidFill>
                  <a:latin typeface="Open Sans"/>
                  <a:ea typeface="Open Sans"/>
                  <a:cs typeface="Open Sans"/>
                  <a:sym typeface="Open Sans"/>
                </a:rPr>
                <a:t>алергії/гіперчутливість до ліків</a:t>
              </a:r>
            </a:p>
          </p:txBody>
        </p:sp>
        <p:sp>
          <p:nvSpPr>
            <p:cNvPr id="14" name="Freeform 14"/>
            <p:cNvSpPr/>
            <p:nvPr/>
          </p:nvSpPr>
          <p:spPr>
            <a:xfrm>
              <a:off x="0" y="6535546"/>
              <a:ext cx="748459" cy="748459"/>
            </a:xfrm>
            <a:custGeom>
              <a:avLst/>
              <a:gdLst/>
              <a:ahLst/>
              <a:cxnLst/>
              <a:rect l="l" t="t" r="r" b="b"/>
              <a:pathLst>
                <a:path w="748459" h="748459">
                  <a:moveTo>
                    <a:pt x="0" y="0"/>
                  </a:moveTo>
                  <a:lnTo>
                    <a:pt x="748459" y="0"/>
                  </a:lnTo>
                  <a:lnTo>
                    <a:pt x="748459" y="748458"/>
                  </a:lnTo>
                  <a:lnTo>
                    <a:pt x="0" y="748458"/>
                  </a:lnTo>
                  <a:lnTo>
                    <a:pt x="0" y="0"/>
                  </a:lnTo>
                  <a:close/>
                </a:path>
              </a:pathLst>
            </a:custGeom>
            <a:blipFill>
              <a:blip r:embed="rId14">
                <a:extLst>
                  <a:ext uri="{96DAC541-7B7A-43D3-8B79-37D633B846F1}">
                    <asvg:svgBlip xmlns:asvg="http://schemas.microsoft.com/office/drawing/2016/SVG/main" r:embed="rId15"/>
                  </a:ext>
                </a:extLst>
              </a:blip>
              <a:stretch>
                <a:fillRect/>
              </a:stretch>
            </a:blipFill>
          </p:spPr>
        </p:sp>
        <p:sp>
          <p:nvSpPr>
            <p:cNvPr id="15" name="TextBox 15"/>
            <p:cNvSpPr txBox="1"/>
            <p:nvPr/>
          </p:nvSpPr>
          <p:spPr>
            <a:xfrm>
              <a:off x="1041503" y="6667502"/>
              <a:ext cx="14909292" cy="478764"/>
            </a:xfrm>
            <a:prstGeom prst="rect">
              <a:avLst/>
            </a:prstGeom>
          </p:spPr>
          <p:txBody>
            <a:bodyPr lIns="0" tIns="0" rIns="0" bIns="0" rtlCol="0" anchor="t">
              <a:spAutoFit/>
            </a:bodyPr>
            <a:lstStyle/>
            <a:p>
              <a:pPr algn="l">
                <a:lnSpc>
                  <a:spcPts val="2844"/>
                </a:lnSpc>
              </a:pPr>
              <a:r>
                <a:rPr lang="en-US" sz="2400" b="1" i="1">
                  <a:solidFill>
                    <a:srgbClr val="000000"/>
                  </a:solidFill>
                  <a:latin typeface="Open Sans Bold Italics"/>
                  <a:ea typeface="Open Sans Bold Italics"/>
                  <a:cs typeface="Open Sans Bold Italics"/>
                  <a:sym typeface="Open Sans Bold Italics"/>
                </a:rPr>
                <a:t>Нові або зміни в </a:t>
              </a:r>
              <a:r>
                <a:rPr lang="en-US" sz="2400">
                  <a:solidFill>
                    <a:srgbClr val="000000"/>
                  </a:solidFill>
                  <a:latin typeface="Open Sans"/>
                  <a:ea typeface="Open Sans"/>
                  <a:cs typeface="Open Sans"/>
                  <a:sym typeface="Open Sans"/>
                </a:rPr>
                <a:t>супутніх захворюваннях</a:t>
              </a:r>
            </a:p>
          </p:txBody>
        </p:sp>
        <p:sp>
          <p:nvSpPr>
            <p:cNvPr id="16" name="Freeform 16"/>
            <p:cNvSpPr/>
            <p:nvPr/>
          </p:nvSpPr>
          <p:spPr>
            <a:xfrm>
              <a:off x="0" y="7841918"/>
              <a:ext cx="736193" cy="736193"/>
            </a:xfrm>
            <a:custGeom>
              <a:avLst/>
              <a:gdLst/>
              <a:ahLst/>
              <a:cxnLst/>
              <a:rect l="l" t="t" r="r" b="b"/>
              <a:pathLst>
                <a:path w="736193" h="736193">
                  <a:moveTo>
                    <a:pt x="0" y="0"/>
                  </a:moveTo>
                  <a:lnTo>
                    <a:pt x="736193" y="0"/>
                  </a:lnTo>
                  <a:lnTo>
                    <a:pt x="736193" y="736193"/>
                  </a:lnTo>
                  <a:lnTo>
                    <a:pt x="0" y="736193"/>
                  </a:lnTo>
                  <a:lnTo>
                    <a:pt x="0" y="0"/>
                  </a:lnTo>
                  <a:close/>
                </a:path>
              </a:pathLst>
            </a:custGeom>
            <a:blipFill>
              <a:blip r:embed="rId16">
                <a:extLst>
                  <a:ext uri="{96DAC541-7B7A-43D3-8B79-37D633B846F1}">
                    <asvg:svgBlip xmlns:asvg="http://schemas.microsoft.com/office/drawing/2016/SVG/main" r:embed="rId17"/>
                  </a:ext>
                </a:extLst>
              </a:blip>
              <a:stretch>
                <a:fillRect/>
              </a:stretch>
            </a:blipFill>
          </p:spPr>
        </p:sp>
        <p:sp>
          <p:nvSpPr>
            <p:cNvPr id="17" name="TextBox 17"/>
            <p:cNvSpPr txBox="1"/>
            <p:nvPr/>
          </p:nvSpPr>
          <p:spPr>
            <a:xfrm>
              <a:off x="1015394" y="1237259"/>
              <a:ext cx="17344578" cy="957527"/>
            </a:xfrm>
            <a:prstGeom prst="rect">
              <a:avLst/>
            </a:prstGeom>
          </p:spPr>
          <p:txBody>
            <a:bodyPr lIns="0" tIns="0" rIns="0" bIns="0" rtlCol="0" anchor="t">
              <a:spAutoFit/>
            </a:bodyPr>
            <a:lstStyle/>
            <a:p>
              <a:pPr algn="l">
                <a:lnSpc>
                  <a:spcPts val="2844"/>
                </a:lnSpc>
              </a:pPr>
              <a:r>
                <a:rPr lang="en-US" sz="2400" dirty="0" err="1">
                  <a:solidFill>
                    <a:srgbClr val="000000"/>
                  </a:solidFill>
                  <a:latin typeface="Open Sans"/>
                  <a:ea typeface="Open Sans"/>
                  <a:cs typeface="Open Sans"/>
                  <a:sym typeface="Open Sans"/>
                </a:rPr>
                <a:t>Можливе</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зараження</a:t>
              </a:r>
              <a:r>
                <a:rPr lang="en-US" sz="2400" dirty="0">
                  <a:solidFill>
                    <a:srgbClr val="000000"/>
                  </a:solidFill>
                  <a:latin typeface="Open Sans"/>
                  <a:ea typeface="Open Sans"/>
                  <a:cs typeface="Open Sans"/>
                  <a:sym typeface="Open Sans"/>
                </a:rPr>
                <a:t> ВІЛ </a:t>
              </a:r>
              <a:r>
                <a:rPr lang="en-US" sz="2400" dirty="0" err="1">
                  <a:solidFill>
                    <a:srgbClr val="000000"/>
                  </a:solidFill>
                  <a:latin typeface="Open Sans"/>
                  <a:ea typeface="Open Sans"/>
                  <a:cs typeface="Open Sans"/>
                  <a:sym typeface="Open Sans"/>
                </a:rPr>
                <a:t>протягом</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останніх</a:t>
              </a:r>
              <a:r>
                <a:rPr lang="en-US" sz="2400" dirty="0">
                  <a:solidFill>
                    <a:srgbClr val="000000"/>
                  </a:solidFill>
                  <a:latin typeface="Open Sans"/>
                  <a:ea typeface="Open Sans"/>
                  <a:cs typeface="Open Sans"/>
                  <a:sym typeface="Open Sans"/>
                </a:rPr>
                <a:t> 72 </a:t>
              </a:r>
              <a:r>
                <a:rPr lang="en-US" sz="2400" dirty="0" err="1">
                  <a:solidFill>
                    <a:srgbClr val="000000"/>
                  </a:solidFill>
                  <a:latin typeface="Open Sans"/>
                  <a:ea typeface="Open Sans"/>
                  <a:cs typeface="Open Sans"/>
                  <a:sym typeface="Open Sans"/>
                </a:rPr>
                <a:t>годин</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Оцінка</a:t>
              </a:r>
              <a:r>
                <a:rPr lang="en-US" sz="2400" dirty="0">
                  <a:solidFill>
                    <a:srgbClr val="000000"/>
                  </a:solidFill>
                  <a:latin typeface="Open Sans"/>
                  <a:ea typeface="Open Sans"/>
                  <a:cs typeface="Open Sans"/>
                  <a:sym typeface="Open Sans"/>
                </a:rPr>
                <a:t> </a:t>
              </a:r>
              <a:r>
                <a:rPr lang="uk-UA" sz="2400" dirty="0">
                  <a:solidFill>
                    <a:srgbClr val="000000"/>
                  </a:solidFill>
                  <a:latin typeface="Open Sans"/>
                  <a:ea typeface="Open Sans"/>
                  <a:cs typeface="Open Sans"/>
                  <a:sym typeface="Open Sans"/>
                </a:rPr>
                <a:t>ПКП</a:t>
              </a:r>
              <a:r>
                <a:rPr lang="en-US" sz="2400" dirty="0">
                  <a:solidFill>
                    <a:srgbClr val="000000"/>
                  </a:solidFill>
                  <a:latin typeface="Open Sans"/>
                  <a:ea typeface="Open Sans"/>
                  <a:cs typeface="Open Sans"/>
                  <a:sym typeface="Open Sans"/>
                </a:rPr>
                <a:t>»), </a:t>
              </a:r>
              <a:r>
                <a:rPr lang="en-US" sz="2400" b="1" i="1" dirty="0" err="1">
                  <a:solidFill>
                    <a:srgbClr val="000000"/>
                  </a:solidFill>
                  <a:latin typeface="Open Sans Bold Italics"/>
                  <a:ea typeface="Open Sans Bold Italics"/>
                  <a:cs typeface="Open Sans Bold Italics"/>
                  <a:sym typeface="Open Sans Bold Italics"/>
                </a:rPr>
                <a:t>включаючи</a:t>
              </a:r>
              <a:r>
                <a:rPr lang="en-US" sz="2400" b="1" i="1" dirty="0">
                  <a:solidFill>
                    <a:srgbClr val="000000"/>
                  </a:solidFill>
                  <a:latin typeface="Open Sans Bold Italics"/>
                  <a:ea typeface="Open Sans Bold Italics"/>
                  <a:cs typeface="Open Sans Bold Italics"/>
                  <a:sym typeface="Open Sans Bold Italics"/>
                </a:rPr>
                <a:t> </a:t>
              </a:r>
              <a:r>
                <a:rPr lang="en-US" sz="2400" b="1" i="1" dirty="0" err="1">
                  <a:solidFill>
                    <a:srgbClr val="000000"/>
                  </a:solidFill>
                  <a:latin typeface="Open Sans Bold Italics"/>
                  <a:ea typeface="Open Sans Bold Italics"/>
                  <a:cs typeface="Open Sans Bold Italics"/>
                  <a:sym typeface="Open Sans Bold Italics"/>
                </a:rPr>
                <a:t>оцінку</a:t>
              </a:r>
              <a:r>
                <a:rPr lang="en-US" sz="2400" b="1" i="1" dirty="0">
                  <a:solidFill>
                    <a:srgbClr val="000000"/>
                  </a:solidFill>
                  <a:latin typeface="Open Sans Bold Italics"/>
                  <a:ea typeface="Open Sans Bold Italics"/>
                  <a:cs typeface="Open Sans Bold Italics"/>
                  <a:sym typeface="Open Sans Bold Italics"/>
                </a:rPr>
                <a:t> </a:t>
              </a:r>
              <a:r>
                <a:rPr lang="en-US" sz="2400" b="1" i="1" dirty="0" err="1">
                  <a:solidFill>
                    <a:srgbClr val="000000"/>
                  </a:solidFill>
                  <a:latin typeface="Open Sans Bold Italics"/>
                  <a:ea typeface="Open Sans Bold Italics"/>
                  <a:cs typeface="Open Sans Bold Italics"/>
                  <a:sym typeface="Open Sans Bold Italics"/>
                </a:rPr>
                <a:t>відхилень</a:t>
              </a:r>
              <a:r>
                <a:rPr lang="en-US" sz="2400" b="1" i="1" dirty="0">
                  <a:solidFill>
                    <a:srgbClr val="000000"/>
                  </a:solidFill>
                  <a:latin typeface="Open Sans Bold Italics"/>
                  <a:ea typeface="Open Sans Bold Italics"/>
                  <a:cs typeface="Open Sans Bold Italics"/>
                  <a:sym typeface="Open Sans Bold Italics"/>
                </a:rPr>
                <a:t> у </a:t>
              </a:r>
              <a:r>
                <a:rPr lang="en-US" sz="2400" b="1" i="1" dirty="0" err="1">
                  <a:solidFill>
                    <a:srgbClr val="000000"/>
                  </a:solidFill>
                  <a:latin typeface="Open Sans Bold Italics"/>
                  <a:ea typeface="Open Sans Bold Italics"/>
                  <a:cs typeface="Open Sans Bold Italics"/>
                  <a:sym typeface="Open Sans Bold Italics"/>
                </a:rPr>
                <a:t>застосуванні</a:t>
              </a:r>
              <a:r>
                <a:rPr lang="en-US" sz="2400" b="1" i="1" dirty="0">
                  <a:solidFill>
                    <a:srgbClr val="000000"/>
                  </a:solidFill>
                  <a:latin typeface="Open Sans Bold Italics"/>
                  <a:ea typeface="Open Sans Bold Italics"/>
                  <a:cs typeface="Open Sans Bold Italics"/>
                  <a:sym typeface="Open Sans Bold Italics"/>
                </a:rPr>
                <a:t> </a:t>
              </a:r>
              <a:r>
                <a:rPr lang="uk-UA" sz="2400" b="1" i="1" dirty="0">
                  <a:solidFill>
                    <a:srgbClr val="000000"/>
                  </a:solidFill>
                  <a:latin typeface="Open Sans Bold Italics"/>
                  <a:ea typeface="Open Sans Bold Italics"/>
                  <a:cs typeface="Open Sans Bold Italics"/>
                  <a:sym typeface="Open Sans Bold Italics"/>
                </a:rPr>
                <a:t>ДКП</a:t>
              </a:r>
              <a:r>
                <a:rPr lang="en-US" sz="2400" b="1" i="1" dirty="0">
                  <a:solidFill>
                    <a:srgbClr val="000000"/>
                  </a:solidFill>
                  <a:latin typeface="Open Sans Bold Italics"/>
                  <a:ea typeface="Open Sans Bold Italics"/>
                  <a:cs typeface="Open Sans Bold Italics"/>
                  <a:sym typeface="Open Sans Bold Italics"/>
                </a:rPr>
                <a:t> </a:t>
              </a:r>
            </a:p>
          </p:txBody>
        </p:sp>
        <p:sp>
          <p:nvSpPr>
            <p:cNvPr id="18" name="TextBox 18"/>
            <p:cNvSpPr txBox="1"/>
            <p:nvPr/>
          </p:nvSpPr>
          <p:spPr>
            <a:xfrm>
              <a:off x="1015395" y="2522143"/>
              <a:ext cx="16672557" cy="1436291"/>
            </a:xfrm>
            <a:prstGeom prst="rect">
              <a:avLst/>
            </a:prstGeom>
          </p:spPr>
          <p:txBody>
            <a:bodyPr lIns="0" tIns="0" rIns="0" bIns="0" rtlCol="0" anchor="t">
              <a:spAutoFit/>
            </a:bodyPr>
            <a:lstStyle/>
            <a:p>
              <a:pPr algn="l">
                <a:lnSpc>
                  <a:spcPts val="2844"/>
                </a:lnSpc>
              </a:pPr>
              <a:r>
                <a:rPr lang="en-US" sz="2400" dirty="0" err="1">
                  <a:solidFill>
                    <a:srgbClr val="000000"/>
                  </a:solidFill>
                  <a:latin typeface="Open Sans"/>
                  <a:ea typeface="Open Sans"/>
                  <a:cs typeface="Open Sans"/>
                  <a:sym typeface="Open Sans"/>
                </a:rPr>
                <a:t>Ознаки</a:t>
              </a:r>
              <a:r>
                <a:rPr lang="en-US" sz="2400" dirty="0">
                  <a:solidFill>
                    <a:srgbClr val="000000"/>
                  </a:solidFill>
                  <a:latin typeface="Open Sans"/>
                  <a:ea typeface="Open Sans"/>
                  <a:cs typeface="Open Sans"/>
                  <a:sym typeface="Open Sans"/>
                </a:rPr>
                <a:t>/</a:t>
              </a:r>
              <a:r>
                <a:rPr lang="en-US" sz="2400" dirty="0" err="1">
                  <a:solidFill>
                    <a:srgbClr val="000000"/>
                  </a:solidFill>
                  <a:latin typeface="Open Sans"/>
                  <a:ea typeface="Open Sans"/>
                  <a:cs typeface="Open Sans"/>
                  <a:sym typeface="Open Sans"/>
                </a:rPr>
                <a:t>симптоми</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гострої</a:t>
              </a:r>
              <a:r>
                <a:rPr lang="en-US" sz="2400" dirty="0">
                  <a:solidFill>
                    <a:srgbClr val="000000"/>
                  </a:solidFill>
                  <a:latin typeface="Open Sans"/>
                  <a:ea typeface="Open Sans"/>
                  <a:cs typeface="Open Sans"/>
                  <a:sym typeface="Open Sans"/>
                </a:rPr>
                <a:t> ВІЛ-</a:t>
              </a:r>
              <a:r>
                <a:rPr lang="en-US" sz="2400" dirty="0" err="1">
                  <a:solidFill>
                    <a:srgbClr val="000000"/>
                  </a:solidFill>
                  <a:latin typeface="Open Sans"/>
                  <a:ea typeface="Open Sans"/>
                  <a:cs typeface="Open Sans"/>
                  <a:sym typeface="Open Sans"/>
                </a:rPr>
                <a:t>інфекції</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протягом</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останніх</a:t>
              </a:r>
              <a:r>
                <a:rPr lang="en-US" sz="2400" dirty="0">
                  <a:solidFill>
                    <a:srgbClr val="000000"/>
                  </a:solidFill>
                  <a:latin typeface="Open Sans"/>
                  <a:ea typeface="Open Sans"/>
                  <a:cs typeface="Open Sans"/>
                  <a:sym typeface="Open Sans"/>
                </a:rPr>
                <a:t> 2 </a:t>
              </a:r>
              <a:r>
                <a:rPr lang="en-US" sz="2400" dirty="0" err="1">
                  <a:solidFill>
                    <a:srgbClr val="000000"/>
                  </a:solidFill>
                  <a:latin typeface="Open Sans"/>
                  <a:ea typeface="Open Sans"/>
                  <a:cs typeface="Open Sans"/>
                  <a:sym typeface="Open Sans"/>
                </a:rPr>
                <a:t>тижнів</a:t>
              </a:r>
              <a:r>
                <a:rPr lang="en-US" sz="2400" dirty="0">
                  <a:solidFill>
                    <a:srgbClr val="000000"/>
                  </a:solidFill>
                  <a:latin typeface="Open Sans"/>
                  <a:ea typeface="Open Sans"/>
                  <a:cs typeface="Open Sans"/>
                  <a:sym typeface="Open Sans"/>
                </a:rPr>
                <a:t> у </a:t>
              </a:r>
              <a:r>
                <a:rPr lang="en-US" sz="2400" dirty="0" err="1">
                  <a:solidFill>
                    <a:srgbClr val="000000"/>
                  </a:solidFill>
                  <a:latin typeface="Open Sans"/>
                  <a:ea typeface="Open Sans"/>
                  <a:cs typeface="Open Sans"/>
                  <a:sym typeface="Open Sans"/>
                </a:rPr>
                <a:t>контексті</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можливого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контакту</a:t>
              </a:r>
              <a:r>
                <a:rPr lang="en-US" sz="2400" dirty="0">
                  <a:solidFill>
                    <a:srgbClr val="000000"/>
                  </a:solidFill>
                  <a:latin typeface="Open Sans"/>
                  <a:ea typeface="Open Sans"/>
                  <a:cs typeface="Open Sans"/>
                  <a:sym typeface="Open Sans"/>
                </a:rPr>
                <a:t> з ВІЛ </a:t>
              </a:r>
              <a:r>
                <a:rPr lang="en-US" sz="2400" dirty="0" err="1">
                  <a:solidFill>
                    <a:srgbClr val="000000"/>
                  </a:solidFill>
                  <a:latin typeface="Open Sans"/>
                  <a:ea typeface="Open Sans"/>
                  <a:cs typeface="Open Sans"/>
                  <a:sym typeface="Open Sans"/>
                </a:rPr>
                <a:t>протягом</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останнього</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місяця</a:t>
              </a:r>
              <a:r>
                <a:rPr lang="en-US" sz="2400" dirty="0">
                  <a:solidFill>
                    <a:srgbClr val="000000"/>
                  </a:solidFill>
                  <a:latin typeface="Open Sans"/>
                  <a:ea typeface="Open Sans"/>
                  <a:cs typeface="Open Sans"/>
                  <a:sym typeface="Open Sans"/>
                </a:rPr>
                <a:t> («</a:t>
              </a:r>
              <a:r>
                <a:rPr lang="en-US" sz="2400" dirty="0" err="1">
                  <a:solidFill>
                    <a:srgbClr val="000000"/>
                  </a:solidFill>
                  <a:latin typeface="Open Sans"/>
                  <a:ea typeface="Open Sans"/>
                  <a:cs typeface="Open Sans"/>
                  <a:sym typeface="Open Sans"/>
                </a:rPr>
                <a:t>Оцінка</a:t>
              </a:r>
              <a:r>
                <a:rPr lang="en-US" sz="2400" dirty="0">
                  <a:solidFill>
                    <a:srgbClr val="000000"/>
                  </a:solidFill>
                  <a:latin typeface="Open Sans"/>
                  <a:ea typeface="Open Sans"/>
                  <a:cs typeface="Open Sans"/>
                  <a:sym typeface="Open Sans"/>
                </a:rPr>
                <a:t> </a:t>
              </a:r>
              <a:r>
                <a:rPr lang="uk-UA" sz="2400" dirty="0">
                  <a:solidFill>
                    <a:srgbClr val="000000"/>
                  </a:solidFill>
                  <a:latin typeface="Open Sans"/>
                  <a:ea typeface="Open Sans"/>
                  <a:cs typeface="Open Sans"/>
                  <a:sym typeface="Open Sans"/>
                </a:rPr>
                <a:t>ГВІ</a:t>
              </a:r>
              <a:r>
                <a:rPr lang="en-US" sz="2400" dirty="0">
                  <a:solidFill>
                    <a:srgbClr val="000000"/>
                  </a:solidFill>
                  <a:latin typeface="Open Sans"/>
                  <a:ea typeface="Open Sans"/>
                  <a:cs typeface="Open Sans"/>
                  <a:sym typeface="Open Sans"/>
                </a:rPr>
                <a:t>»), </a:t>
              </a:r>
              <a:r>
                <a:rPr lang="en-US" sz="2400" b="1" i="1" dirty="0" err="1">
                  <a:solidFill>
                    <a:srgbClr val="000000"/>
                  </a:solidFill>
                  <a:latin typeface="Open Sans Bold Italics"/>
                  <a:ea typeface="Open Sans Bold Italics"/>
                  <a:cs typeface="Open Sans Bold Italics"/>
                  <a:sym typeface="Open Sans Bold Italics"/>
                </a:rPr>
                <a:t>включаючи</a:t>
              </a:r>
              <a:r>
                <a:rPr lang="en-US" sz="2400" b="1" i="1" dirty="0">
                  <a:solidFill>
                    <a:srgbClr val="000000"/>
                  </a:solidFill>
                  <a:latin typeface="Open Sans Bold Italics"/>
                  <a:ea typeface="Open Sans Bold Italics"/>
                  <a:cs typeface="Open Sans Bold Italics"/>
                  <a:sym typeface="Open Sans Bold Italics"/>
                </a:rPr>
                <a:t> </a:t>
              </a:r>
              <a:r>
                <a:rPr lang="en-US" sz="2400" b="1" i="1" dirty="0" err="1">
                  <a:solidFill>
                    <a:srgbClr val="000000"/>
                  </a:solidFill>
                  <a:latin typeface="Open Sans Bold Italics"/>
                  <a:ea typeface="Open Sans Bold Italics"/>
                  <a:cs typeface="Open Sans Bold Italics"/>
                  <a:sym typeface="Open Sans Bold Italics"/>
                </a:rPr>
                <a:t>оцінку</a:t>
              </a:r>
              <a:r>
                <a:rPr lang="en-US" sz="2400" b="1" i="1" dirty="0">
                  <a:solidFill>
                    <a:srgbClr val="000000"/>
                  </a:solidFill>
                  <a:latin typeface="Open Sans Bold Italics"/>
                  <a:ea typeface="Open Sans Bold Italics"/>
                  <a:cs typeface="Open Sans Bold Italics"/>
                  <a:sym typeface="Open Sans Bold Italics"/>
                </a:rPr>
                <a:t> </a:t>
              </a:r>
              <a:r>
                <a:rPr lang="en-US" sz="2400" b="1" i="1" dirty="0" err="1">
                  <a:solidFill>
                    <a:srgbClr val="000000"/>
                  </a:solidFill>
                  <a:latin typeface="Open Sans Bold Italics"/>
                  <a:ea typeface="Open Sans Bold Italics"/>
                  <a:cs typeface="Open Sans Bold Italics"/>
                  <a:sym typeface="Open Sans Bold Italics"/>
                </a:rPr>
                <a:t>відхилень</a:t>
              </a:r>
              <a:r>
                <a:rPr lang="en-US" sz="2400" b="1" i="1" dirty="0">
                  <a:solidFill>
                    <a:srgbClr val="000000"/>
                  </a:solidFill>
                  <a:latin typeface="Open Sans Bold Italics"/>
                  <a:ea typeface="Open Sans Bold Italics"/>
                  <a:cs typeface="Open Sans Bold Italics"/>
                  <a:sym typeface="Open Sans Bold Italics"/>
                </a:rPr>
                <a:t> у </a:t>
              </a:r>
              <a:r>
                <a:rPr lang="en-US" sz="2400" b="1" i="1" dirty="0" err="1">
                  <a:solidFill>
                    <a:srgbClr val="000000"/>
                  </a:solidFill>
                  <a:latin typeface="Open Sans Bold Italics"/>
                  <a:ea typeface="Open Sans Bold Italics"/>
                  <a:cs typeface="Open Sans Bold Italics"/>
                  <a:sym typeface="Open Sans Bold Italics"/>
                </a:rPr>
                <a:t>застосуванні</a:t>
              </a:r>
              <a:r>
                <a:rPr lang="en-US" sz="2400" b="1" i="1" dirty="0">
                  <a:solidFill>
                    <a:srgbClr val="000000"/>
                  </a:solidFill>
                  <a:latin typeface="Open Sans Bold Italics"/>
                  <a:ea typeface="Open Sans Bold Italics"/>
                  <a:cs typeface="Open Sans Bold Italics"/>
                  <a:sym typeface="Open Sans Bold Italics"/>
                </a:rPr>
                <a:t> </a:t>
              </a:r>
              <a:r>
                <a:rPr lang="uk-UA" sz="2400" b="1" i="1" dirty="0">
                  <a:solidFill>
                    <a:srgbClr val="000000"/>
                  </a:solidFill>
                  <a:latin typeface="Open Sans Bold Italics"/>
                  <a:ea typeface="Open Sans Bold Italics"/>
                  <a:cs typeface="Open Sans Bold Italics"/>
                  <a:sym typeface="Open Sans Bold Italics"/>
                </a:rPr>
                <a:t>ДКП</a:t>
              </a:r>
              <a:r>
                <a:rPr lang="en-US" sz="2400" b="1" i="1" dirty="0">
                  <a:solidFill>
                    <a:srgbClr val="000000"/>
                  </a:solidFill>
                  <a:latin typeface="Open Sans Bold Italics"/>
                  <a:ea typeface="Open Sans Bold Italics"/>
                  <a:cs typeface="Open Sans Bold Italics"/>
                  <a:sym typeface="Open Sans Bold Italics"/>
                </a:rPr>
                <a:t> </a:t>
              </a:r>
            </a:p>
          </p:txBody>
        </p:sp>
        <p:sp>
          <p:nvSpPr>
            <p:cNvPr id="19" name="TextBox 19"/>
            <p:cNvSpPr txBox="1"/>
            <p:nvPr/>
          </p:nvSpPr>
          <p:spPr>
            <a:xfrm>
              <a:off x="1015394" y="7957687"/>
              <a:ext cx="16672557" cy="478764"/>
            </a:xfrm>
            <a:prstGeom prst="rect">
              <a:avLst/>
            </a:prstGeom>
          </p:spPr>
          <p:txBody>
            <a:bodyPr lIns="0" tIns="0" rIns="0" bIns="0" rtlCol="0" anchor="t">
              <a:spAutoFit/>
            </a:bodyPr>
            <a:lstStyle/>
            <a:p>
              <a:pPr algn="l">
                <a:lnSpc>
                  <a:spcPts val="2844"/>
                </a:lnSpc>
              </a:pPr>
              <a:r>
                <a:rPr lang="en-US" sz="2400" b="1" i="1" dirty="0" err="1">
                  <a:solidFill>
                    <a:srgbClr val="000000"/>
                  </a:solidFill>
                  <a:latin typeface="Open Sans Bold Italics"/>
                  <a:ea typeface="Open Sans Bold Italics"/>
                  <a:cs typeface="Open Sans Bold Italics"/>
                  <a:sym typeface="Open Sans Bold Italics"/>
                </a:rPr>
                <a:t>Побічні</a:t>
              </a:r>
              <a:r>
                <a:rPr lang="en-US" sz="2400" b="1" i="1" dirty="0">
                  <a:solidFill>
                    <a:srgbClr val="000000"/>
                  </a:solidFill>
                  <a:latin typeface="Open Sans Bold Italics"/>
                  <a:ea typeface="Open Sans Bold Italics"/>
                  <a:cs typeface="Open Sans Bold Italics"/>
                  <a:sym typeface="Open Sans Bold Italics"/>
                </a:rPr>
                <a:t> </a:t>
              </a:r>
              <a:r>
                <a:rPr lang="en-US" sz="2400" b="1" i="1" dirty="0" err="1">
                  <a:solidFill>
                    <a:srgbClr val="000000"/>
                  </a:solidFill>
                  <a:latin typeface="Open Sans Bold Italics"/>
                  <a:ea typeface="Open Sans Bold Italics"/>
                  <a:cs typeface="Open Sans Bold Italics"/>
                  <a:sym typeface="Open Sans Bold Italics"/>
                </a:rPr>
                <a:t>ефекти</a:t>
              </a:r>
              <a:r>
                <a:rPr lang="en-US" sz="2400" b="1" i="1" dirty="0">
                  <a:solidFill>
                    <a:srgbClr val="000000"/>
                  </a:solidFill>
                  <a:latin typeface="Open Sans Bold Italics"/>
                  <a:ea typeface="Open Sans Bold Italics"/>
                  <a:cs typeface="Open Sans Bold Italics"/>
                  <a:sym typeface="Open Sans Bold Italics"/>
                </a:rPr>
                <a:t> </a:t>
              </a:r>
              <a:r>
                <a:rPr lang="en-US" sz="2400" b="1" i="1" dirty="0" err="1">
                  <a:solidFill>
                    <a:srgbClr val="000000"/>
                  </a:solidFill>
                  <a:latin typeface="Open Sans Bold Italics"/>
                  <a:ea typeface="Open Sans Bold Italics"/>
                  <a:cs typeface="Open Sans Bold Italics"/>
                  <a:sym typeface="Open Sans Bold Italics"/>
                </a:rPr>
                <a:t>від</a:t>
              </a:r>
              <a:r>
                <a:rPr lang="en-US" sz="2400" b="1" i="1" dirty="0">
                  <a:solidFill>
                    <a:srgbClr val="000000"/>
                  </a:solidFill>
                  <a:latin typeface="Open Sans Bold Italics"/>
                  <a:ea typeface="Open Sans Bold Italics"/>
                  <a:cs typeface="Open Sans Bold Italics"/>
                  <a:sym typeface="Open Sans Bold Italics"/>
                </a:rPr>
                <a:t> </a:t>
              </a:r>
              <a:r>
                <a:rPr lang="en-US" sz="2400" b="1" i="1" dirty="0" err="1">
                  <a:solidFill>
                    <a:srgbClr val="000000"/>
                  </a:solidFill>
                  <a:latin typeface="Open Sans Bold Italics"/>
                  <a:ea typeface="Open Sans Bold Italics"/>
                  <a:cs typeface="Open Sans Bold Italics"/>
                  <a:sym typeface="Open Sans Bold Italics"/>
                </a:rPr>
                <a:t>застосування</a:t>
              </a:r>
              <a:r>
                <a:rPr lang="en-US" sz="2400" b="1" i="1" dirty="0">
                  <a:solidFill>
                    <a:srgbClr val="000000"/>
                  </a:solidFill>
                  <a:latin typeface="Open Sans Bold Italics"/>
                  <a:ea typeface="Open Sans Bold Italics"/>
                  <a:cs typeface="Open Sans Bold Italics"/>
                  <a:sym typeface="Open Sans Bold Italics"/>
                </a:rPr>
                <a:t> </a:t>
              </a:r>
              <a:r>
                <a:rPr lang="uk-UA" sz="2400" b="1" i="1" dirty="0">
                  <a:solidFill>
                    <a:srgbClr val="000000"/>
                  </a:solidFill>
                  <a:latin typeface="Open Sans Bold Italics"/>
                  <a:ea typeface="Open Sans Bold Italics"/>
                  <a:cs typeface="Open Sans Bold Italics"/>
                  <a:sym typeface="Open Sans Bold Italics"/>
                </a:rPr>
                <a:t>ДКП</a:t>
              </a:r>
              <a:r>
                <a:rPr lang="en-US" sz="2400" b="1" i="1" dirty="0">
                  <a:solidFill>
                    <a:srgbClr val="000000"/>
                  </a:solidFill>
                  <a:latin typeface="Open Sans Bold Italics"/>
                  <a:ea typeface="Open Sans Bold Italics"/>
                  <a:cs typeface="Open Sans Bold Italics"/>
                  <a:sym typeface="Open Sans Bold Italics"/>
                </a:rPr>
                <a:t> </a:t>
              </a:r>
            </a:p>
          </p:txBody>
        </p:sp>
      </p:gr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3515163" y="45359"/>
            <a:ext cx="4772837" cy="5299771"/>
          </a:xfrm>
          <a:custGeom>
            <a:avLst/>
            <a:gdLst/>
            <a:ahLst/>
            <a:cxnLst/>
            <a:rect l="l" t="t" r="r" b="b"/>
            <a:pathLst>
              <a:path w="6765152" h="6460720">
                <a:moveTo>
                  <a:pt x="0" y="0"/>
                </a:moveTo>
                <a:lnTo>
                  <a:pt x="6765152" y="0"/>
                </a:lnTo>
                <a:lnTo>
                  <a:pt x="6765152" y="6460720"/>
                </a:lnTo>
                <a:lnTo>
                  <a:pt x="0" y="6460720"/>
                </a:lnTo>
                <a:lnTo>
                  <a:pt x="0" y="0"/>
                </a:lnTo>
                <a:close/>
              </a:path>
            </a:pathLst>
          </a:custGeom>
          <a:blipFill>
            <a:blip r:embed="rId2">
              <a:extLst>
                <a:ext uri="{96DAC541-7B7A-43D3-8B79-37D633B846F1}">
                  <asvg:svgBlip xmlns:asvg="http://schemas.microsoft.com/office/drawing/2016/SVG/main" r:embed="rId3"/>
                </a:ext>
              </a:extLst>
            </a:blip>
            <a:stretch>
              <a:fillRect/>
            </a:stretch>
          </a:blipFill>
        </p:spPr>
      </p:sp>
      <p:sp>
        <p:nvSpPr>
          <p:cNvPr id="3" name="TextBox 3"/>
          <p:cNvSpPr txBox="1"/>
          <p:nvPr/>
        </p:nvSpPr>
        <p:spPr>
          <a:xfrm>
            <a:off x="671150" y="418147"/>
            <a:ext cx="15497243" cy="1087756"/>
          </a:xfrm>
          <a:prstGeom prst="rect">
            <a:avLst/>
          </a:prstGeom>
        </p:spPr>
        <p:txBody>
          <a:bodyPr lIns="0" tIns="0" rIns="0" bIns="0" rtlCol="0" anchor="t">
            <a:spAutoFit/>
          </a:bodyPr>
          <a:lstStyle/>
          <a:p>
            <a:pPr algn="l">
              <a:lnSpc>
                <a:spcPts val="8819"/>
              </a:lnSpc>
            </a:pPr>
            <a:r>
              <a:rPr lang="en-US" sz="6299" b="1">
                <a:solidFill>
                  <a:srgbClr val="1D9EDE"/>
                </a:solidFill>
                <a:latin typeface="Roboto Condensed Bold"/>
                <a:ea typeface="Roboto Condensed Bold"/>
                <a:cs typeface="Roboto Condensed Bold"/>
                <a:sym typeface="Roboto Condensed Bold"/>
              </a:rPr>
              <a:t>Підсумок основних моментів уроку 4</a:t>
            </a:r>
          </a:p>
        </p:txBody>
      </p:sp>
      <p:sp>
        <p:nvSpPr>
          <p:cNvPr id="4" name="TextBox 4"/>
          <p:cNvSpPr txBox="1"/>
          <p:nvPr/>
        </p:nvSpPr>
        <p:spPr>
          <a:xfrm>
            <a:off x="497393" y="2205867"/>
            <a:ext cx="15844755" cy="7024102"/>
          </a:xfrm>
          <a:prstGeom prst="rect">
            <a:avLst/>
          </a:prstGeom>
        </p:spPr>
        <p:txBody>
          <a:bodyPr lIns="0" tIns="0" rIns="0" bIns="0" rtlCol="0" anchor="t">
            <a:spAutoFit/>
          </a:bodyPr>
          <a:lstStyle/>
          <a:p>
            <a:pPr marL="716844" lvl="1" indent="-358422" algn="l">
              <a:lnSpc>
                <a:spcPts val="4648"/>
              </a:lnSpc>
              <a:buFont typeface="Arial"/>
              <a:buChar char="•"/>
            </a:pPr>
            <a:r>
              <a:rPr lang="en-US" sz="2800" dirty="0">
                <a:solidFill>
                  <a:srgbClr val="000000"/>
                </a:solidFill>
                <a:latin typeface="Open Sans"/>
                <a:ea typeface="Open Sans"/>
                <a:cs typeface="Open Sans"/>
                <a:sym typeface="Open Sans"/>
              </a:rPr>
              <a:t>В </a:t>
            </a:r>
            <a:r>
              <a:rPr lang="en-US" sz="2800" dirty="0" err="1">
                <a:solidFill>
                  <a:srgbClr val="000000"/>
                </a:solidFill>
                <a:latin typeface="Open Sans"/>
                <a:ea typeface="Open Sans"/>
                <a:cs typeface="Open Sans"/>
                <a:sym typeface="Open Sans"/>
              </a:rPr>
              <a:t>рамках</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етапів</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оцінки</a:t>
            </a:r>
            <a:r>
              <a:rPr lang="en-US" sz="2800" dirty="0">
                <a:solidFill>
                  <a:srgbClr val="000000"/>
                </a:solidFill>
                <a:latin typeface="Open Sans"/>
                <a:ea typeface="Open Sans"/>
                <a:cs typeface="Open Sans"/>
                <a:sym typeface="Open Sans"/>
              </a:rPr>
              <a:t> </a:t>
            </a:r>
            <a:r>
              <a:rPr lang="uk-UA" sz="2800" dirty="0">
                <a:solidFill>
                  <a:srgbClr val="000000"/>
                </a:solidFill>
                <a:latin typeface="Open Sans"/>
                <a:ea typeface="Open Sans"/>
                <a:cs typeface="Open Sans"/>
                <a:sym typeface="Open Sans"/>
              </a:rPr>
              <a:t>ПКП</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та</a:t>
            </a:r>
            <a:r>
              <a:rPr lang="en-US" sz="2800" dirty="0">
                <a:solidFill>
                  <a:srgbClr val="000000"/>
                </a:solidFill>
                <a:latin typeface="Open Sans"/>
                <a:ea typeface="Open Sans"/>
                <a:cs typeface="Open Sans"/>
                <a:sym typeface="Open Sans"/>
              </a:rPr>
              <a:t> </a:t>
            </a:r>
            <a:r>
              <a:rPr lang="uk-UA" sz="2800" dirty="0">
                <a:solidFill>
                  <a:srgbClr val="000000"/>
                </a:solidFill>
                <a:latin typeface="Open Sans"/>
                <a:ea typeface="Open Sans"/>
                <a:cs typeface="Open Sans"/>
                <a:sym typeface="Open Sans"/>
              </a:rPr>
              <a:t>ГВІ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медичний</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працівник</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повинен</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оцінити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чи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пропускали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клієнти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дози</a:t>
            </a:r>
            <a:r>
              <a:rPr lang="en-US" sz="2800" dirty="0">
                <a:solidFill>
                  <a:srgbClr val="000000"/>
                </a:solidFill>
                <a:latin typeface="Open Sans"/>
                <a:ea typeface="Open Sans"/>
                <a:cs typeface="Open Sans"/>
                <a:sym typeface="Open Sans"/>
              </a:rPr>
              <a:t> </a:t>
            </a:r>
            <a:r>
              <a:rPr lang="uk-UA" sz="2800" dirty="0">
                <a:solidFill>
                  <a:srgbClr val="000000"/>
                </a:solidFill>
                <a:latin typeface="Open Sans"/>
                <a:ea typeface="Open Sans"/>
                <a:cs typeface="Open Sans"/>
                <a:sym typeface="Open Sans"/>
              </a:rPr>
              <a:t>ДКП</a:t>
            </a:r>
            <a:r>
              <a:rPr lang="en-US" sz="2800" dirty="0">
                <a:solidFill>
                  <a:srgbClr val="000000"/>
                </a:solidFill>
                <a:latin typeface="Open Sans"/>
                <a:ea typeface="Open Sans"/>
                <a:cs typeface="Open Sans"/>
                <a:sym typeface="Open Sans"/>
              </a:rPr>
              <a:t>/</a:t>
            </a:r>
            <a:r>
              <a:rPr lang="en-US" sz="2800" dirty="0" err="1">
                <a:solidFill>
                  <a:srgbClr val="000000"/>
                </a:solidFill>
                <a:latin typeface="Open Sans"/>
                <a:ea typeface="Open Sans"/>
                <a:cs typeface="Open Sans"/>
                <a:sym typeface="Open Sans"/>
              </a:rPr>
              <a:t>мали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періоди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невикористання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відхилялися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від</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графіка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прийому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або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використовували</a:t>
            </a:r>
            <a:r>
              <a:rPr lang="en-US" sz="2800" dirty="0">
                <a:solidFill>
                  <a:srgbClr val="000000"/>
                </a:solidFill>
                <a:latin typeface="Open Sans"/>
                <a:ea typeface="Open Sans"/>
                <a:cs typeface="Open Sans"/>
                <a:sym typeface="Open Sans"/>
              </a:rPr>
              <a:t> </a:t>
            </a:r>
            <a:r>
              <a:rPr lang="uk-UA" sz="2800" dirty="0">
                <a:solidFill>
                  <a:srgbClr val="000000"/>
                </a:solidFill>
                <a:latin typeface="Open Sans"/>
                <a:ea typeface="Open Sans"/>
                <a:cs typeface="Open Sans"/>
                <a:sym typeface="Open Sans"/>
              </a:rPr>
              <a:t>ДКП</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ефективно</a:t>
            </a:r>
            <a:r>
              <a:rPr lang="en-US" sz="2800" dirty="0">
                <a:solidFill>
                  <a:srgbClr val="000000"/>
                </a:solidFill>
                <a:latin typeface="Open Sans"/>
                <a:ea typeface="Open Sans"/>
                <a:cs typeface="Open Sans"/>
                <a:sym typeface="Open Sans"/>
              </a:rPr>
              <a:t>/</a:t>
            </a:r>
            <a:r>
              <a:rPr lang="en-US" sz="2800" dirty="0" err="1">
                <a:solidFill>
                  <a:srgbClr val="000000"/>
                </a:solidFill>
                <a:latin typeface="Open Sans"/>
                <a:ea typeface="Open Sans"/>
                <a:cs typeface="Open Sans"/>
                <a:sym typeface="Open Sans"/>
              </a:rPr>
              <a:t>відповідно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інструкцій</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Відхилення</a:t>
            </a:r>
            <a:r>
              <a:rPr lang="en-US" sz="2800" dirty="0">
                <a:solidFill>
                  <a:srgbClr val="000000"/>
                </a:solidFill>
                <a:latin typeface="Open Sans"/>
                <a:ea typeface="Open Sans"/>
                <a:cs typeface="Open Sans"/>
                <a:sym typeface="Open Sans"/>
              </a:rPr>
              <a:t> у </a:t>
            </a:r>
            <a:r>
              <a:rPr lang="en-US" sz="2800" dirty="0" err="1">
                <a:solidFill>
                  <a:srgbClr val="000000"/>
                </a:solidFill>
                <a:latin typeface="Open Sans"/>
                <a:ea typeface="Open Sans"/>
                <a:cs typeface="Open Sans"/>
                <a:sym typeface="Open Sans"/>
              </a:rPr>
              <a:t>використанні</a:t>
            </a:r>
            <a:r>
              <a:rPr lang="en-US" sz="2800" dirty="0">
                <a:solidFill>
                  <a:srgbClr val="000000"/>
                </a:solidFill>
                <a:latin typeface="Open Sans"/>
                <a:ea typeface="Open Sans"/>
                <a:cs typeface="Open Sans"/>
                <a:sym typeface="Open Sans"/>
              </a:rPr>
              <a:t> </a:t>
            </a:r>
            <a:r>
              <a:rPr lang="uk-UA" sz="2800" dirty="0">
                <a:solidFill>
                  <a:srgbClr val="000000"/>
                </a:solidFill>
                <a:latin typeface="Open Sans"/>
                <a:ea typeface="Open Sans"/>
                <a:cs typeface="Open Sans"/>
                <a:sym typeface="Open Sans"/>
              </a:rPr>
              <a:t>ДКП</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могли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призвести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того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що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клієнт</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був</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менш</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захищений</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від</a:t>
            </a:r>
            <a:r>
              <a:rPr lang="en-US" sz="2800" dirty="0">
                <a:solidFill>
                  <a:srgbClr val="000000"/>
                </a:solidFill>
                <a:latin typeface="Open Sans"/>
                <a:ea typeface="Open Sans"/>
                <a:cs typeface="Open Sans"/>
                <a:sym typeface="Open Sans"/>
              </a:rPr>
              <a:t> ВІЛ.</a:t>
            </a:r>
          </a:p>
          <a:p>
            <a:pPr marL="716844" lvl="1" indent="-358422" algn="l">
              <a:lnSpc>
                <a:spcPts val="4648"/>
              </a:lnSpc>
              <a:buFont typeface="Arial"/>
              <a:buChar char="•"/>
            </a:pPr>
            <a:r>
              <a:rPr lang="en-US" sz="2800" dirty="0" err="1">
                <a:solidFill>
                  <a:srgbClr val="000000"/>
                </a:solidFill>
                <a:latin typeface="Open Sans"/>
                <a:ea typeface="Open Sans"/>
                <a:cs typeface="Open Sans"/>
                <a:sym typeface="Open Sans"/>
              </a:rPr>
              <a:t>Побічні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ефекти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від</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застосування</a:t>
            </a:r>
            <a:r>
              <a:rPr lang="en-US" sz="2800" dirty="0">
                <a:solidFill>
                  <a:srgbClr val="000000"/>
                </a:solidFill>
                <a:latin typeface="Open Sans"/>
                <a:ea typeface="Open Sans"/>
                <a:cs typeface="Open Sans"/>
                <a:sym typeface="Open Sans"/>
              </a:rPr>
              <a:t> </a:t>
            </a:r>
            <a:r>
              <a:rPr lang="uk-UA" sz="2800" dirty="0">
                <a:solidFill>
                  <a:srgbClr val="000000"/>
                </a:solidFill>
                <a:latin typeface="Open Sans"/>
                <a:ea typeface="Open Sans"/>
                <a:cs typeface="Open Sans"/>
                <a:sym typeface="Open Sans"/>
              </a:rPr>
              <a:t>ДКП</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незалежно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від</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препарату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зазвичай</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мають</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легку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або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помірну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тяжкість</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часто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проходять</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самостійно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або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після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симптоматичного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лікування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безрецептурними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ліками</a:t>
            </a:r>
            <a:r>
              <a:rPr lang="en-US" sz="2800" dirty="0">
                <a:solidFill>
                  <a:srgbClr val="000000"/>
                </a:solidFill>
                <a:latin typeface="Open Sans"/>
                <a:ea typeface="Open Sans"/>
                <a:cs typeface="Open Sans"/>
                <a:sym typeface="Open Sans"/>
              </a:rPr>
              <a:t>, і </a:t>
            </a:r>
            <a:r>
              <a:rPr lang="en-US" sz="2800" dirty="0" err="1">
                <a:solidFill>
                  <a:srgbClr val="000000"/>
                </a:solidFill>
                <a:latin typeface="Open Sans"/>
                <a:ea typeface="Open Sans"/>
                <a:cs typeface="Open Sans"/>
                <a:sym typeface="Open Sans"/>
              </a:rPr>
              <a:t>припинення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застосування</a:t>
            </a:r>
            <a:r>
              <a:rPr lang="en-US" sz="2800" dirty="0">
                <a:solidFill>
                  <a:srgbClr val="000000"/>
                </a:solidFill>
                <a:latin typeface="Open Sans"/>
                <a:ea typeface="Open Sans"/>
                <a:cs typeface="Open Sans"/>
                <a:sym typeface="Open Sans"/>
              </a:rPr>
              <a:t> </a:t>
            </a:r>
            <a:r>
              <a:rPr lang="uk-UA" sz="2800" dirty="0">
                <a:solidFill>
                  <a:srgbClr val="000000"/>
                </a:solidFill>
                <a:latin typeface="Open Sans"/>
                <a:ea typeface="Open Sans"/>
                <a:cs typeface="Open Sans"/>
                <a:sym typeface="Open Sans"/>
              </a:rPr>
              <a:t>ДКП</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зазвичай</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не</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потрібне</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Клієнтам</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слід</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порадити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звернутися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свого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медичного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працівника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якщо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симптоми</a:t>
            </a:r>
            <a:r>
              <a:rPr lang="en-US" sz="2800" dirty="0">
                <a:solidFill>
                  <a:srgbClr val="000000"/>
                </a:solidFill>
                <a:latin typeface="Open Sans"/>
                <a:ea typeface="Open Sans"/>
                <a:cs typeface="Open Sans"/>
                <a:sym typeface="Open Sans"/>
              </a:rPr>
              <a:t> є </a:t>
            </a:r>
            <a:r>
              <a:rPr lang="en-US" sz="2800" dirty="0" err="1">
                <a:solidFill>
                  <a:srgbClr val="000000"/>
                </a:solidFill>
                <a:latin typeface="Open Sans"/>
                <a:ea typeface="Open Sans"/>
                <a:cs typeface="Open Sans"/>
                <a:sym typeface="Open Sans"/>
              </a:rPr>
              <a:t>тяжкими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тривалими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або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якщо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вони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викликають</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занепокоєння</a:t>
            </a:r>
            <a:r>
              <a:rPr lang="en-US" sz="2800" dirty="0">
                <a:solidFill>
                  <a:srgbClr val="000000"/>
                </a:solidFill>
                <a:latin typeface="Open Sans"/>
                <a:ea typeface="Open Sans"/>
                <a:cs typeface="Open Sans"/>
                <a:sym typeface="Open Sans"/>
              </a:rPr>
              <a:t>.</a:t>
            </a:r>
          </a:p>
          <a:p>
            <a:pPr marL="1433688" lvl="2" indent="-477896" algn="l">
              <a:lnSpc>
                <a:spcPts val="4648"/>
              </a:lnSpc>
              <a:buFont typeface="Arial"/>
              <a:buChar char="⚬"/>
            </a:pPr>
            <a:r>
              <a:rPr lang="en-US" sz="2800" dirty="0" err="1">
                <a:solidFill>
                  <a:srgbClr val="000000"/>
                </a:solidFill>
                <a:latin typeface="Open Sans"/>
                <a:ea typeface="Open Sans"/>
                <a:cs typeface="Open Sans"/>
                <a:sym typeface="Open Sans"/>
              </a:rPr>
              <a:t>Клієнти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які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відчувають</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ознаки</a:t>
            </a:r>
            <a:r>
              <a:rPr lang="en-US" sz="2800" dirty="0">
                <a:solidFill>
                  <a:srgbClr val="000000"/>
                </a:solidFill>
                <a:latin typeface="Open Sans"/>
                <a:ea typeface="Open Sans"/>
                <a:cs typeface="Open Sans"/>
                <a:sym typeface="Open Sans"/>
              </a:rPr>
              <a:t>/</a:t>
            </a:r>
            <a:r>
              <a:rPr lang="en-US" sz="2800" dirty="0" err="1">
                <a:solidFill>
                  <a:srgbClr val="000000"/>
                </a:solidFill>
                <a:latin typeface="Open Sans"/>
                <a:ea typeface="Open Sans"/>
                <a:cs typeface="Open Sans"/>
                <a:sym typeface="Open Sans"/>
              </a:rPr>
              <a:t>симптоми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алергічної</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реакції</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такі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як</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висип</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свербіж</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набряк</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або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задишка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повинні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негайно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звернутися</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медичною</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допомогою</a:t>
            </a:r>
            <a:r>
              <a:rPr lang="en-US" sz="2800" dirty="0">
                <a:solidFill>
                  <a:srgbClr val="000000"/>
                </a:solidFill>
                <a:latin typeface="Open Sans"/>
                <a:ea typeface="Open Sans"/>
                <a:cs typeface="Open Sans"/>
                <a:sym typeface="Open Sans"/>
              </a:rPr>
              <a:t>.</a:t>
            </a: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62133" y="198120"/>
            <a:ext cx="17563734" cy="772647"/>
          </a:xfrm>
          <a:prstGeom prst="rect">
            <a:avLst/>
          </a:prstGeom>
        </p:spPr>
        <p:txBody>
          <a:bodyPr wrap="square" lIns="0" tIns="0" rIns="0" bIns="0" rtlCol="0" anchor="t">
            <a:spAutoFit/>
          </a:bodyPr>
          <a:lstStyle/>
          <a:p>
            <a:pPr algn="l">
              <a:lnSpc>
                <a:spcPts val="6719"/>
              </a:lnSpc>
            </a:pPr>
            <a:r>
              <a:rPr lang="en-US" sz="4000" b="1" dirty="0" err="1">
                <a:solidFill>
                  <a:srgbClr val="000000"/>
                </a:solidFill>
                <a:latin typeface="+mj-lt"/>
                <a:ea typeface="Roboto Condensed Bold"/>
                <a:cs typeface="Roboto Condensed Bold"/>
                <a:sym typeface="Roboto Condensed Bold"/>
              </a:rPr>
              <a:t>Резюме</a:t>
            </a:r>
            <a:r>
              <a:rPr lang="en-US" sz="4000" b="1" dirty="0">
                <a:solidFill>
                  <a:srgbClr val="000000"/>
                </a:solidFill>
                <a:latin typeface="+mj-lt"/>
                <a:ea typeface="Roboto Condensed Bold"/>
                <a:cs typeface="Roboto Condensed Bold"/>
                <a:sym typeface="Roboto Condensed Bold"/>
              </a:rPr>
              <a:t>: </a:t>
            </a:r>
            <a:r>
              <a:rPr lang="en-US" sz="4000" b="1" dirty="0" err="1">
                <a:solidFill>
                  <a:srgbClr val="000000"/>
                </a:solidFill>
                <a:latin typeface="+mj-lt"/>
                <a:ea typeface="Roboto Condensed Bold"/>
                <a:cs typeface="Roboto Condensed Bold"/>
                <a:sym typeface="Roboto Condensed Bold"/>
              </a:rPr>
              <a:t>Протипоказання</a:t>
            </a:r>
            <a:r>
              <a:rPr lang="en-US" sz="4000" b="1" dirty="0">
                <a:solidFill>
                  <a:srgbClr val="000000"/>
                </a:solidFill>
                <a:latin typeface="+mj-lt"/>
                <a:ea typeface="Roboto Condensed Bold"/>
                <a:cs typeface="Roboto Condensed Bold"/>
                <a:sym typeface="Roboto Condensed Bold"/>
              </a:rPr>
              <a:t>/</a:t>
            </a:r>
            <a:r>
              <a:rPr lang="en-US" sz="4000" b="1" dirty="0" err="1">
                <a:solidFill>
                  <a:srgbClr val="000000"/>
                </a:solidFill>
                <a:latin typeface="+mj-lt"/>
                <a:ea typeface="Roboto Condensed Bold"/>
                <a:cs typeface="Roboto Condensed Bold"/>
                <a:sym typeface="Roboto Condensed Bold"/>
              </a:rPr>
              <a:t>рекомендації</a:t>
            </a:r>
            <a:r>
              <a:rPr lang="en-US" sz="4000" b="1" dirty="0">
                <a:solidFill>
                  <a:srgbClr val="000000"/>
                </a:solidFill>
                <a:latin typeface="+mj-lt"/>
                <a:ea typeface="Roboto Condensed Bold"/>
                <a:cs typeface="Roboto Condensed Bold"/>
                <a:sym typeface="Roboto Condensed Bold"/>
              </a:rPr>
              <a:t> </a:t>
            </a:r>
            <a:r>
              <a:rPr lang="en-US" sz="4000" b="1" dirty="0" err="1">
                <a:solidFill>
                  <a:srgbClr val="000000"/>
                </a:solidFill>
                <a:latin typeface="+mj-lt"/>
                <a:ea typeface="Roboto Condensed Bold"/>
                <a:cs typeface="Roboto Condensed Bold"/>
                <a:sym typeface="Roboto Condensed Bold"/>
              </a:rPr>
              <a:t>щодо</a:t>
            </a:r>
            <a:r>
              <a:rPr lang="en-US" sz="4000" b="1" dirty="0">
                <a:solidFill>
                  <a:srgbClr val="000000"/>
                </a:solidFill>
                <a:latin typeface="+mj-lt"/>
                <a:ea typeface="Roboto Condensed Bold"/>
                <a:cs typeface="Roboto Condensed Bold"/>
                <a:sym typeface="Roboto Condensed Bold"/>
              </a:rPr>
              <a:t> </a:t>
            </a:r>
            <a:r>
              <a:rPr lang="en-US" sz="4000" b="1" dirty="0" err="1">
                <a:solidFill>
                  <a:srgbClr val="000000"/>
                </a:solidFill>
                <a:latin typeface="+mj-lt"/>
                <a:ea typeface="Roboto Condensed Bold"/>
                <a:cs typeface="Roboto Condensed Bold"/>
                <a:sym typeface="Roboto Condensed Bold"/>
              </a:rPr>
              <a:t>застосування</a:t>
            </a:r>
            <a:r>
              <a:rPr lang="en-US" sz="4000" b="1" dirty="0">
                <a:solidFill>
                  <a:srgbClr val="000000"/>
                </a:solidFill>
                <a:latin typeface="+mj-lt"/>
                <a:ea typeface="Roboto Condensed Bold"/>
                <a:cs typeface="Roboto Condensed Bold"/>
                <a:sym typeface="Roboto Condensed Bold"/>
              </a:rPr>
              <a:t> </a:t>
            </a:r>
            <a:r>
              <a:rPr lang="en-US" sz="4000" b="1" dirty="0" err="1">
                <a:solidFill>
                  <a:srgbClr val="000000"/>
                </a:solidFill>
                <a:latin typeface="+mj-lt"/>
                <a:ea typeface="Roboto Condensed Bold"/>
                <a:cs typeface="Roboto Condensed Bold"/>
                <a:sym typeface="Roboto Condensed Bold"/>
              </a:rPr>
              <a:t>пероральної</a:t>
            </a:r>
            <a:r>
              <a:rPr lang="en-US" sz="4000" b="1" dirty="0">
                <a:solidFill>
                  <a:srgbClr val="000000"/>
                </a:solidFill>
                <a:latin typeface="+mj-lt"/>
                <a:ea typeface="Roboto Condensed Bold"/>
                <a:cs typeface="Roboto Condensed Bold"/>
                <a:sym typeface="Roboto Condensed Bold"/>
              </a:rPr>
              <a:t> </a:t>
            </a:r>
            <a:r>
              <a:rPr lang="uk-UA" sz="4000" b="1" dirty="0">
                <a:solidFill>
                  <a:srgbClr val="000000"/>
                </a:solidFill>
                <a:latin typeface="+mj-lt"/>
                <a:ea typeface="Roboto Condensed Bold"/>
                <a:cs typeface="Roboto Condensed Bold"/>
                <a:sym typeface="Roboto Condensed Bold"/>
              </a:rPr>
              <a:t>ДКП</a:t>
            </a:r>
            <a:endParaRPr lang="en-US" sz="4000" b="1" dirty="0">
              <a:solidFill>
                <a:srgbClr val="000000"/>
              </a:solidFill>
              <a:latin typeface="+mj-lt"/>
              <a:ea typeface="Roboto Condensed Bold"/>
              <a:cs typeface="Roboto Condensed Bold"/>
              <a:sym typeface="Roboto Condensed Bold"/>
            </a:endParaRPr>
          </a:p>
        </p:txBody>
      </p:sp>
      <p:grpSp>
        <p:nvGrpSpPr>
          <p:cNvPr id="3" name="Group 3"/>
          <p:cNvGrpSpPr/>
          <p:nvPr/>
        </p:nvGrpSpPr>
        <p:grpSpPr>
          <a:xfrm>
            <a:off x="0" y="1217387"/>
            <a:ext cx="18288000" cy="9392758"/>
            <a:chOff x="0" y="0"/>
            <a:chExt cx="4602607" cy="2327397"/>
          </a:xfrm>
        </p:grpSpPr>
        <p:sp>
          <p:nvSpPr>
            <p:cNvPr id="4" name="Freeform 4"/>
            <p:cNvSpPr/>
            <p:nvPr/>
          </p:nvSpPr>
          <p:spPr>
            <a:xfrm>
              <a:off x="0" y="0"/>
              <a:ext cx="4602607" cy="2327397"/>
            </a:xfrm>
            <a:custGeom>
              <a:avLst/>
              <a:gdLst/>
              <a:ahLst/>
              <a:cxnLst/>
              <a:rect l="l" t="t" r="r" b="b"/>
              <a:pathLst>
                <a:path w="4602607" h="2327397">
                  <a:moveTo>
                    <a:pt x="0" y="0"/>
                  </a:moveTo>
                  <a:lnTo>
                    <a:pt x="4602607" y="0"/>
                  </a:lnTo>
                  <a:lnTo>
                    <a:pt x="4602607" y="2327397"/>
                  </a:lnTo>
                  <a:lnTo>
                    <a:pt x="0" y="2327397"/>
                  </a:lnTo>
                  <a:close/>
                </a:path>
              </a:pathLst>
            </a:custGeom>
            <a:solidFill>
              <a:srgbClr val="1D9EDE"/>
            </a:solidFill>
          </p:spPr>
        </p:sp>
        <p:sp>
          <p:nvSpPr>
            <p:cNvPr id="5" name="TextBox 5"/>
            <p:cNvSpPr txBox="1"/>
            <p:nvPr/>
          </p:nvSpPr>
          <p:spPr>
            <a:xfrm>
              <a:off x="0" y="47625"/>
              <a:ext cx="4602607" cy="2279772"/>
            </a:xfrm>
            <a:prstGeom prst="rect">
              <a:avLst/>
            </a:prstGeom>
          </p:spPr>
          <p:txBody>
            <a:bodyPr lIns="50800" tIns="50800" rIns="50800" bIns="50800" rtlCol="0" anchor="ctr"/>
            <a:lstStyle/>
            <a:p>
              <a:pPr algn="ctr">
                <a:lnSpc>
                  <a:spcPts val="1602"/>
                </a:lnSpc>
              </a:pPr>
              <a:endParaRPr/>
            </a:p>
          </p:txBody>
        </p:sp>
      </p:grpSp>
      <p:sp>
        <p:nvSpPr>
          <p:cNvPr id="6" name="TextBox 6"/>
          <p:cNvSpPr txBox="1"/>
          <p:nvPr/>
        </p:nvSpPr>
        <p:spPr>
          <a:xfrm>
            <a:off x="491557" y="2081998"/>
            <a:ext cx="16897167" cy="8241552"/>
          </a:xfrm>
          <a:prstGeom prst="rect">
            <a:avLst/>
          </a:prstGeom>
        </p:spPr>
        <p:txBody>
          <a:bodyPr lIns="0" tIns="0" rIns="0" bIns="0" rtlCol="0" anchor="t">
            <a:spAutoFit/>
          </a:bodyPr>
          <a:lstStyle/>
          <a:p>
            <a:pPr algn="just">
              <a:lnSpc>
                <a:spcPts val="3425"/>
              </a:lnSpc>
            </a:pPr>
            <a:r>
              <a:rPr lang="en-US" sz="2000" b="1" dirty="0" err="1">
                <a:solidFill>
                  <a:srgbClr val="FFFFFF"/>
                </a:solidFill>
                <a:latin typeface="Open Sans Bold"/>
                <a:ea typeface="Open Sans Bold"/>
                <a:cs typeface="Open Sans Bold"/>
                <a:sym typeface="Open Sans Bold"/>
              </a:rPr>
              <a:t>Протипоказання</a:t>
            </a:r>
            <a:r>
              <a:rPr lang="en-US" sz="2000" b="1" dirty="0">
                <a:solidFill>
                  <a:srgbClr val="FFFFFF"/>
                </a:solidFill>
                <a:latin typeface="Open Sans Bold"/>
                <a:ea typeface="Open Sans Bold"/>
                <a:cs typeface="Open Sans Bold"/>
                <a:sym typeface="Open Sans Bold"/>
              </a:rPr>
              <a:t>/</a:t>
            </a:r>
            <a:r>
              <a:rPr lang="en-US" sz="2000" b="1" dirty="0" err="1">
                <a:solidFill>
                  <a:srgbClr val="FFFFFF"/>
                </a:solidFill>
                <a:latin typeface="Open Sans Bold"/>
                <a:ea typeface="Open Sans Bold"/>
                <a:cs typeface="Open Sans Bold"/>
                <a:sym typeface="Open Sans Bold"/>
              </a:rPr>
              <a:t>рекомендації</a:t>
            </a:r>
            <a:r>
              <a:rPr lang="en-US" sz="2000" b="1" dirty="0">
                <a:solidFill>
                  <a:srgbClr val="FFFFFF"/>
                </a:solidFill>
                <a:latin typeface="Open Sans Bold"/>
                <a:ea typeface="Open Sans Bold"/>
                <a:cs typeface="Open Sans Bold"/>
                <a:sym typeface="Open Sans Bold"/>
              </a:rPr>
              <a:t> </a:t>
            </a:r>
            <a:r>
              <a:rPr lang="en-US" sz="2000" b="1" dirty="0" err="1">
                <a:solidFill>
                  <a:srgbClr val="FFFFFF"/>
                </a:solidFill>
                <a:latin typeface="Open Sans Bold"/>
                <a:ea typeface="Open Sans Bold"/>
                <a:cs typeface="Open Sans Bold"/>
                <a:sym typeface="Open Sans Bold"/>
              </a:rPr>
              <a:t>щодо</a:t>
            </a:r>
            <a:r>
              <a:rPr lang="en-US" sz="2000" b="1" dirty="0">
                <a:solidFill>
                  <a:srgbClr val="FFFFFF"/>
                </a:solidFill>
                <a:latin typeface="Open Sans Bold"/>
                <a:ea typeface="Open Sans Bold"/>
                <a:cs typeface="Open Sans Bold"/>
                <a:sym typeface="Open Sans Bold"/>
              </a:rPr>
              <a:t> </a:t>
            </a:r>
            <a:r>
              <a:rPr lang="en-US" sz="2000" b="1" dirty="0" err="1">
                <a:solidFill>
                  <a:srgbClr val="FFFFFF"/>
                </a:solidFill>
                <a:latin typeface="Open Sans Bold"/>
                <a:ea typeface="Open Sans Bold"/>
                <a:cs typeface="Open Sans Bold"/>
                <a:sym typeface="Open Sans Bold"/>
              </a:rPr>
              <a:t>продовження</a:t>
            </a:r>
            <a:r>
              <a:rPr lang="en-US" sz="2000" b="1" dirty="0">
                <a:solidFill>
                  <a:srgbClr val="FFFFFF"/>
                </a:solidFill>
                <a:latin typeface="Open Sans Bold"/>
                <a:ea typeface="Open Sans Bold"/>
                <a:cs typeface="Open Sans Bold"/>
                <a:sym typeface="Open Sans Bold"/>
              </a:rPr>
              <a:t> </a:t>
            </a:r>
            <a:r>
              <a:rPr lang="en-US" sz="2000" b="1" dirty="0" err="1">
                <a:solidFill>
                  <a:srgbClr val="FFFFFF"/>
                </a:solidFill>
                <a:latin typeface="Open Sans Bold"/>
                <a:ea typeface="Open Sans Bold"/>
                <a:cs typeface="Open Sans Bold"/>
                <a:sym typeface="Open Sans Bold"/>
              </a:rPr>
              <a:t>застосування</a:t>
            </a:r>
            <a:r>
              <a:rPr lang="en-US" sz="2000" b="1" dirty="0">
                <a:solidFill>
                  <a:srgbClr val="FFFFFF"/>
                </a:solidFill>
                <a:latin typeface="Open Sans Bold"/>
                <a:ea typeface="Open Sans Bold"/>
                <a:cs typeface="Open Sans Bold"/>
                <a:sym typeface="Open Sans Bold"/>
              </a:rPr>
              <a:t> </a:t>
            </a:r>
            <a:r>
              <a:rPr lang="en-US" sz="2000" b="1" dirty="0" err="1">
                <a:solidFill>
                  <a:srgbClr val="FFFFFF"/>
                </a:solidFill>
                <a:latin typeface="Open Sans Bold"/>
                <a:ea typeface="Open Sans Bold"/>
                <a:cs typeface="Open Sans Bold"/>
                <a:sym typeface="Open Sans Bold"/>
              </a:rPr>
              <a:t>пероральної</a:t>
            </a:r>
            <a:r>
              <a:rPr lang="en-US" sz="2000" b="1" dirty="0">
                <a:solidFill>
                  <a:srgbClr val="FFFFFF"/>
                </a:solidFill>
                <a:latin typeface="Open Sans Bold"/>
                <a:ea typeface="Open Sans Bold"/>
                <a:cs typeface="Open Sans Bold"/>
                <a:sym typeface="Open Sans Bold"/>
              </a:rPr>
              <a:t> </a:t>
            </a:r>
            <a:r>
              <a:rPr lang="uk-UA" sz="2000" b="1" dirty="0">
                <a:solidFill>
                  <a:srgbClr val="FFFFFF"/>
                </a:solidFill>
                <a:latin typeface="Open Sans Bold"/>
                <a:ea typeface="Open Sans Bold"/>
                <a:cs typeface="Open Sans Bold"/>
                <a:sym typeface="Open Sans Bold"/>
              </a:rPr>
              <a:t>ДКП</a:t>
            </a:r>
            <a:r>
              <a:rPr lang="en-US" sz="2000" b="1" dirty="0">
                <a:solidFill>
                  <a:srgbClr val="FFFFFF"/>
                </a:solidFill>
                <a:latin typeface="Open Sans Bold"/>
                <a:ea typeface="Open Sans Bold"/>
                <a:cs typeface="Open Sans Bold"/>
                <a:sym typeface="Open Sans Bold"/>
              </a:rPr>
              <a:t> є </a:t>
            </a:r>
            <a:r>
              <a:rPr lang="en-US" sz="2000" b="1" dirty="0" err="1">
                <a:solidFill>
                  <a:srgbClr val="FFFFFF"/>
                </a:solidFill>
                <a:latin typeface="Open Sans Bold"/>
                <a:ea typeface="Open Sans Bold"/>
                <a:cs typeface="Open Sans Bold"/>
                <a:sym typeface="Open Sans Bold"/>
              </a:rPr>
              <a:t>такими</a:t>
            </a:r>
            <a:r>
              <a:rPr lang="en-US" sz="2000" b="1" dirty="0">
                <a:solidFill>
                  <a:srgbClr val="FFFFFF"/>
                </a:solidFill>
                <a:latin typeface="Open Sans Bold"/>
                <a:ea typeface="Open Sans Bold"/>
                <a:cs typeface="Open Sans Bold"/>
                <a:sym typeface="Open Sans Bold"/>
              </a:rPr>
              <a:t>:</a:t>
            </a:r>
          </a:p>
          <a:p>
            <a:pPr marL="527685" lvl="1" indent="-263525" algn="just">
              <a:lnSpc>
                <a:spcPts val="3425"/>
              </a:lnSpc>
              <a:buFont typeface="Arial"/>
              <a:buChar char="•"/>
            </a:pPr>
            <a:r>
              <a:rPr lang="en-US" sz="2000" b="1" dirty="0">
                <a:solidFill>
                  <a:srgbClr val="FFFFFF"/>
                </a:solidFill>
                <a:latin typeface="Open Sans Bold"/>
                <a:ea typeface="Open Sans Bold"/>
                <a:cs typeface="Open Sans Bold"/>
                <a:sym typeface="Open Sans Bold"/>
              </a:rPr>
              <a:t>ВІЛ-</a:t>
            </a:r>
            <a:r>
              <a:rPr lang="en-US" sz="2000" b="1" err="1">
                <a:solidFill>
                  <a:srgbClr val="FFFFFF"/>
                </a:solidFill>
                <a:latin typeface="Open Sans Bold"/>
                <a:ea typeface="Open Sans Bold"/>
                <a:cs typeface="Open Sans Bold"/>
                <a:sym typeface="Open Sans Bold"/>
              </a:rPr>
              <a:t>позитивний</a:t>
            </a:r>
            <a:r>
              <a:rPr lang="en-US" sz="2000" b="1" dirty="0">
                <a:solidFill>
                  <a:srgbClr val="FFFFFF"/>
                </a:solidFill>
                <a:latin typeface="Open Sans Bold"/>
                <a:ea typeface="Open Sans Bold"/>
                <a:cs typeface="Open Sans Bold"/>
                <a:sym typeface="Open Sans Bold"/>
              </a:rPr>
              <a:t> </a:t>
            </a:r>
            <a:r>
              <a:rPr lang="en-US" sz="2000" b="1" err="1">
                <a:solidFill>
                  <a:srgbClr val="FFFFFF"/>
                </a:solidFill>
                <a:latin typeface="Open Sans Bold"/>
                <a:ea typeface="Open Sans Bold"/>
                <a:cs typeface="Open Sans Bold"/>
                <a:sym typeface="Open Sans Bold"/>
              </a:rPr>
              <a:t>або</a:t>
            </a:r>
            <a:r>
              <a:rPr lang="en-US" sz="2000" b="1" dirty="0">
                <a:solidFill>
                  <a:srgbClr val="FFFFFF"/>
                </a:solidFill>
                <a:latin typeface="Open Sans Bold"/>
                <a:ea typeface="Open Sans Bold"/>
                <a:cs typeface="Open Sans Bold"/>
                <a:sym typeface="Open Sans Bold"/>
              </a:rPr>
              <a:t> </a:t>
            </a:r>
            <a:r>
              <a:rPr lang="en-US" sz="2000" b="1" err="1">
                <a:solidFill>
                  <a:srgbClr val="FFFFFF"/>
                </a:solidFill>
                <a:latin typeface="Open Sans Bold"/>
                <a:ea typeface="Open Sans Bold"/>
                <a:cs typeface="Open Sans Bold"/>
                <a:sym typeface="Open Sans Bold"/>
              </a:rPr>
              <a:t>невизначенний</a:t>
            </a:r>
            <a:r>
              <a:rPr lang="en-US" sz="2000" b="1">
                <a:solidFill>
                  <a:srgbClr val="FFFFFF"/>
                </a:solidFill>
                <a:latin typeface="Open Sans Bold"/>
                <a:ea typeface="Open Sans Bold"/>
                <a:cs typeface="Open Sans Bold"/>
                <a:sym typeface="Open Sans Bold"/>
              </a:rPr>
              <a:t> статус</a:t>
            </a:r>
            <a:endParaRPr lang="en-US" sz="2000" b="1" dirty="0">
              <a:solidFill>
                <a:srgbClr val="FFFFFF"/>
              </a:solidFill>
              <a:latin typeface="Open Sans Bold"/>
              <a:ea typeface="Open Sans Bold"/>
              <a:cs typeface="Open Sans Bold"/>
              <a:sym typeface="Open Sans Bold"/>
            </a:endParaRPr>
          </a:p>
          <a:p>
            <a:pPr marL="1056005" lvl="2" indent="-351790" algn="just">
              <a:lnSpc>
                <a:spcPts val="3425"/>
              </a:lnSpc>
              <a:buFont typeface="Arial"/>
              <a:buChar char="⚬"/>
            </a:pPr>
            <a:r>
              <a:rPr lang="en-US" sz="2000" err="1">
                <a:solidFill>
                  <a:srgbClr val="FFFFFF"/>
                </a:solidFill>
                <a:latin typeface="Open Sans"/>
                <a:ea typeface="Open Sans"/>
                <a:cs typeface="Open Sans"/>
                <a:sym typeface="Open Sans Bold"/>
              </a:rPr>
              <a:t>Припиніть</a:t>
            </a:r>
            <a:r>
              <a:rPr lang="en-US" sz="2000" dirty="0">
                <a:solidFill>
                  <a:srgbClr val="FFFFFF"/>
                </a:solidFill>
                <a:latin typeface="Open Sans"/>
                <a:ea typeface="Open Sans"/>
                <a:cs typeface="Open Sans"/>
                <a:sym typeface="Open Sans"/>
              </a:rPr>
              <a:t> </a:t>
            </a:r>
            <a:r>
              <a:rPr lang="en-US" sz="2000" err="1">
                <a:solidFill>
                  <a:srgbClr val="FFFFFF"/>
                </a:solidFill>
                <a:latin typeface="Open Sans"/>
                <a:ea typeface="Open Sans"/>
                <a:cs typeface="Open Sans"/>
                <a:sym typeface="Open Sans"/>
              </a:rPr>
              <a:t>прийом</a:t>
            </a:r>
            <a:r>
              <a:rPr lang="en-US" sz="2000" dirty="0">
                <a:solidFill>
                  <a:srgbClr val="FFFFFF"/>
                </a:solidFill>
                <a:latin typeface="Open Sans"/>
                <a:ea typeface="Open Sans"/>
                <a:cs typeface="Open Sans"/>
                <a:sym typeface="Open Sans"/>
              </a:rPr>
              <a:t> </a:t>
            </a:r>
            <a:r>
              <a:rPr lang="en-US" sz="2000" err="1">
                <a:solidFill>
                  <a:srgbClr val="FFFFFF"/>
                </a:solidFill>
                <a:latin typeface="Open Sans"/>
                <a:ea typeface="Open Sans"/>
                <a:cs typeface="Open Sans"/>
                <a:sym typeface="Open Sans"/>
              </a:rPr>
              <a:t>пероральної</a:t>
            </a:r>
            <a:r>
              <a:rPr lang="en-US" sz="2000" dirty="0">
                <a:solidFill>
                  <a:srgbClr val="FFFFFF"/>
                </a:solidFill>
                <a:latin typeface="Open Sans"/>
                <a:ea typeface="Open Sans"/>
                <a:cs typeface="Open Sans"/>
                <a:sym typeface="Open Sans"/>
              </a:rPr>
              <a:t> </a:t>
            </a:r>
            <a:r>
              <a:rPr lang="uk-UA" sz="2000" dirty="0">
                <a:solidFill>
                  <a:srgbClr val="FFFFFF"/>
                </a:solidFill>
                <a:latin typeface="Open Sans"/>
                <a:ea typeface="Open Sans"/>
                <a:cs typeface="Open Sans"/>
                <a:sym typeface="Open Sans"/>
              </a:rPr>
              <a:t>ДКП</a:t>
            </a:r>
            <a:r>
              <a:rPr lang="en-US" sz="2000" dirty="0">
                <a:solidFill>
                  <a:srgbClr val="FFFFFF"/>
                </a:solidFill>
                <a:latin typeface="Open Sans"/>
                <a:ea typeface="Open Sans"/>
                <a:cs typeface="Open Sans"/>
                <a:sym typeface="Open Sans"/>
              </a:rPr>
              <a:t>; </a:t>
            </a:r>
            <a:r>
              <a:rPr lang="en-US" sz="2000" err="1">
                <a:solidFill>
                  <a:srgbClr val="FFFFFF"/>
                </a:solidFill>
                <a:latin typeface="Open Sans"/>
                <a:ea typeface="Open Sans"/>
                <a:cs typeface="Open Sans"/>
                <a:sym typeface="Open Sans"/>
              </a:rPr>
              <a:t>направте</a:t>
            </a:r>
            <a:r>
              <a:rPr lang="en-US" sz="2000" dirty="0">
                <a:solidFill>
                  <a:srgbClr val="FFFFFF"/>
                </a:solidFill>
                <a:latin typeface="Open Sans"/>
                <a:ea typeface="Open Sans"/>
                <a:cs typeface="Open Sans"/>
                <a:sym typeface="Open Sans"/>
              </a:rPr>
              <a:t> </a:t>
            </a:r>
            <a:r>
              <a:rPr lang="en-US" sz="2000" err="1">
                <a:solidFill>
                  <a:srgbClr val="FFFFFF"/>
                </a:solidFill>
                <a:latin typeface="Open Sans"/>
                <a:ea typeface="Open Sans"/>
                <a:cs typeface="Open Sans"/>
                <a:sym typeface="Open Sans"/>
              </a:rPr>
              <a:t>пацієнта</a:t>
            </a:r>
            <a:r>
              <a:rPr lang="en-US" sz="2000" dirty="0">
                <a:solidFill>
                  <a:srgbClr val="FFFFFF"/>
                </a:solidFill>
                <a:latin typeface="Open Sans"/>
                <a:ea typeface="Open Sans"/>
                <a:cs typeface="Open Sans"/>
                <a:sym typeface="Open Sans"/>
              </a:rPr>
              <a:t> </a:t>
            </a:r>
            <a:r>
              <a:rPr lang="en-US" sz="2000" err="1">
                <a:solidFill>
                  <a:srgbClr val="FFFFFF"/>
                </a:solidFill>
                <a:latin typeface="Open Sans"/>
                <a:ea typeface="Open Sans"/>
                <a:cs typeface="Open Sans"/>
                <a:sym typeface="Open Sans"/>
              </a:rPr>
              <a:t>на</a:t>
            </a:r>
            <a:r>
              <a:rPr lang="en-US" sz="2000" dirty="0">
                <a:solidFill>
                  <a:srgbClr val="FFFFFF"/>
                </a:solidFill>
                <a:latin typeface="Open Sans"/>
                <a:ea typeface="Open Sans"/>
                <a:cs typeface="Open Sans"/>
                <a:sym typeface="Open Sans"/>
              </a:rPr>
              <a:t> АРТ</a:t>
            </a:r>
            <a:endParaRPr lang="en-US"/>
          </a:p>
          <a:p>
            <a:pPr marL="527685" lvl="1" indent="-263525" algn="just">
              <a:lnSpc>
                <a:spcPts val="3425"/>
              </a:lnSpc>
              <a:buFont typeface="Arial"/>
              <a:buChar char="•"/>
            </a:pPr>
            <a:r>
              <a:rPr lang="en-US" sz="2000" b="1" i="1" dirty="0" err="1">
                <a:solidFill>
                  <a:srgbClr val="FFFFFF"/>
                </a:solidFill>
                <a:latin typeface="Open Sans Bold Italics"/>
                <a:ea typeface="Open Sans Bold Italics"/>
                <a:cs typeface="Open Sans Bold Italics"/>
                <a:sym typeface="Open Sans Bold Italics"/>
              </a:rPr>
              <a:t>Висока</a:t>
            </a:r>
            <a:r>
              <a:rPr lang="en-US" sz="2000" b="1" i="1" dirty="0">
                <a:solidFill>
                  <a:srgbClr val="FFFFFF"/>
                </a:solidFill>
                <a:latin typeface="Open Sans Bold Italics"/>
                <a:ea typeface="Open Sans Bold Italics"/>
                <a:cs typeface="Open Sans Bold Italics"/>
                <a:sym typeface="Open Sans Bold Italics"/>
              </a:rPr>
              <a:t> </a:t>
            </a:r>
            <a:r>
              <a:rPr lang="en-US" sz="2000" b="1" i="1" dirty="0" err="1">
                <a:solidFill>
                  <a:srgbClr val="FFFFFF"/>
                </a:solidFill>
                <a:latin typeface="Open Sans Bold Italics"/>
                <a:ea typeface="Open Sans Bold Italics"/>
                <a:cs typeface="Open Sans Bold Italics"/>
                <a:sym typeface="Open Sans Bold Italics"/>
              </a:rPr>
              <a:t>ймовірність</a:t>
            </a:r>
            <a:r>
              <a:rPr lang="en-US" sz="2000" b="1" i="1" dirty="0">
                <a:solidFill>
                  <a:srgbClr val="FFFFFF"/>
                </a:solidFill>
                <a:latin typeface="Open Sans Bold Italics"/>
                <a:ea typeface="Open Sans Bold Italics"/>
                <a:cs typeface="Open Sans Bold Italics"/>
                <a:sym typeface="Open Sans Bold Italics"/>
              </a:rPr>
              <a:t> </a:t>
            </a:r>
            <a:r>
              <a:rPr lang="en-US" sz="2000" b="1" i="1" dirty="0" err="1">
                <a:solidFill>
                  <a:srgbClr val="FFFFFF"/>
                </a:solidFill>
                <a:latin typeface="Open Sans Bold Italics"/>
                <a:ea typeface="Open Sans Bold Italics"/>
                <a:cs typeface="Open Sans Bold Italics"/>
                <a:sym typeface="Open Sans Bold Italics"/>
              </a:rPr>
              <a:t>необхідності</a:t>
            </a:r>
            <a:r>
              <a:rPr lang="en-US" sz="2000" b="1" i="1" dirty="0">
                <a:solidFill>
                  <a:srgbClr val="FFFFFF"/>
                </a:solidFill>
                <a:latin typeface="Open Sans Bold Italics"/>
                <a:ea typeface="Open Sans Bold Italics"/>
                <a:cs typeface="Open Sans Bold Italics"/>
                <a:sym typeface="Open Sans Bold Italics"/>
              </a:rPr>
              <a:t> </a:t>
            </a:r>
            <a:r>
              <a:rPr lang="en-US" sz="2000" b="1" i="1" dirty="0" err="1">
                <a:solidFill>
                  <a:srgbClr val="FFFFFF"/>
                </a:solidFill>
                <a:latin typeface="Open Sans Bold Italics"/>
                <a:ea typeface="Open Sans Bold Italics"/>
                <a:cs typeface="Open Sans Bold Italics"/>
                <a:sym typeface="Open Sans Bold Italics"/>
              </a:rPr>
              <a:t>застосування</a:t>
            </a:r>
            <a:r>
              <a:rPr lang="en-US" sz="2000" b="1" i="1" dirty="0">
                <a:solidFill>
                  <a:srgbClr val="FFFFFF"/>
                </a:solidFill>
                <a:latin typeface="Open Sans Bold Italics"/>
                <a:ea typeface="Open Sans Bold Italics"/>
                <a:cs typeface="Open Sans Bold Italics"/>
                <a:sym typeface="Open Sans Bold Italics"/>
              </a:rPr>
              <a:t> </a:t>
            </a:r>
            <a:r>
              <a:rPr lang="uk-UA" sz="2000" b="1" i="1" dirty="0">
                <a:solidFill>
                  <a:srgbClr val="FFFFFF"/>
                </a:solidFill>
                <a:latin typeface="Open Sans Bold Italics"/>
                <a:ea typeface="Open Sans Bold Italics"/>
                <a:cs typeface="Open Sans Bold Italics"/>
                <a:sym typeface="Open Sans Bold Italics"/>
              </a:rPr>
              <a:t>ПКП</a:t>
            </a:r>
            <a:r>
              <a:rPr lang="en-US" sz="2000" b="1" i="1" dirty="0">
                <a:solidFill>
                  <a:srgbClr val="FFFFFF"/>
                </a:solidFill>
                <a:latin typeface="Open Sans Bold Italics"/>
                <a:ea typeface="Open Sans Bold Italics"/>
                <a:cs typeface="Open Sans Bold Italics"/>
                <a:sym typeface="Open Sans Bold Italics"/>
              </a:rPr>
              <a:t> </a:t>
            </a:r>
            <a:r>
              <a:rPr lang="en-US" sz="2000" dirty="0">
                <a:solidFill>
                  <a:srgbClr val="FFFFFF"/>
                </a:solidFill>
                <a:latin typeface="Open Sans"/>
                <a:ea typeface="Open Sans"/>
                <a:cs typeface="Open Sans"/>
                <a:sym typeface="Open Sans"/>
              </a:rPr>
              <a:t>(</a:t>
            </a:r>
            <a:r>
              <a:rPr lang="en-US" sz="2000" dirty="0" err="1">
                <a:solidFill>
                  <a:srgbClr val="FFFFFF"/>
                </a:solidFill>
                <a:latin typeface="Open Sans"/>
                <a:ea typeface="Open Sans"/>
                <a:cs typeface="Open Sans"/>
                <a:sym typeface="Open Sans"/>
              </a:rPr>
              <a:t>високий</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ризик</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зараження</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та</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значне</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відхилення</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від</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режиму</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прийому</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пероральної</a:t>
            </a:r>
            <a:r>
              <a:rPr lang="en-US" sz="2000" dirty="0">
                <a:solidFill>
                  <a:srgbClr val="FFFFFF"/>
                </a:solidFill>
                <a:latin typeface="Open Sans"/>
                <a:ea typeface="Open Sans"/>
                <a:cs typeface="Open Sans"/>
                <a:sym typeface="Open Sans"/>
              </a:rPr>
              <a:t> </a:t>
            </a:r>
            <a:r>
              <a:rPr lang="uk-UA" sz="2000" dirty="0">
                <a:solidFill>
                  <a:srgbClr val="FFFFFF"/>
                </a:solidFill>
                <a:latin typeface="Open Sans"/>
                <a:ea typeface="Open Sans"/>
                <a:cs typeface="Open Sans"/>
                <a:sym typeface="Open Sans"/>
              </a:rPr>
              <a:t>ДКП</a:t>
            </a:r>
            <a:r>
              <a:rPr lang="en-US" sz="2000" dirty="0">
                <a:solidFill>
                  <a:srgbClr val="FFFFFF"/>
                </a:solidFill>
                <a:latin typeface="Open Sans"/>
                <a:ea typeface="Open Sans"/>
                <a:cs typeface="Open Sans"/>
                <a:sym typeface="Open Sans"/>
              </a:rPr>
              <a:t>/</a:t>
            </a:r>
            <a:r>
              <a:rPr lang="en-US" sz="2000" dirty="0" err="1">
                <a:solidFill>
                  <a:srgbClr val="FFFFFF"/>
                </a:solidFill>
                <a:latin typeface="Open Sans"/>
                <a:ea typeface="Open Sans"/>
                <a:cs typeface="Open Sans"/>
                <a:sym typeface="Open Sans"/>
              </a:rPr>
              <a:t>пропущені</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дози</a:t>
            </a:r>
            <a:r>
              <a:rPr lang="en-US" sz="2000" dirty="0">
                <a:solidFill>
                  <a:srgbClr val="FFFFFF"/>
                </a:solidFill>
                <a:latin typeface="Open Sans"/>
                <a:ea typeface="Open Sans"/>
                <a:cs typeface="Open Sans"/>
                <a:sym typeface="Open Sans"/>
              </a:rPr>
              <a:t>)</a:t>
            </a:r>
            <a:endParaRPr lang="en-US" sz="2000" dirty="0">
              <a:solidFill>
                <a:srgbClr val="FFFFFF"/>
              </a:solidFill>
              <a:latin typeface="Open Sans"/>
              <a:ea typeface="Open Sans"/>
              <a:cs typeface="Open Sans"/>
            </a:endParaRPr>
          </a:p>
          <a:p>
            <a:pPr marL="1056005" lvl="2" indent="-351790" algn="just">
              <a:lnSpc>
                <a:spcPts val="3425"/>
              </a:lnSpc>
              <a:buFont typeface="Arial"/>
              <a:buChar char="⚬"/>
            </a:pPr>
            <a:r>
              <a:rPr lang="en-US" sz="2000" dirty="0" err="1">
                <a:solidFill>
                  <a:srgbClr val="FFFFFF"/>
                </a:solidFill>
                <a:latin typeface="Open Sans"/>
                <a:ea typeface="Open Sans"/>
                <a:cs typeface="Open Sans"/>
                <a:sym typeface="Open Sans"/>
              </a:rPr>
              <a:t>Розглянути</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можливість</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припинення</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прийому</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пероральної</a:t>
            </a:r>
            <a:r>
              <a:rPr lang="en-US" sz="2000" dirty="0">
                <a:solidFill>
                  <a:srgbClr val="FFFFFF"/>
                </a:solidFill>
                <a:latin typeface="Open Sans"/>
                <a:ea typeface="Open Sans"/>
                <a:cs typeface="Open Sans"/>
                <a:sym typeface="Open Sans"/>
              </a:rPr>
              <a:t> </a:t>
            </a:r>
            <a:r>
              <a:rPr lang="uk-UA" sz="2000" dirty="0">
                <a:solidFill>
                  <a:srgbClr val="FFFFFF"/>
                </a:solidFill>
                <a:latin typeface="Open Sans"/>
                <a:ea typeface="Open Sans"/>
                <a:cs typeface="Open Sans"/>
                <a:sym typeface="Open Sans"/>
              </a:rPr>
              <a:t>ДКП</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та</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початку</a:t>
            </a:r>
            <a:r>
              <a:rPr lang="en-US" sz="2000" dirty="0">
                <a:solidFill>
                  <a:srgbClr val="FFFFFF"/>
                </a:solidFill>
                <a:latin typeface="Open Sans"/>
                <a:ea typeface="Open Sans"/>
                <a:cs typeface="Open Sans"/>
                <a:sym typeface="Open Sans"/>
              </a:rPr>
              <a:t> 1-місячного </a:t>
            </a:r>
            <a:r>
              <a:rPr lang="en-US" sz="2000" dirty="0" err="1">
                <a:solidFill>
                  <a:srgbClr val="FFFFFF"/>
                </a:solidFill>
                <a:latin typeface="Open Sans"/>
                <a:ea typeface="Open Sans"/>
                <a:cs typeface="Open Sans"/>
                <a:sym typeface="Open Sans"/>
              </a:rPr>
              <a:t>курсу</a:t>
            </a:r>
            <a:r>
              <a:rPr lang="en-US" sz="2000" dirty="0">
                <a:solidFill>
                  <a:srgbClr val="FFFFFF"/>
                </a:solidFill>
                <a:latin typeface="Open Sans"/>
                <a:ea typeface="Open Sans"/>
                <a:cs typeface="Open Sans"/>
                <a:sym typeface="Open Sans"/>
              </a:rPr>
              <a:t> </a:t>
            </a:r>
            <a:r>
              <a:rPr lang="uk-UA" sz="2000" dirty="0">
                <a:solidFill>
                  <a:srgbClr val="FFFFFF"/>
                </a:solidFill>
                <a:latin typeface="Open Sans"/>
                <a:ea typeface="Open Sans"/>
                <a:cs typeface="Open Sans"/>
                <a:sym typeface="Open Sans"/>
              </a:rPr>
              <a:t>ПКП</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після</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оцінки</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ймовірності</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дотримання</a:t>
            </a:r>
            <a:r>
              <a:rPr lang="en-US" sz="2000" dirty="0">
                <a:solidFill>
                  <a:srgbClr val="FFFFFF"/>
                </a:solidFill>
                <a:latin typeface="Open Sans"/>
                <a:ea typeface="Open Sans"/>
                <a:cs typeface="Open Sans"/>
                <a:sym typeface="Open Sans"/>
              </a:rPr>
              <a:t>/</a:t>
            </a:r>
            <a:r>
              <a:rPr lang="en-US" sz="2000" dirty="0" err="1">
                <a:solidFill>
                  <a:srgbClr val="FFFFFF"/>
                </a:solidFill>
                <a:latin typeface="Open Sans"/>
                <a:ea typeface="Open Sans"/>
                <a:cs typeface="Open Sans"/>
                <a:sym typeface="Open Sans"/>
              </a:rPr>
              <a:t>завершення</a:t>
            </a:r>
            <a:r>
              <a:rPr lang="en-US" sz="2000" dirty="0">
                <a:solidFill>
                  <a:srgbClr val="FFFFFF"/>
                </a:solidFill>
                <a:latin typeface="Open Sans"/>
                <a:ea typeface="Open Sans"/>
                <a:cs typeface="Open Sans"/>
                <a:sym typeface="Open Sans"/>
              </a:rPr>
              <a:t> </a:t>
            </a:r>
            <a:r>
              <a:rPr lang="uk-UA" sz="2000" dirty="0">
                <a:solidFill>
                  <a:srgbClr val="FFFFFF"/>
                </a:solidFill>
                <a:latin typeface="Open Sans"/>
                <a:ea typeface="Open Sans"/>
                <a:cs typeface="Open Sans"/>
                <a:sym typeface="Open Sans"/>
              </a:rPr>
              <a:t>ПКП</a:t>
            </a:r>
            <a:endParaRPr lang="en-US" sz="2000" dirty="0">
              <a:solidFill>
                <a:srgbClr val="FFFFFF"/>
              </a:solidFill>
              <a:latin typeface="Open Sans"/>
              <a:ea typeface="Open Sans"/>
              <a:cs typeface="Open Sans"/>
            </a:endParaRPr>
          </a:p>
          <a:p>
            <a:pPr marL="527685" lvl="1" indent="-263525" algn="just">
              <a:lnSpc>
                <a:spcPts val="3425"/>
              </a:lnSpc>
              <a:buFont typeface="Arial"/>
              <a:buChar char="•"/>
            </a:pPr>
            <a:r>
              <a:rPr lang="en-US" sz="2000" b="1" i="1" dirty="0" err="1">
                <a:solidFill>
                  <a:srgbClr val="FFFFFF"/>
                </a:solidFill>
                <a:latin typeface="Open Sans Bold Italics"/>
                <a:ea typeface="Open Sans Bold Italics"/>
                <a:cs typeface="Open Sans Bold Italics"/>
                <a:sym typeface="Open Sans Bold Italics"/>
              </a:rPr>
              <a:t>Висока</a:t>
            </a:r>
            <a:r>
              <a:rPr lang="en-US" sz="2000" b="1" i="1" dirty="0">
                <a:solidFill>
                  <a:srgbClr val="FFFFFF"/>
                </a:solidFill>
                <a:latin typeface="Open Sans Bold Italics"/>
                <a:ea typeface="Open Sans Bold Italics"/>
                <a:cs typeface="Open Sans Bold Italics"/>
                <a:sym typeface="Open Sans Bold Italics"/>
              </a:rPr>
              <a:t> </a:t>
            </a:r>
            <a:r>
              <a:rPr lang="en-US" sz="2000" b="1" i="1" dirty="0" err="1">
                <a:solidFill>
                  <a:srgbClr val="FFFFFF"/>
                </a:solidFill>
                <a:latin typeface="Open Sans Bold Italics"/>
                <a:ea typeface="Open Sans Bold Italics"/>
                <a:cs typeface="Open Sans Bold Italics"/>
                <a:sym typeface="Open Sans Bold Italics"/>
              </a:rPr>
              <a:t>ймовірність</a:t>
            </a:r>
            <a:r>
              <a:rPr lang="en-US" sz="2000" b="1" i="1" dirty="0">
                <a:solidFill>
                  <a:srgbClr val="FFFFFF"/>
                </a:solidFill>
                <a:latin typeface="Open Sans Bold Italics"/>
                <a:ea typeface="Open Sans Bold Italics"/>
                <a:cs typeface="Open Sans Bold Italics"/>
                <a:sym typeface="Open Sans Bold Italics"/>
              </a:rPr>
              <a:t> </a:t>
            </a:r>
            <a:r>
              <a:rPr lang="uk-UA" sz="2000" b="1" i="1" dirty="0">
                <a:solidFill>
                  <a:srgbClr val="FFFFFF"/>
                </a:solidFill>
                <a:latin typeface="Open Sans Bold Italics"/>
                <a:ea typeface="Open Sans Bold Italics"/>
                <a:cs typeface="Open Sans Bold Italics"/>
                <a:sym typeface="Open Sans Bold Italics"/>
              </a:rPr>
              <a:t>ГВІ</a:t>
            </a:r>
            <a:r>
              <a:rPr lang="en-US" sz="2000" b="1" i="1" dirty="0">
                <a:solidFill>
                  <a:srgbClr val="FFFFFF"/>
                </a:solidFill>
                <a:latin typeface="Open Sans Bold Italics"/>
                <a:ea typeface="Open Sans Bold Italics"/>
                <a:cs typeface="Open Sans Bold Italics"/>
                <a:sym typeface="Open Sans Bold Italics"/>
              </a:rPr>
              <a:t> </a:t>
            </a:r>
            <a:r>
              <a:rPr lang="en-US" sz="2000" dirty="0">
                <a:solidFill>
                  <a:srgbClr val="FFFFFF"/>
                </a:solidFill>
                <a:latin typeface="Open Sans"/>
                <a:ea typeface="Open Sans"/>
                <a:cs typeface="Open Sans"/>
                <a:sym typeface="Open Sans"/>
              </a:rPr>
              <a:t>(</a:t>
            </a:r>
            <a:r>
              <a:rPr lang="en-US" sz="2000" dirty="0" err="1">
                <a:solidFill>
                  <a:srgbClr val="FFFFFF"/>
                </a:solidFill>
                <a:latin typeface="Open Sans"/>
                <a:ea typeface="Open Sans"/>
                <a:cs typeface="Open Sans"/>
                <a:sym typeface="Open Sans"/>
              </a:rPr>
              <a:t>ознаки</a:t>
            </a:r>
            <a:r>
              <a:rPr lang="en-US" sz="2000" dirty="0">
                <a:solidFill>
                  <a:srgbClr val="FFFFFF"/>
                </a:solidFill>
                <a:latin typeface="Open Sans"/>
                <a:ea typeface="Open Sans"/>
                <a:cs typeface="Open Sans"/>
                <a:sym typeface="Open Sans"/>
              </a:rPr>
              <a:t>/</a:t>
            </a:r>
            <a:r>
              <a:rPr lang="en-US" sz="2000" dirty="0" err="1">
                <a:solidFill>
                  <a:srgbClr val="FFFFFF"/>
                </a:solidFill>
                <a:latin typeface="Open Sans"/>
                <a:ea typeface="Open Sans"/>
                <a:cs typeface="Open Sans"/>
                <a:sym typeface="Open Sans"/>
              </a:rPr>
              <a:t>симптоми</a:t>
            </a:r>
            <a:r>
              <a:rPr lang="en-US" sz="2000" dirty="0">
                <a:solidFill>
                  <a:srgbClr val="FFFFFF"/>
                </a:solidFill>
                <a:latin typeface="Open Sans"/>
                <a:ea typeface="Open Sans"/>
                <a:cs typeface="Open Sans"/>
                <a:sym typeface="Open Sans"/>
              </a:rPr>
              <a:t>/</a:t>
            </a:r>
            <a:r>
              <a:rPr lang="en-US" sz="2000" dirty="0" err="1">
                <a:solidFill>
                  <a:srgbClr val="FFFFFF"/>
                </a:solidFill>
                <a:latin typeface="Open Sans"/>
                <a:ea typeface="Open Sans"/>
                <a:cs typeface="Open Sans"/>
                <a:sym typeface="Open Sans"/>
              </a:rPr>
              <a:t>історія</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експозиції</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та</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значне</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відхилення</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від</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режиму</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прийому</a:t>
            </a:r>
            <a:r>
              <a:rPr lang="en-US" sz="2000" dirty="0">
                <a:solidFill>
                  <a:srgbClr val="FFFFFF"/>
                </a:solidFill>
                <a:latin typeface="Open Sans"/>
                <a:ea typeface="Open Sans"/>
                <a:cs typeface="Open Sans"/>
                <a:sym typeface="Open Sans"/>
              </a:rPr>
              <a:t>/</a:t>
            </a:r>
            <a:r>
              <a:rPr lang="en-US" sz="2000" dirty="0" err="1">
                <a:solidFill>
                  <a:srgbClr val="FFFFFF"/>
                </a:solidFill>
                <a:latin typeface="Open Sans"/>
                <a:ea typeface="Open Sans"/>
                <a:cs typeface="Open Sans"/>
                <a:sym typeface="Open Sans"/>
              </a:rPr>
              <a:t>пропущені</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дози</a:t>
            </a:r>
            <a:r>
              <a:rPr lang="en-US" sz="2000" dirty="0">
                <a:solidFill>
                  <a:srgbClr val="FFFFFF"/>
                </a:solidFill>
                <a:latin typeface="Open Sans"/>
                <a:ea typeface="Open Sans"/>
                <a:cs typeface="Open Sans"/>
                <a:sym typeface="Open Sans"/>
              </a:rPr>
              <a:t>)</a:t>
            </a:r>
            <a:endParaRPr lang="en-US" sz="2000" dirty="0">
              <a:solidFill>
                <a:srgbClr val="FFFFFF"/>
              </a:solidFill>
              <a:latin typeface="Open Sans"/>
              <a:ea typeface="Open Sans"/>
              <a:cs typeface="Open Sans"/>
            </a:endParaRPr>
          </a:p>
          <a:p>
            <a:pPr marL="1056005" lvl="2" indent="-351790" algn="just">
              <a:lnSpc>
                <a:spcPts val="3425"/>
              </a:lnSpc>
              <a:buFont typeface="Arial"/>
              <a:buChar char="⚬"/>
            </a:pPr>
            <a:r>
              <a:rPr lang="en-US" sz="2000" dirty="0" err="1">
                <a:solidFill>
                  <a:srgbClr val="FFFFFF"/>
                </a:solidFill>
                <a:latin typeface="Open Sans"/>
                <a:ea typeface="Open Sans"/>
                <a:cs typeface="Open Sans"/>
                <a:sym typeface="Open Sans"/>
              </a:rPr>
              <a:t>Розглянути</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можливість</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призупинення</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перорального</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прийому</a:t>
            </a:r>
            <a:r>
              <a:rPr lang="en-US" sz="2000" dirty="0">
                <a:solidFill>
                  <a:srgbClr val="FFFFFF"/>
                </a:solidFill>
                <a:latin typeface="Open Sans"/>
                <a:ea typeface="Open Sans"/>
                <a:cs typeface="Open Sans"/>
                <a:sym typeface="Open Sans"/>
              </a:rPr>
              <a:t> </a:t>
            </a:r>
            <a:r>
              <a:rPr lang="uk-UA" sz="2000" dirty="0">
                <a:solidFill>
                  <a:srgbClr val="FFFFFF"/>
                </a:solidFill>
                <a:latin typeface="Open Sans"/>
                <a:ea typeface="Open Sans"/>
                <a:cs typeface="Open Sans"/>
                <a:sym typeface="Open Sans"/>
              </a:rPr>
              <a:t>ДКП</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до</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повторного</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тестування</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на</a:t>
            </a:r>
            <a:r>
              <a:rPr lang="en-US" sz="2000" dirty="0">
                <a:solidFill>
                  <a:srgbClr val="FFFFFF"/>
                </a:solidFill>
                <a:latin typeface="Open Sans"/>
                <a:ea typeface="Open Sans"/>
                <a:cs typeface="Open Sans"/>
                <a:sym typeface="Open Sans"/>
              </a:rPr>
              <a:t> ВІЛ </a:t>
            </a:r>
            <a:r>
              <a:rPr lang="en-US" sz="2000" dirty="0" err="1">
                <a:solidFill>
                  <a:srgbClr val="FFFFFF"/>
                </a:solidFill>
                <a:latin typeface="Open Sans"/>
                <a:ea typeface="Open Sans"/>
                <a:cs typeface="Open Sans"/>
                <a:sym typeface="Open Sans"/>
              </a:rPr>
              <a:t>через</a:t>
            </a:r>
            <a:r>
              <a:rPr lang="en-US" sz="2000" dirty="0">
                <a:solidFill>
                  <a:srgbClr val="FFFFFF"/>
                </a:solidFill>
                <a:latin typeface="Open Sans"/>
                <a:ea typeface="Open Sans"/>
                <a:cs typeface="Open Sans"/>
                <a:sym typeface="Open Sans"/>
              </a:rPr>
              <a:t> 1 </a:t>
            </a:r>
            <a:r>
              <a:rPr lang="en-US" sz="2000" dirty="0" err="1">
                <a:solidFill>
                  <a:srgbClr val="FFFFFF"/>
                </a:solidFill>
                <a:latin typeface="Open Sans"/>
                <a:ea typeface="Open Sans"/>
                <a:cs typeface="Open Sans"/>
                <a:sym typeface="Open Sans"/>
              </a:rPr>
              <a:t>місяць</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після</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зваження</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ризиків</a:t>
            </a:r>
            <a:r>
              <a:rPr lang="en-US" sz="2000" dirty="0">
                <a:solidFill>
                  <a:srgbClr val="FFFFFF"/>
                </a:solidFill>
                <a:latin typeface="Open Sans"/>
                <a:ea typeface="Open Sans"/>
                <a:cs typeface="Open Sans"/>
                <a:sym typeface="Open Sans"/>
              </a:rPr>
              <a:t>/</a:t>
            </a:r>
            <a:r>
              <a:rPr lang="en-US" sz="2000" dirty="0" err="1">
                <a:solidFill>
                  <a:srgbClr val="FFFFFF"/>
                </a:solidFill>
                <a:latin typeface="Open Sans"/>
                <a:ea typeface="Open Sans"/>
                <a:cs typeface="Open Sans"/>
                <a:sym typeface="Open Sans"/>
              </a:rPr>
              <a:t>переваг</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призупинення</a:t>
            </a:r>
            <a:r>
              <a:rPr lang="en-US" sz="2000" dirty="0">
                <a:solidFill>
                  <a:srgbClr val="FFFFFF"/>
                </a:solidFill>
                <a:latin typeface="Open Sans"/>
                <a:ea typeface="Open Sans"/>
                <a:cs typeface="Open Sans"/>
                <a:sym typeface="Open Sans"/>
              </a:rPr>
              <a:t>/</a:t>
            </a:r>
            <a:r>
              <a:rPr lang="en-US" sz="2000" dirty="0" err="1">
                <a:solidFill>
                  <a:srgbClr val="FFFFFF"/>
                </a:solidFill>
                <a:latin typeface="Open Sans"/>
                <a:ea typeface="Open Sans"/>
                <a:cs typeface="Open Sans"/>
                <a:sym typeface="Open Sans"/>
              </a:rPr>
              <a:t>продовження</a:t>
            </a:r>
            <a:endParaRPr lang="en-US" sz="2000" dirty="0">
              <a:solidFill>
                <a:srgbClr val="FFFFFF"/>
              </a:solidFill>
              <a:latin typeface="Open Sans"/>
              <a:ea typeface="Open Sans"/>
              <a:cs typeface="Open Sans"/>
            </a:endParaRPr>
          </a:p>
          <a:p>
            <a:pPr marL="527685" lvl="1" indent="-263525" algn="just">
              <a:lnSpc>
                <a:spcPts val="3425"/>
              </a:lnSpc>
              <a:buFont typeface="Arial"/>
              <a:buChar char="•"/>
            </a:pPr>
            <a:r>
              <a:rPr lang="en-US" sz="2000" b="1" dirty="0" err="1">
                <a:solidFill>
                  <a:srgbClr val="FFFFFF"/>
                </a:solidFill>
                <a:latin typeface="Open Sans Bold"/>
                <a:ea typeface="Open Sans Bold"/>
                <a:cs typeface="Open Sans Bold"/>
                <a:sym typeface="Open Sans Bold"/>
              </a:rPr>
              <a:t>Вживання</a:t>
            </a:r>
            <a:r>
              <a:rPr lang="en-US" sz="2000" b="1" dirty="0">
                <a:solidFill>
                  <a:srgbClr val="FFFFFF"/>
                </a:solidFill>
                <a:latin typeface="Open Sans Bold"/>
                <a:ea typeface="Open Sans Bold"/>
                <a:cs typeface="Open Sans Bold"/>
                <a:sym typeface="Open Sans Bold"/>
              </a:rPr>
              <a:t> </a:t>
            </a:r>
            <a:r>
              <a:rPr lang="en-US" sz="2000" b="1" dirty="0" err="1">
                <a:solidFill>
                  <a:srgbClr val="FFFFFF"/>
                </a:solidFill>
                <a:latin typeface="Open Sans Bold"/>
                <a:ea typeface="Open Sans Bold"/>
                <a:cs typeface="Open Sans Bold"/>
                <a:sym typeface="Open Sans Bold"/>
              </a:rPr>
              <a:t>гормонів</a:t>
            </a:r>
            <a:r>
              <a:rPr lang="en-US" sz="2000" b="1" dirty="0">
                <a:solidFill>
                  <a:srgbClr val="FFFFFF"/>
                </a:solidFill>
                <a:latin typeface="Open Sans Bold"/>
                <a:ea typeface="Open Sans Bold"/>
                <a:cs typeface="Open Sans Bold"/>
                <a:sym typeface="Open Sans Bold"/>
              </a:rPr>
              <a:t> </a:t>
            </a:r>
            <a:r>
              <a:rPr lang="en-US" sz="2000" b="1" dirty="0" err="1">
                <a:solidFill>
                  <a:srgbClr val="FFFFFF"/>
                </a:solidFill>
                <a:latin typeface="Open Sans Bold"/>
                <a:ea typeface="Open Sans Bold"/>
                <a:cs typeface="Open Sans Bold"/>
                <a:sym typeface="Open Sans Bold"/>
              </a:rPr>
              <a:t>на</a:t>
            </a:r>
            <a:r>
              <a:rPr lang="en-US" sz="2000" b="1" dirty="0">
                <a:solidFill>
                  <a:srgbClr val="FFFFFF"/>
                </a:solidFill>
                <a:latin typeface="Open Sans Bold"/>
                <a:ea typeface="Open Sans Bold"/>
                <a:cs typeface="Open Sans Bold"/>
                <a:sym typeface="Open Sans Bold"/>
              </a:rPr>
              <a:t> </a:t>
            </a:r>
            <a:r>
              <a:rPr lang="en-US" sz="2000" b="1" dirty="0" err="1">
                <a:solidFill>
                  <a:srgbClr val="FFFFFF"/>
                </a:solidFill>
                <a:latin typeface="Open Sans Bold"/>
                <a:ea typeface="Open Sans Bold"/>
                <a:cs typeface="Open Sans Bold"/>
                <a:sym typeface="Open Sans Bold"/>
              </a:rPr>
              <a:t>основі</a:t>
            </a:r>
            <a:r>
              <a:rPr lang="en-US" sz="2000" b="1" dirty="0">
                <a:solidFill>
                  <a:srgbClr val="FFFFFF"/>
                </a:solidFill>
                <a:latin typeface="Open Sans Bold"/>
                <a:ea typeface="Open Sans Bold"/>
                <a:cs typeface="Open Sans Bold"/>
                <a:sym typeface="Open Sans Bold"/>
              </a:rPr>
              <a:t> </a:t>
            </a:r>
            <a:r>
              <a:rPr lang="en-US" sz="2000" b="1" dirty="0" err="1">
                <a:solidFill>
                  <a:srgbClr val="FFFFFF"/>
                </a:solidFill>
                <a:latin typeface="Open Sans Bold"/>
                <a:ea typeface="Open Sans Bold"/>
                <a:cs typeface="Open Sans Bold"/>
                <a:sym typeface="Open Sans Bold"/>
              </a:rPr>
              <a:t>естрадіолу</a:t>
            </a:r>
            <a:r>
              <a:rPr lang="en-US" sz="2000" b="1" dirty="0">
                <a:solidFill>
                  <a:srgbClr val="FFFFFF"/>
                </a:solidFill>
                <a:latin typeface="Open Sans Bold"/>
                <a:ea typeface="Open Sans Bold"/>
                <a:cs typeface="Open Sans Bold"/>
                <a:sym typeface="Open Sans Bold"/>
              </a:rPr>
              <a:t> </a:t>
            </a:r>
            <a:r>
              <a:rPr lang="en-US" sz="2000" dirty="0" err="1">
                <a:solidFill>
                  <a:srgbClr val="FFFFFF"/>
                </a:solidFill>
                <a:latin typeface="Open Sans"/>
                <a:ea typeface="Open Sans"/>
                <a:cs typeface="Open Sans"/>
                <a:sym typeface="Open Sans"/>
              </a:rPr>
              <a:t>для</a:t>
            </a:r>
            <a:r>
              <a:rPr lang="en-US" sz="2000" b="1" dirty="0">
                <a:solidFill>
                  <a:srgbClr val="FFFFFF"/>
                </a:solidFill>
                <a:latin typeface="Open Sans Bold"/>
                <a:ea typeface="Open Sans Bold"/>
                <a:cs typeface="Open Sans Bold"/>
                <a:sym typeface="Open Sans Bold"/>
              </a:rPr>
              <a:t> </a:t>
            </a:r>
            <a:r>
              <a:rPr lang="en-US" sz="2000" b="1" dirty="0" err="1">
                <a:solidFill>
                  <a:srgbClr val="FFFFFF"/>
                </a:solidFill>
                <a:latin typeface="Open Sans Bold"/>
                <a:ea typeface="Open Sans Bold"/>
                <a:cs typeface="Open Sans Bold"/>
                <a:sym typeface="Open Sans Bold"/>
              </a:rPr>
              <a:t>підтвердження</a:t>
            </a:r>
            <a:r>
              <a:rPr lang="en-US" sz="2000" b="1" dirty="0">
                <a:solidFill>
                  <a:srgbClr val="FFFFFF"/>
                </a:solidFill>
                <a:latin typeface="Open Sans Bold"/>
                <a:ea typeface="Open Sans Bold"/>
                <a:cs typeface="Open Sans Bold"/>
                <a:sym typeface="Open Sans Bold"/>
              </a:rPr>
              <a:t> </a:t>
            </a:r>
            <a:r>
              <a:rPr lang="en-US" sz="2000" b="1" dirty="0" err="1">
                <a:solidFill>
                  <a:srgbClr val="FFFFFF"/>
                </a:solidFill>
                <a:latin typeface="Open Sans Bold"/>
                <a:ea typeface="Open Sans Bold"/>
                <a:cs typeface="Open Sans Bold"/>
                <a:sym typeface="Open Sans Bold"/>
              </a:rPr>
              <a:t>статі</a:t>
            </a:r>
            <a:r>
              <a:rPr lang="en-US" sz="2000" b="1" dirty="0">
                <a:solidFill>
                  <a:srgbClr val="FFFFFF"/>
                </a:solidFill>
                <a:latin typeface="Open Sans Bold"/>
                <a:ea typeface="Open Sans Bold"/>
                <a:cs typeface="Open Sans Bold"/>
                <a:sym typeface="Open Sans Bold"/>
              </a:rPr>
              <a:t> </a:t>
            </a:r>
            <a:r>
              <a:rPr lang="en-US" sz="2000" dirty="0" err="1">
                <a:solidFill>
                  <a:srgbClr val="FFFFFF"/>
                </a:solidFill>
                <a:latin typeface="Open Sans"/>
                <a:ea typeface="Open Sans"/>
                <a:cs typeface="Open Sans"/>
                <a:sym typeface="Open Sans"/>
              </a:rPr>
              <a:t>трансгендерними</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жінками</a:t>
            </a:r>
            <a:endParaRPr lang="en-US" sz="2000" dirty="0">
              <a:solidFill>
                <a:srgbClr val="FFFFFF"/>
              </a:solidFill>
              <a:latin typeface="Open Sans"/>
              <a:ea typeface="Open Sans"/>
              <a:cs typeface="Open Sans"/>
            </a:endParaRPr>
          </a:p>
          <a:p>
            <a:pPr marL="1056005" lvl="2" indent="-351790" algn="just">
              <a:lnSpc>
                <a:spcPts val="3425"/>
              </a:lnSpc>
              <a:buFont typeface="Arial"/>
              <a:buChar char="⚬"/>
            </a:pPr>
            <a:r>
              <a:rPr lang="en-US" sz="2000" dirty="0" err="1">
                <a:solidFill>
                  <a:srgbClr val="FFFFFF"/>
                </a:solidFill>
                <a:latin typeface="Open Sans"/>
                <a:ea typeface="Open Sans"/>
                <a:cs typeface="Open Sans"/>
                <a:sym typeface="Open Sans"/>
              </a:rPr>
              <a:t>Використовуйте</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тільки</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пероральний</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режим</a:t>
            </a:r>
            <a:r>
              <a:rPr lang="en-US" sz="2000" dirty="0">
                <a:solidFill>
                  <a:srgbClr val="FFFFFF"/>
                </a:solidFill>
                <a:latin typeface="Open Sans"/>
                <a:ea typeface="Open Sans"/>
                <a:cs typeface="Open Sans"/>
                <a:sym typeface="Open Sans"/>
              </a:rPr>
              <a:t>/</a:t>
            </a:r>
            <a:r>
              <a:rPr lang="en-US" sz="2000" dirty="0" err="1">
                <a:solidFill>
                  <a:srgbClr val="FFFFFF"/>
                </a:solidFill>
                <a:latin typeface="Open Sans"/>
                <a:ea typeface="Open Sans"/>
                <a:cs typeface="Open Sans"/>
                <a:sym typeface="Open Sans"/>
              </a:rPr>
              <a:t>графік</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дозування</a:t>
            </a:r>
            <a:r>
              <a:rPr lang="en-US" sz="2000" dirty="0">
                <a:solidFill>
                  <a:srgbClr val="FFFFFF"/>
                </a:solidFill>
                <a:latin typeface="Open Sans"/>
                <a:ea typeface="Open Sans"/>
                <a:cs typeface="Open Sans"/>
                <a:sym typeface="Open Sans"/>
              </a:rPr>
              <a:t> </a:t>
            </a:r>
            <a:r>
              <a:rPr lang="uk-UA" sz="2000" dirty="0">
                <a:solidFill>
                  <a:srgbClr val="FFFFFF"/>
                </a:solidFill>
                <a:latin typeface="Open Sans"/>
                <a:ea typeface="Open Sans"/>
                <a:cs typeface="Open Sans"/>
                <a:sym typeface="Open Sans"/>
              </a:rPr>
              <a:t>ДКП</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для</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трансгендерних</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жінок</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які</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приймають</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гормони</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що</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підтверджують</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гендерну</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ідентичність</a:t>
            </a:r>
            <a:r>
              <a:rPr lang="en-US" sz="2000" dirty="0">
                <a:solidFill>
                  <a:srgbClr val="FFFFFF"/>
                </a:solidFill>
                <a:latin typeface="Open Sans"/>
                <a:ea typeface="Open Sans"/>
                <a:cs typeface="Open Sans"/>
                <a:sym typeface="Open Sans"/>
              </a:rPr>
              <a:t> (а </a:t>
            </a:r>
            <a:r>
              <a:rPr lang="en-US" sz="2000" dirty="0" err="1">
                <a:solidFill>
                  <a:srgbClr val="FFFFFF"/>
                </a:solidFill>
                <a:latin typeface="Open Sans"/>
                <a:ea typeface="Open Sans"/>
                <a:cs typeface="Open Sans"/>
                <a:sym typeface="Open Sans"/>
              </a:rPr>
              <a:t>також</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для</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цисгендерних</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жінок</a:t>
            </a:r>
            <a:r>
              <a:rPr lang="en-US" sz="2000" dirty="0">
                <a:solidFill>
                  <a:srgbClr val="FFFFFF"/>
                </a:solidFill>
                <a:latin typeface="Open Sans"/>
                <a:ea typeface="Open Sans"/>
                <a:cs typeface="Open Sans"/>
                <a:sym typeface="Open Sans"/>
              </a:rPr>
              <a:t> і </a:t>
            </a:r>
            <a:r>
              <a:rPr lang="en-US" sz="2000" dirty="0" err="1">
                <a:solidFill>
                  <a:srgbClr val="FFFFFF"/>
                </a:solidFill>
                <a:latin typeface="Open Sans"/>
                <a:ea typeface="Open Sans"/>
                <a:cs typeface="Open Sans"/>
                <a:sym typeface="Open Sans"/>
              </a:rPr>
              <a:t>трансгендерних</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чоловіків</a:t>
            </a:r>
            <a:r>
              <a:rPr lang="en-US" sz="2000" dirty="0">
                <a:solidFill>
                  <a:srgbClr val="FFFFFF"/>
                </a:solidFill>
                <a:latin typeface="Open Sans"/>
                <a:ea typeface="Open Sans"/>
                <a:cs typeface="Open Sans"/>
                <a:sym typeface="Open Sans"/>
              </a:rPr>
              <a:t>)</a:t>
            </a:r>
            <a:endParaRPr lang="en-US" sz="2000" dirty="0">
              <a:solidFill>
                <a:srgbClr val="FFFFFF"/>
              </a:solidFill>
              <a:latin typeface="Open Sans"/>
              <a:ea typeface="Open Sans"/>
              <a:cs typeface="Open Sans"/>
            </a:endParaRPr>
          </a:p>
          <a:p>
            <a:pPr marL="527685" lvl="1" indent="-263525" algn="just">
              <a:lnSpc>
                <a:spcPts val="3425"/>
              </a:lnSpc>
              <a:buFont typeface="Arial"/>
              <a:buChar char="•"/>
            </a:pPr>
            <a:r>
              <a:rPr lang="en-US" sz="2000" b="1" dirty="0" err="1">
                <a:solidFill>
                  <a:srgbClr val="FFFFFF"/>
                </a:solidFill>
                <a:latin typeface="Open Sans Bold"/>
                <a:ea typeface="Open Sans Bold"/>
                <a:cs typeface="Open Sans Bold"/>
                <a:sym typeface="Open Sans Bold"/>
              </a:rPr>
              <a:t>Алергічна</a:t>
            </a:r>
            <a:r>
              <a:rPr lang="en-US" sz="2000" b="1" dirty="0">
                <a:solidFill>
                  <a:srgbClr val="FFFFFF"/>
                </a:solidFill>
                <a:latin typeface="Open Sans Bold"/>
                <a:ea typeface="Open Sans Bold"/>
                <a:cs typeface="Open Sans Bold"/>
                <a:sym typeface="Open Sans Bold"/>
              </a:rPr>
              <a:t> </a:t>
            </a:r>
            <a:r>
              <a:rPr lang="en-US" sz="2000" b="1" dirty="0" err="1">
                <a:solidFill>
                  <a:srgbClr val="FFFFFF"/>
                </a:solidFill>
                <a:latin typeface="Open Sans Bold"/>
                <a:ea typeface="Open Sans Bold"/>
                <a:cs typeface="Open Sans Bold"/>
                <a:sym typeface="Open Sans Bold"/>
              </a:rPr>
              <a:t>реакція</a:t>
            </a:r>
            <a:r>
              <a:rPr lang="en-US" sz="2000" b="1" dirty="0">
                <a:solidFill>
                  <a:srgbClr val="FFFFFF"/>
                </a:solidFill>
                <a:latin typeface="Open Sans Bold"/>
                <a:ea typeface="Open Sans Bold"/>
                <a:cs typeface="Open Sans Bold"/>
                <a:sym typeface="Open Sans Bold"/>
              </a:rPr>
              <a:t> </a:t>
            </a:r>
            <a:r>
              <a:rPr lang="en-US" sz="2000" b="1" dirty="0" err="1">
                <a:solidFill>
                  <a:srgbClr val="FFFFFF"/>
                </a:solidFill>
                <a:latin typeface="Open Sans Bold"/>
                <a:ea typeface="Open Sans Bold"/>
                <a:cs typeface="Open Sans Bold"/>
                <a:sym typeface="Open Sans Bold"/>
              </a:rPr>
              <a:t>на</a:t>
            </a:r>
            <a:r>
              <a:rPr lang="en-US" sz="2000" b="1" dirty="0">
                <a:solidFill>
                  <a:srgbClr val="FFFFFF"/>
                </a:solidFill>
                <a:latin typeface="Open Sans Bold"/>
                <a:ea typeface="Open Sans Bold"/>
                <a:cs typeface="Open Sans Bold"/>
                <a:sym typeface="Open Sans Bold"/>
              </a:rPr>
              <a:t> TDF </a:t>
            </a:r>
            <a:r>
              <a:rPr lang="en-US" sz="2000" b="1" dirty="0" err="1">
                <a:solidFill>
                  <a:srgbClr val="FFFFFF"/>
                </a:solidFill>
                <a:latin typeface="Open Sans Bold"/>
                <a:ea typeface="Open Sans Bold"/>
                <a:cs typeface="Open Sans Bold"/>
                <a:sym typeface="Open Sans Bold"/>
              </a:rPr>
              <a:t>та</a:t>
            </a:r>
            <a:r>
              <a:rPr lang="en-US" sz="2000" b="1" dirty="0">
                <a:solidFill>
                  <a:srgbClr val="FFFFFF"/>
                </a:solidFill>
                <a:latin typeface="Open Sans Bold"/>
                <a:ea typeface="Open Sans Bold"/>
                <a:cs typeface="Open Sans Bold"/>
                <a:sym typeface="Open Sans Bold"/>
              </a:rPr>
              <a:t>/</a:t>
            </a:r>
            <a:r>
              <a:rPr lang="en-US" sz="2000" b="1" dirty="0" err="1">
                <a:solidFill>
                  <a:srgbClr val="FFFFFF"/>
                </a:solidFill>
                <a:latin typeface="Open Sans Bold"/>
                <a:ea typeface="Open Sans Bold"/>
                <a:cs typeface="Open Sans Bold"/>
                <a:sym typeface="Open Sans Bold"/>
              </a:rPr>
              <a:t>або</a:t>
            </a:r>
            <a:r>
              <a:rPr lang="en-US" sz="2000" b="1" dirty="0">
                <a:solidFill>
                  <a:srgbClr val="FFFFFF"/>
                </a:solidFill>
                <a:latin typeface="Open Sans Bold"/>
                <a:ea typeface="Open Sans Bold"/>
                <a:cs typeface="Open Sans Bold"/>
                <a:sym typeface="Open Sans Bold"/>
              </a:rPr>
              <a:t> FTC </a:t>
            </a:r>
            <a:r>
              <a:rPr lang="en-US" sz="2000" b="1" dirty="0" err="1">
                <a:solidFill>
                  <a:srgbClr val="FFFFFF"/>
                </a:solidFill>
                <a:latin typeface="Open Sans Bold"/>
                <a:ea typeface="Open Sans Bold"/>
                <a:cs typeface="Open Sans Bold"/>
                <a:sym typeface="Open Sans Bold"/>
              </a:rPr>
              <a:t>або</a:t>
            </a:r>
            <a:r>
              <a:rPr lang="en-US" sz="2000" b="1" dirty="0">
                <a:solidFill>
                  <a:srgbClr val="FFFFFF"/>
                </a:solidFill>
                <a:latin typeface="Open Sans Bold"/>
                <a:ea typeface="Open Sans Bold"/>
                <a:cs typeface="Open Sans Bold"/>
                <a:sym typeface="Open Sans Bold"/>
              </a:rPr>
              <a:t> 3TC</a:t>
            </a:r>
            <a:endParaRPr lang="en-US" sz="2000" b="1" dirty="0">
              <a:solidFill>
                <a:srgbClr val="FFFFFF"/>
              </a:solidFill>
              <a:latin typeface="Open Sans Bold"/>
              <a:ea typeface="Open Sans Bold"/>
              <a:cs typeface="Open Sans Bold"/>
            </a:endParaRPr>
          </a:p>
          <a:p>
            <a:pPr marL="1056005" lvl="2" indent="-351790" algn="just">
              <a:lnSpc>
                <a:spcPts val="3425"/>
              </a:lnSpc>
              <a:buFont typeface="Arial"/>
              <a:buChar char="⚬"/>
            </a:pPr>
            <a:r>
              <a:rPr lang="en-US" sz="2000" dirty="0" err="1">
                <a:solidFill>
                  <a:srgbClr val="FFFFFF"/>
                </a:solidFill>
                <a:latin typeface="Open Sans"/>
                <a:ea typeface="Open Sans"/>
                <a:cs typeface="Open Sans"/>
                <a:sym typeface="Open Sans"/>
              </a:rPr>
              <a:t>Припиніть</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прийом</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пероральної</a:t>
            </a:r>
            <a:r>
              <a:rPr lang="en-US" sz="2000" dirty="0">
                <a:solidFill>
                  <a:srgbClr val="FFFFFF"/>
                </a:solidFill>
                <a:latin typeface="Open Sans"/>
                <a:ea typeface="Open Sans"/>
                <a:cs typeface="Open Sans"/>
                <a:sym typeface="Open Sans"/>
              </a:rPr>
              <a:t> </a:t>
            </a:r>
            <a:r>
              <a:rPr lang="uk-UA" sz="2000" dirty="0">
                <a:solidFill>
                  <a:srgbClr val="FFFFFF"/>
                </a:solidFill>
                <a:latin typeface="Open Sans"/>
                <a:ea typeface="Open Sans"/>
                <a:cs typeface="Open Sans"/>
                <a:sym typeface="Open Sans"/>
              </a:rPr>
              <a:t>ДКП</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може</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бути</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підходящим</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альтернативний</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препарат</a:t>
            </a:r>
            <a:r>
              <a:rPr lang="en-US" sz="2000" dirty="0">
                <a:solidFill>
                  <a:srgbClr val="FFFFFF"/>
                </a:solidFill>
                <a:latin typeface="Open Sans"/>
                <a:ea typeface="Open Sans"/>
                <a:cs typeface="Open Sans"/>
                <a:sym typeface="Open Sans"/>
              </a:rPr>
              <a:t> </a:t>
            </a:r>
            <a:r>
              <a:rPr lang="uk-UA" sz="2000" dirty="0">
                <a:solidFill>
                  <a:srgbClr val="FFFFFF"/>
                </a:solidFill>
                <a:latin typeface="Open Sans"/>
                <a:ea typeface="Open Sans"/>
                <a:cs typeface="Open Sans"/>
                <a:sym typeface="Open Sans"/>
              </a:rPr>
              <a:t>ДКП</a:t>
            </a:r>
            <a:endParaRPr lang="en-US" sz="2000" dirty="0">
              <a:solidFill>
                <a:srgbClr val="FFFFFF"/>
              </a:solidFill>
              <a:latin typeface="Open Sans"/>
              <a:ea typeface="Open Sans"/>
              <a:cs typeface="Open Sans"/>
            </a:endParaRPr>
          </a:p>
          <a:p>
            <a:pPr marL="527685" lvl="1" indent="-263525" algn="just">
              <a:lnSpc>
                <a:spcPts val="3425"/>
              </a:lnSpc>
              <a:buFont typeface="Arial"/>
              <a:buChar char="•"/>
            </a:pPr>
            <a:r>
              <a:rPr lang="en-US" sz="2000" b="1" dirty="0" err="1">
                <a:solidFill>
                  <a:srgbClr val="FFFFFF"/>
                </a:solidFill>
                <a:latin typeface="Open Sans Bold"/>
                <a:ea typeface="Open Sans Bold"/>
                <a:cs typeface="Open Sans Bold"/>
                <a:sym typeface="Open Sans Bold"/>
              </a:rPr>
              <a:t>Кліренс</a:t>
            </a:r>
            <a:r>
              <a:rPr lang="en-US" sz="2000" b="1" dirty="0">
                <a:solidFill>
                  <a:srgbClr val="FFFFFF"/>
                </a:solidFill>
                <a:latin typeface="Open Sans Bold"/>
                <a:ea typeface="Open Sans Bold"/>
                <a:cs typeface="Open Sans Bold"/>
                <a:sym typeface="Open Sans Bold"/>
              </a:rPr>
              <a:t> </a:t>
            </a:r>
            <a:r>
              <a:rPr lang="en-US" sz="2000" b="1" dirty="0" err="1">
                <a:solidFill>
                  <a:srgbClr val="FFFFFF"/>
                </a:solidFill>
                <a:latin typeface="Open Sans Bold"/>
                <a:ea typeface="Open Sans Bold"/>
                <a:cs typeface="Open Sans Bold"/>
                <a:sym typeface="Open Sans Bold"/>
              </a:rPr>
              <a:t>креатиніну</a:t>
            </a:r>
            <a:r>
              <a:rPr lang="en-US" sz="2000" b="1" dirty="0">
                <a:solidFill>
                  <a:srgbClr val="FFFFFF"/>
                </a:solidFill>
                <a:latin typeface="Open Sans Bold"/>
                <a:ea typeface="Open Sans Bold"/>
                <a:cs typeface="Open Sans Bold"/>
                <a:sym typeface="Open Sans Bold"/>
              </a:rPr>
              <a:t> (CrCl) &lt; 60 </a:t>
            </a:r>
            <a:r>
              <a:rPr lang="en-US" sz="2000" b="1" dirty="0" err="1">
                <a:solidFill>
                  <a:srgbClr val="FFFFFF"/>
                </a:solidFill>
                <a:latin typeface="Open Sans Bold"/>
                <a:ea typeface="Open Sans Bold"/>
                <a:cs typeface="Open Sans Bold"/>
                <a:sym typeface="Open Sans Bold"/>
              </a:rPr>
              <a:t>мл</a:t>
            </a:r>
            <a:r>
              <a:rPr lang="en-US" sz="2000" b="1" dirty="0">
                <a:solidFill>
                  <a:srgbClr val="FFFFFF"/>
                </a:solidFill>
                <a:latin typeface="Open Sans Bold"/>
                <a:ea typeface="Open Sans Bold"/>
                <a:cs typeface="Open Sans Bold"/>
                <a:sym typeface="Open Sans Bold"/>
              </a:rPr>
              <a:t>/</a:t>
            </a:r>
            <a:r>
              <a:rPr lang="en-US" sz="2000" b="1" dirty="0" err="1">
                <a:solidFill>
                  <a:srgbClr val="FFFFFF"/>
                </a:solidFill>
                <a:latin typeface="Open Sans Bold"/>
                <a:ea typeface="Open Sans Bold"/>
                <a:cs typeface="Open Sans Bold"/>
                <a:sym typeface="Open Sans Bold"/>
              </a:rPr>
              <a:t>хв</a:t>
            </a:r>
            <a:r>
              <a:rPr lang="en-US" sz="2000" b="1" dirty="0">
                <a:solidFill>
                  <a:srgbClr val="FFFFFF"/>
                </a:solidFill>
                <a:latin typeface="Open Sans Bold"/>
                <a:ea typeface="Open Sans Bold"/>
                <a:cs typeface="Open Sans Bold"/>
                <a:sym typeface="Open Sans Bold"/>
              </a:rPr>
              <a:t> </a:t>
            </a:r>
            <a:r>
              <a:rPr lang="en-US" sz="2000" b="1" dirty="0" err="1">
                <a:solidFill>
                  <a:srgbClr val="FFFFFF"/>
                </a:solidFill>
                <a:latin typeface="Open Sans Bold"/>
                <a:ea typeface="Open Sans Bold"/>
                <a:cs typeface="Open Sans Bold"/>
                <a:sym typeface="Open Sans Bold"/>
              </a:rPr>
              <a:t>або</a:t>
            </a:r>
            <a:r>
              <a:rPr lang="en-US" sz="2000" b="1" dirty="0">
                <a:solidFill>
                  <a:srgbClr val="FFFFFF"/>
                </a:solidFill>
                <a:latin typeface="Open Sans Bold"/>
                <a:ea typeface="Open Sans Bold"/>
                <a:cs typeface="Open Sans Bold"/>
                <a:sym typeface="Open Sans Bold"/>
              </a:rPr>
              <a:t> </a:t>
            </a:r>
            <a:r>
              <a:rPr lang="en-US" sz="2000" b="1" dirty="0" err="1">
                <a:solidFill>
                  <a:srgbClr val="FFFFFF"/>
                </a:solidFill>
                <a:latin typeface="Open Sans Bold"/>
                <a:ea typeface="Open Sans Bold"/>
                <a:cs typeface="Open Sans Bold"/>
                <a:sym typeface="Open Sans Bold"/>
              </a:rPr>
              <a:t>розрахункова</a:t>
            </a:r>
            <a:r>
              <a:rPr lang="en-US" sz="2000" b="1" dirty="0">
                <a:solidFill>
                  <a:srgbClr val="FFFFFF"/>
                </a:solidFill>
                <a:latin typeface="Open Sans Bold"/>
                <a:ea typeface="Open Sans Bold"/>
                <a:cs typeface="Open Sans Bold"/>
                <a:sym typeface="Open Sans Bold"/>
              </a:rPr>
              <a:t> </a:t>
            </a:r>
            <a:r>
              <a:rPr lang="en-US" sz="2000" b="1" dirty="0" err="1">
                <a:solidFill>
                  <a:srgbClr val="FFFFFF"/>
                </a:solidFill>
                <a:latin typeface="Open Sans Bold"/>
                <a:ea typeface="Open Sans Bold"/>
                <a:cs typeface="Open Sans Bold"/>
                <a:sym typeface="Open Sans Bold"/>
              </a:rPr>
              <a:t>швидкість</a:t>
            </a:r>
            <a:r>
              <a:rPr lang="en-US" sz="2000" b="1" dirty="0">
                <a:solidFill>
                  <a:srgbClr val="FFFFFF"/>
                </a:solidFill>
                <a:latin typeface="Open Sans Bold"/>
                <a:ea typeface="Open Sans Bold"/>
                <a:cs typeface="Open Sans Bold"/>
                <a:sym typeface="Open Sans Bold"/>
              </a:rPr>
              <a:t> </a:t>
            </a:r>
            <a:r>
              <a:rPr lang="en-US" sz="2000" b="1" dirty="0" err="1">
                <a:solidFill>
                  <a:srgbClr val="FFFFFF"/>
                </a:solidFill>
                <a:latin typeface="Open Sans Bold"/>
                <a:ea typeface="Open Sans Bold"/>
                <a:cs typeface="Open Sans Bold"/>
                <a:sym typeface="Open Sans Bold"/>
              </a:rPr>
              <a:t>клубочкової</a:t>
            </a:r>
            <a:r>
              <a:rPr lang="en-US" sz="2000" b="1" dirty="0">
                <a:solidFill>
                  <a:srgbClr val="FFFFFF"/>
                </a:solidFill>
                <a:latin typeface="Open Sans Bold"/>
                <a:ea typeface="Open Sans Bold"/>
                <a:cs typeface="Open Sans Bold"/>
                <a:sym typeface="Open Sans Bold"/>
              </a:rPr>
              <a:t> </a:t>
            </a:r>
            <a:r>
              <a:rPr lang="en-US" sz="2000" b="1" dirty="0" err="1">
                <a:solidFill>
                  <a:srgbClr val="FFFFFF"/>
                </a:solidFill>
                <a:latin typeface="Open Sans Bold"/>
                <a:ea typeface="Open Sans Bold"/>
                <a:cs typeface="Open Sans Bold"/>
                <a:sym typeface="Open Sans Bold"/>
              </a:rPr>
              <a:t>фільтрації</a:t>
            </a:r>
            <a:r>
              <a:rPr lang="en-US" sz="2000" b="1" dirty="0">
                <a:solidFill>
                  <a:srgbClr val="FFFFFF"/>
                </a:solidFill>
                <a:latin typeface="Open Sans Bold"/>
                <a:ea typeface="Open Sans Bold"/>
                <a:cs typeface="Open Sans Bold"/>
                <a:sym typeface="Open Sans Bold"/>
              </a:rPr>
              <a:t> (eGFR) &lt; 60 </a:t>
            </a:r>
            <a:r>
              <a:rPr lang="en-US" sz="2000" b="1" dirty="0" err="1">
                <a:solidFill>
                  <a:srgbClr val="FFFFFF"/>
                </a:solidFill>
                <a:latin typeface="Open Sans Bold"/>
                <a:ea typeface="Open Sans Bold"/>
                <a:cs typeface="Open Sans Bold"/>
                <a:sym typeface="Open Sans Bold"/>
              </a:rPr>
              <a:t>мл</a:t>
            </a:r>
            <a:r>
              <a:rPr lang="en-US" sz="2000" b="1" dirty="0">
                <a:solidFill>
                  <a:srgbClr val="FFFFFF"/>
                </a:solidFill>
                <a:latin typeface="Open Sans Bold"/>
                <a:ea typeface="Open Sans Bold"/>
                <a:cs typeface="Open Sans Bold"/>
                <a:sym typeface="Open Sans Bold"/>
              </a:rPr>
              <a:t>/</a:t>
            </a:r>
            <a:r>
              <a:rPr lang="en-US" sz="2000" b="1" dirty="0" err="1">
                <a:solidFill>
                  <a:srgbClr val="FFFFFF"/>
                </a:solidFill>
                <a:latin typeface="Open Sans Bold"/>
                <a:ea typeface="Open Sans Bold"/>
                <a:cs typeface="Open Sans Bold"/>
                <a:sym typeface="Open Sans Bold"/>
              </a:rPr>
              <a:t>хв</a:t>
            </a:r>
            <a:r>
              <a:rPr lang="en-US" sz="2000" b="1" dirty="0">
                <a:solidFill>
                  <a:srgbClr val="FFFFFF"/>
                </a:solidFill>
                <a:latin typeface="Open Sans Bold"/>
                <a:ea typeface="Open Sans Bold"/>
                <a:cs typeface="Open Sans Bold"/>
                <a:sym typeface="Open Sans Bold"/>
              </a:rPr>
              <a:t> </a:t>
            </a:r>
            <a:r>
              <a:rPr lang="en-US" sz="2000" b="1" dirty="0" err="1">
                <a:solidFill>
                  <a:srgbClr val="FFFFFF"/>
                </a:solidFill>
                <a:latin typeface="Open Sans Bold"/>
                <a:ea typeface="Open Sans Bold"/>
                <a:cs typeface="Open Sans Bold"/>
                <a:sym typeface="Open Sans Bold"/>
              </a:rPr>
              <a:t>на</a:t>
            </a:r>
            <a:r>
              <a:rPr lang="en-US" sz="2000" b="1" dirty="0">
                <a:solidFill>
                  <a:srgbClr val="FFFFFF"/>
                </a:solidFill>
                <a:latin typeface="Open Sans Bold"/>
                <a:ea typeface="Open Sans Bold"/>
                <a:cs typeface="Open Sans Bold"/>
                <a:sym typeface="Open Sans Bold"/>
              </a:rPr>
              <a:t> 1,73 м2 (</a:t>
            </a:r>
            <a:r>
              <a:rPr lang="en-US" sz="2000" b="1" dirty="0" err="1">
                <a:solidFill>
                  <a:srgbClr val="FFFFFF"/>
                </a:solidFill>
                <a:latin typeface="Open Sans Bold"/>
                <a:ea typeface="Open Sans Bold"/>
                <a:cs typeface="Open Sans Bold"/>
                <a:sym typeface="Open Sans Bold"/>
              </a:rPr>
              <a:t>для</a:t>
            </a:r>
            <a:r>
              <a:rPr lang="en-US" sz="2000" b="1" dirty="0">
                <a:solidFill>
                  <a:srgbClr val="FFFFFF"/>
                </a:solidFill>
                <a:latin typeface="Open Sans Bold"/>
                <a:ea typeface="Open Sans Bold"/>
                <a:cs typeface="Open Sans Bold"/>
                <a:sym typeface="Open Sans Bold"/>
              </a:rPr>
              <a:t> </a:t>
            </a:r>
            <a:r>
              <a:rPr lang="en-US" sz="2000" b="1" dirty="0" err="1">
                <a:solidFill>
                  <a:srgbClr val="FFFFFF"/>
                </a:solidFill>
                <a:latin typeface="Open Sans Bold"/>
                <a:ea typeface="Open Sans Bold"/>
                <a:cs typeface="Open Sans Bold"/>
                <a:sym typeface="Open Sans Bold"/>
              </a:rPr>
              <a:t>тих</a:t>
            </a:r>
            <a:r>
              <a:rPr lang="en-US" sz="2000" b="1" dirty="0">
                <a:solidFill>
                  <a:srgbClr val="FFFFFF"/>
                </a:solidFill>
                <a:latin typeface="Open Sans Bold"/>
                <a:ea typeface="Open Sans Bold"/>
                <a:cs typeface="Open Sans Bold"/>
                <a:sym typeface="Open Sans Bold"/>
              </a:rPr>
              <a:t>, </a:t>
            </a:r>
            <a:r>
              <a:rPr lang="en-US" sz="2000" b="1" dirty="0" err="1">
                <a:solidFill>
                  <a:srgbClr val="FFFFFF"/>
                </a:solidFill>
                <a:latin typeface="Open Sans Bold"/>
                <a:ea typeface="Open Sans Bold"/>
                <a:cs typeface="Open Sans Bold"/>
                <a:sym typeface="Open Sans Bold"/>
              </a:rPr>
              <a:t>хто</a:t>
            </a:r>
            <a:r>
              <a:rPr lang="en-US" sz="2000" b="1" dirty="0">
                <a:solidFill>
                  <a:srgbClr val="FFFFFF"/>
                </a:solidFill>
                <a:latin typeface="Open Sans Bold"/>
                <a:ea typeface="Open Sans Bold"/>
                <a:cs typeface="Open Sans Bold"/>
                <a:sym typeface="Open Sans Bold"/>
              </a:rPr>
              <a:t> </a:t>
            </a:r>
            <a:r>
              <a:rPr lang="en-US" sz="2000" b="1" dirty="0" err="1">
                <a:solidFill>
                  <a:srgbClr val="FFFFFF"/>
                </a:solidFill>
                <a:latin typeface="Open Sans Bold"/>
                <a:ea typeface="Open Sans Bold"/>
                <a:cs typeface="Open Sans Bold"/>
                <a:sym typeface="Open Sans Bold"/>
              </a:rPr>
              <a:t>пройшов</a:t>
            </a:r>
            <a:r>
              <a:rPr lang="en-US" sz="2000" b="1" dirty="0">
                <a:solidFill>
                  <a:srgbClr val="FFFFFF"/>
                </a:solidFill>
                <a:latin typeface="Open Sans Bold"/>
                <a:ea typeface="Open Sans Bold"/>
                <a:cs typeface="Open Sans Bold"/>
                <a:sym typeface="Open Sans Bold"/>
              </a:rPr>
              <a:t> </a:t>
            </a:r>
            <a:r>
              <a:rPr lang="en-US" sz="2000" b="1" dirty="0" err="1">
                <a:solidFill>
                  <a:srgbClr val="FFFFFF"/>
                </a:solidFill>
                <a:latin typeface="Open Sans Bold"/>
                <a:ea typeface="Open Sans Bold"/>
                <a:cs typeface="Open Sans Bold"/>
                <a:sym typeface="Open Sans Bold"/>
              </a:rPr>
              <a:t>тестування</a:t>
            </a:r>
            <a:r>
              <a:rPr lang="en-US" sz="2000" b="1" dirty="0">
                <a:solidFill>
                  <a:srgbClr val="FFFFFF"/>
                </a:solidFill>
                <a:latin typeface="Open Sans Bold"/>
                <a:ea typeface="Open Sans Bold"/>
                <a:cs typeface="Open Sans Bold"/>
                <a:sym typeface="Open Sans Bold"/>
              </a:rPr>
              <a:t>)</a:t>
            </a:r>
            <a:endParaRPr lang="en-US" sz="2000" b="1" dirty="0">
              <a:solidFill>
                <a:srgbClr val="FFFFFF"/>
              </a:solidFill>
              <a:latin typeface="Open Sans Bold"/>
              <a:ea typeface="Open Sans Bold"/>
              <a:cs typeface="Open Sans Bold"/>
            </a:endParaRPr>
          </a:p>
          <a:p>
            <a:pPr marL="1056005" lvl="2" indent="-351790" algn="just">
              <a:lnSpc>
                <a:spcPts val="3425"/>
              </a:lnSpc>
              <a:buFont typeface="Arial"/>
              <a:buChar char="⚬"/>
            </a:pPr>
            <a:r>
              <a:rPr lang="en-US" sz="2000" dirty="0" err="1">
                <a:solidFill>
                  <a:srgbClr val="FFFFFF"/>
                </a:solidFill>
                <a:latin typeface="Open Sans"/>
                <a:ea typeface="Open Sans"/>
                <a:cs typeface="Open Sans"/>
                <a:sym typeface="Open Sans"/>
              </a:rPr>
              <a:t>Припиніть</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прийом</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перорального</a:t>
            </a:r>
            <a:r>
              <a:rPr lang="en-US" sz="2000" dirty="0">
                <a:solidFill>
                  <a:srgbClr val="FFFFFF"/>
                </a:solidFill>
                <a:latin typeface="Open Sans"/>
                <a:ea typeface="Open Sans"/>
                <a:cs typeface="Open Sans"/>
                <a:sym typeface="Open Sans"/>
              </a:rPr>
              <a:t> </a:t>
            </a:r>
            <a:r>
              <a:rPr lang="uk-UA" sz="2000" dirty="0">
                <a:solidFill>
                  <a:srgbClr val="FFFFFF"/>
                </a:solidFill>
                <a:latin typeface="Open Sans"/>
                <a:ea typeface="Open Sans"/>
                <a:cs typeface="Open Sans"/>
                <a:sym typeface="Open Sans"/>
              </a:rPr>
              <a:t>ДКП</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на</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основі</a:t>
            </a:r>
            <a:r>
              <a:rPr lang="en-US" sz="2000" dirty="0">
                <a:solidFill>
                  <a:srgbClr val="FFFFFF"/>
                </a:solidFill>
                <a:latin typeface="Open Sans"/>
                <a:ea typeface="Open Sans"/>
                <a:cs typeface="Open Sans"/>
                <a:sym typeface="Open Sans"/>
              </a:rPr>
              <a:t> TDF, </a:t>
            </a:r>
            <a:r>
              <a:rPr lang="en-US" sz="2000" dirty="0" err="1">
                <a:solidFill>
                  <a:srgbClr val="FFFFFF"/>
                </a:solidFill>
                <a:latin typeface="Open Sans"/>
                <a:ea typeface="Open Sans"/>
                <a:cs typeface="Open Sans"/>
                <a:sym typeface="Open Sans"/>
              </a:rPr>
              <a:t>якщо</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це</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відповідає</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національним</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рекомендаціям</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альтернативний</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препарат</a:t>
            </a:r>
            <a:r>
              <a:rPr lang="en-US" sz="2000" dirty="0">
                <a:solidFill>
                  <a:srgbClr val="FFFFFF"/>
                </a:solidFill>
                <a:latin typeface="Open Sans"/>
                <a:ea typeface="Open Sans"/>
                <a:cs typeface="Open Sans"/>
                <a:sym typeface="Open Sans"/>
              </a:rPr>
              <a:t> </a:t>
            </a:r>
            <a:r>
              <a:rPr lang="uk-UA" sz="2000" dirty="0">
                <a:solidFill>
                  <a:srgbClr val="FFFFFF"/>
                </a:solidFill>
                <a:latin typeface="Open Sans"/>
                <a:ea typeface="Open Sans"/>
                <a:cs typeface="Open Sans"/>
                <a:sym typeface="Open Sans"/>
              </a:rPr>
              <a:t>ДКП</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може</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бути</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підходящим</a:t>
            </a:r>
            <a:endParaRPr lang="en-US" sz="2000" dirty="0">
              <a:solidFill>
                <a:srgbClr val="FFFFFF"/>
              </a:solidFill>
              <a:latin typeface="Open Sans"/>
              <a:ea typeface="Open Sans"/>
              <a:cs typeface="Open Sans"/>
            </a:endParaRPr>
          </a:p>
        </p:txBody>
      </p:sp>
      <p:sp>
        <p:nvSpPr>
          <p:cNvPr id="7" name="TextBox 7"/>
          <p:cNvSpPr txBox="1"/>
          <p:nvPr/>
        </p:nvSpPr>
        <p:spPr>
          <a:xfrm>
            <a:off x="362133" y="1217387"/>
            <a:ext cx="17728839" cy="714939"/>
          </a:xfrm>
          <a:prstGeom prst="rect">
            <a:avLst/>
          </a:prstGeom>
        </p:spPr>
        <p:txBody>
          <a:bodyPr lIns="0" tIns="0" rIns="0" bIns="0" rtlCol="0" anchor="t">
            <a:spAutoFit/>
          </a:bodyPr>
          <a:lstStyle/>
          <a:p>
            <a:pPr algn="l">
              <a:lnSpc>
                <a:spcPts val="2928"/>
              </a:lnSpc>
              <a:spcBef>
                <a:spcPct val="0"/>
              </a:spcBef>
            </a:pPr>
            <a:r>
              <a:rPr lang="en-US" sz="2000" b="1" dirty="0" err="1">
                <a:solidFill>
                  <a:srgbClr val="FFFFFF"/>
                </a:solidFill>
                <a:latin typeface="Roboto Condensed Bold"/>
                <a:ea typeface="Roboto Condensed Bold"/>
                <a:cs typeface="Roboto Condensed Bold"/>
                <a:sym typeface="Roboto Condensed Bold"/>
              </a:rPr>
              <a:t>Деякі</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протипоказання</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стосуються</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лише</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пацієнтів</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які</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приймають</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пероральну</a:t>
            </a:r>
            <a:r>
              <a:rPr lang="en-US" sz="2000" b="1" dirty="0">
                <a:solidFill>
                  <a:srgbClr val="FFFFFF"/>
                </a:solidFill>
                <a:latin typeface="Roboto Condensed Bold"/>
                <a:ea typeface="Roboto Condensed Bold"/>
                <a:cs typeface="Roboto Condensed Bold"/>
                <a:sym typeface="Roboto Condensed Bold"/>
              </a:rPr>
              <a:t> </a:t>
            </a:r>
            <a:r>
              <a:rPr lang="uk-UA" sz="2000" b="1" dirty="0">
                <a:solidFill>
                  <a:srgbClr val="FFFFFF"/>
                </a:solidFill>
                <a:latin typeface="Roboto Condensed Bold"/>
                <a:ea typeface="Roboto Condensed Bold"/>
                <a:cs typeface="Roboto Condensed Bold"/>
                <a:sym typeface="Roboto Condensed Bold"/>
              </a:rPr>
              <a:t>ДКП</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на</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основі</a:t>
            </a:r>
            <a:r>
              <a:rPr lang="en-US" sz="2000" b="1" dirty="0">
                <a:solidFill>
                  <a:srgbClr val="FFFFFF"/>
                </a:solidFill>
                <a:latin typeface="Roboto Condensed Bold"/>
                <a:ea typeface="Roboto Condensed Bold"/>
                <a:cs typeface="Roboto Condensed Bold"/>
                <a:sym typeface="Roboto Condensed Bold"/>
              </a:rPr>
              <a:t> TDF з </a:t>
            </a:r>
            <a:r>
              <a:rPr lang="en-US" sz="2000" b="1" dirty="0" err="1">
                <a:solidFill>
                  <a:srgbClr val="FFFFFF"/>
                </a:solidFill>
                <a:latin typeface="Roboto Condensed Bold"/>
                <a:ea typeface="Roboto Condensed Bold"/>
                <a:cs typeface="Roboto Condensed Bold"/>
                <a:sym typeface="Roboto Condensed Bold"/>
              </a:rPr>
              <a:t>відхиленнями</a:t>
            </a:r>
            <a:r>
              <a:rPr lang="en-US" sz="2000" b="1" dirty="0">
                <a:solidFill>
                  <a:srgbClr val="FFFFFF"/>
                </a:solidFill>
                <a:latin typeface="Roboto Condensed Bold"/>
                <a:ea typeface="Roboto Condensed Bold"/>
                <a:cs typeface="Roboto Condensed Bold"/>
                <a:sym typeface="Roboto Condensed Bold"/>
              </a:rPr>
              <a:t> у </a:t>
            </a:r>
            <a:r>
              <a:rPr lang="en-US" sz="2000" b="1" dirty="0" err="1">
                <a:solidFill>
                  <a:srgbClr val="FFFFFF"/>
                </a:solidFill>
                <a:latin typeface="Roboto Condensed Bold"/>
                <a:ea typeface="Roboto Condensed Bold"/>
                <a:cs typeface="Roboto Condensed Bold"/>
                <a:sym typeface="Roboto Condensed Bold"/>
              </a:rPr>
              <a:t>застосуванні</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пропущені</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дози</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протягом</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декількох</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днів</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або</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періодів</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що</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зазначено</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курсивом</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нижче</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тоді</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як</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інші</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протипоказання</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стосуються</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всіх</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пацієнтів</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які</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приймають</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пероральну</a:t>
            </a:r>
            <a:r>
              <a:rPr lang="en-US" sz="2000" b="1" dirty="0">
                <a:solidFill>
                  <a:srgbClr val="FFFFFF"/>
                </a:solidFill>
                <a:latin typeface="Roboto Condensed Bold"/>
                <a:ea typeface="Roboto Condensed Bold"/>
                <a:cs typeface="Roboto Condensed Bold"/>
                <a:sym typeface="Roboto Condensed Bold"/>
              </a:rPr>
              <a:t> </a:t>
            </a:r>
            <a:r>
              <a:rPr lang="uk-UA" sz="2000" b="1" dirty="0">
                <a:solidFill>
                  <a:srgbClr val="FFFFFF"/>
                </a:solidFill>
                <a:latin typeface="Roboto Condensed Bold"/>
                <a:ea typeface="Roboto Condensed Bold"/>
                <a:cs typeface="Roboto Condensed Bold"/>
                <a:sym typeface="Roboto Condensed Bold"/>
              </a:rPr>
              <a:t>ДКП</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на</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основі</a:t>
            </a:r>
            <a:r>
              <a:rPr lang="en-US" sz="2000" b="1" dirty="0">
                <a:solidFill>
                  <a:srgbClr val="FFFFFF"/>
                </a:solidFill>
                <a:latin typeface="Roboto Condensed Bold"/>
                <a:ea typeface="Roboto Condensed Bold"/>
                <a:cs typeface="Roboto Condensed Bold"/>
                <a:sym typeface="Roboto Condensed Bold"/>
              </a:rPr>
              <a:t> TDF. </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62133" y="198120"/>
            <a:ext cx="17621067" cy="798295"/>
          </a:xfrm>
          <a:prstGeom prst="rect">
            <a:avLst/>
          </a:prstGeom>
        </p:spPr>
        <p:txBody>
          <a:bodyPr wrap="square" lIns="0" tIns="0" rIns="0" bIns="0" rtlCol="0" anchor="t">
            <a:spAutoFit/>
          </a:bodyPr>
          <a:lstStyle/>
          <a:p>
            <a:pPr algn="l">
              <a:lnSpc>
                <a:spcPts val="6719"/>
              </a:lnSpc>
            </a:pPr>
            <a:r>
              <a:rPr lang="en-US" sz="4800" b="1" dirty="0" err="1">
                <a:solidFill>
                  <a:srgbClr val="000000"/>
                </a:solidFill>
                <a:latin typeface="Roboto Condensed Bold"/>
                <a:ea typeface="Roboto Condensed Bold"/>
                <a:cs typeface="Roboto Condensed Bold"/>
                <a:sym typeface="Roboto Condensed Bold"/>
              </a:rPr>
              <a:t>Короткий</a:t>
            </a:r>
            <a:r>
              <a:rPr lang="en-US" sz="4800" b="1" dirty="0">
                <a:solidFill>
                  <a:srgbClr val="000000"/>
                </a:solidFill>
                <a:latin typeface="Roboto Condensed Bold"/>
                <a:ea typeface="Roboto Condensed Bold"/>
                <a:cs typeface="Roboto Condensed Bold"/>
                <a:sym typeface="Roboto Condensed Bold"/>
              </a:rPr>
              <a:t> </a:t>
            </a:r>
            <a:r>
              <a:rPr lang="en-US" sz="4800" b="1" dirty="0" err="1">
                <a:solidFill>
                  <a:srgbClr val="000000"/>
                </a:solidFill>
                <a:latin typeface="Roboto Condensed Bold"/>
                <a:ea typeface="Roboto Condensed Bold"/>
                <a:cs typeface="Roboto Condensed Bold"/>
                <a:sym typeface="Roboto Condensed Bold"/>
              </a:rPr>
              <a:t>виклад</a:t>
            </a:r>
            <a:r>
              <a:rPr lang="en-US" sz="4800" b="1" dirty="0">
                <a:solidFill>
                  <a:srgbClr val="000000"/>
                </a:solidFill>
                <a:latin typeface="Roboto Condensed Bold"/>
                <a:ea typeface="Roboto Condensed Bold"/>
                <a:cs typeface="Roboto Condensed Bold"/>
                <a:sym typeface="Roboto Condensed Bold"/>
              </a:rPr>
              <a:t>: </a:t>
            </a:r>
            <a:r>
              <a:rPr lang="en-US" sz="4800" b="1" dirty="0" err="1">
                <a:solidFill>
                  <a:srgbClr val="000000"/>
                </a:solidFill>
                <a:latin typeface="Roboto Condensed Bold"/>
                <a:ea typeface="Roboto Condensed Bold"/>
                <a:cs typeface="Roboto Condensed Bold"/>
                <a:sym typeface="Roboto Condensed Bold"/>
              </a:rPr>
              <a:t>Побічні</a:t>
            </a:r>
            <a:r>
              <a:rPr lang="en-US" sz="4800" b="1" dirty="0">
                <a:solidFill>
                  <a:srgbClr val="000000"/>
                </a:solidFill>
                <a:latin typeface="Roboto Condensed Bold"/>
                <a:ea typeface="Roboto Condensed Bold"/>
                <a:cs typeface="Roboto Condensed Bold"/>
                <a:sym typeface="Roboto Condensed Bold"/>
              </a:rPr>
              <a:t> </a:t>
            </a:r>
            <a:r>
              <a:rPr lang="en-US" sz="4800" b="1" dirty="0" err="1">
                <a:solidFill>
                  <a:srgbClr val="000000"/>
                </a:solidFill>
                <a:latin typeface="Roboto Condensed Bold"/>
                <a:ea typeface="Roboto Condensed Bold"/>
                <a:cs typeface="Roboto Condensed Bold"/>
                <a:sym typeface="Roboto Condensed Bold"/>
              </a:rPr>
              <a:t>ефекти</a:t>
            </a:r>
            <a:r>
              <a:rPr lang="en-US" sz="4800" b="1" dirty="0">
                <a:solidFill>
                  <a:srgbClr val="000000"/>
                </a:solidFill>
                <a:latin typeface="Roboto Condensed Bold"/>
                <a:ea typeface="Roboto Condensed Bold"/>
                <a:cs typeface="Roboto Condensed Bold"/>
                <a:sym typeface="Roboto Condensed Bold"/>
              </a:rPr>
              <a:t> </a:t>
            </a:r>
            <a:r>
              <a:rPr lang="en-US" sz="4800" b="1" dirty="0" err="1">
                <a:solidFill>
                  <a:srgbClr val="000000"/>
                </a:solidFill>
                <a:latin typeface="Roboto Condensed Bold"/>
                <a:ea typeface="Roboto Condensed Bold"/>
                <a:cs typeface="Roboto Condensed Bold"/>
                <a:sym typeface="Roboto Condensed Bold"/>
              </a:rPr>
              <a:t>пероральної</a:t>
            </a:r>
            <a:r>
              <a:rPr lang="en-US" sz="4800" b="1" dirty="0">
                <a:solidFill>
                  <a:srgbClr val="000000"/>
                </a:solidFill>
                <a:latin typeface="Roboto Condensed Bold"/>
                <a:ea typeface="Roboto Condensed Bold"/>
                <a:cs typeface="Roboto Condensed Bold"/>
                <a:sym typeface="Roboto Condensed Bold"/>
              </a:rPr>
              <a:t> </a:t>
            </a:r>
            <a:r>
              <a:rPr lang="en-US" sz="4800" b="1" dirty="0" err="1">
                <a:solidFill>
                  <a:srgbClr val="000000"/>
                </a:solidFill>
                <a:latin typeface="Roboto Condensed Bold"/>
                <a:ea typeface="Roboto Condensed Bold"/>
                <a:cs typeface="Roboto Condensed Bold"/>
                <a:sym typeface="Roboto Condensed Bold"/>
              </a:rPr>
              <a:t>профілактики</a:t>
            </a:r>
            <a:endParaRPr lang="en-US" sz="4800" b="1" dirty="0">
              <a:solidFill>
                <a:srgbClr val="000000"/>
              </a:solidFill>
              <a:latin typeface="Roboto Condensed Bold"/>
              <a:ea typeface="Roboto Condensed Bold"/>
              <a:cs typeface="Roboto Condensed Bold"/>
              <a:sym typeface="Roboto Condensed Bold"/>
            </a:endParaRPr>
          </a:p>
        </p:txBody>
      </p:sp>
      <p:grpSp>
        <p:nvGrpSpPr>
          <p:cNvPr id="3" name="Group 3"/>
          <p:cNvGrpSpPr/>
          <p:nvPr/>
        </p:nvGrpSpPr>
        <p:grpSpPr>
          <a:xfrm>
            <a:off x="0" y="1482193"/>
            <a:ext cx="18948046" cy="9581445"/>
            <a:chOff x="0" y="0"/>
            <a:chExt cx="4602607" cy="2327397"/>
          </a:xfrm>
        </p:grpSpPr>
        <p:sp>
          <p:nvSpPr>
            <p:cNvPr id="4" name="Freeform 4"/>
            <p:cNvSpPr/>
            <p:nvPr/>
          </p:nvSpPr>
          <p:spPr>
            <a:xfrm>
              <a:off x="0" y="0"/>
              <a:ext cx="4602607" cy="2327397"/>
            </a:xfrm>
            <a:custGeom>
              <a:avLst/>
              <a:gdLst/>
              <a:ahLst/>
              <a:cxnLst/>
              <a:rect l="l" t="t" r="r" b="b"/>
              <a:pathLst>
                <a:path w="4602607" h="2327397">
                  <a:moveTo>
                    <a:pt x="0" y="0"/>
                  </a:moveTo>
                  <a:lnTo>
                    <a:pt x="4602607" y="0"/>
                  </a:lnTo>
                  <a:lnTo>
                    <a:pt x="4602607" y="2327397"/>
                  </a:lnTo>
                  <a:lnTo>
                    <a:pt x="0" y="2327397"/>
                  </a:lnTo>
                  <a:close/>
                </a:path>
              </a:pathLst>
            </a:custGeom>
            <a:solidFill>
              <a:srgbClr val="1D9EDE"/>
            </a:solidFill>
          </p:spPr>
        </p:sp>
        <p:sp>
          <p:nvSpPr>
            <p:cNvPr id="5" name="TextBox 5"/>
            <p:cNvSpPr txBox="1"/>
            <p:nvPr/>
          </p:nvSpPr>
          <p:spPr>
            <a:xfrm>
              <a:off x="0" y="47625"/>
              <a:ext cx="4602607" cy="2279772"/>
            </a:xfrm>
            <a:prstGeom prst="rect">
              <a:avLst/>
            </a:prstGeom>
          </p:spPr>
          <p:txBody>
            <a:bodyPr lIns="50800" tIns="50800" rIns="50800" bIns="50800" rtlCol="0" anchor="ctr"/>
            <a:lstStyle/>
            <a:p>
              <a:pPr algn="ctr">
                <a:lnSpc>
                  <a:spcPts val="1602"/>
                </a:lnSpc>
              </a:pPr>
              <a:endParaRPr/>
            </a:p>
          </p:txBody>
        </p:sp>
      </p:grpSp>
      <p:sp>
        <p:nvSpPr>
          <p:cNvPr id="6" name="TextBox 6"/>
          <p:cNvSpPr txBox="1"/>
          <p:nvPr/>
        </p:nvSpPr>
        <p:spPr>
          <a:xfrm>
            <a:off x="836618" y="2080984"/>
            <a:ext cx="16614763" cy="8571064"/>
          </a:xfrm>
          <a:prstGeom prst="rect">
            <a:avLst/>
          </a:prstGeom>
        </p:spPr>
        <p:txBody>
          <a:bodyPr lIns="0" tIns="0" rIns="0" bIns="0" rtlCol="0" anchor="t">
            <a:spAutoFit/>
          </a:bodyPr>
          <a:lstStyle/>
          <a:p>
            <a:pPr algn="just">
              <a:lnSpc>
                <a:spcPts val="5618"/>
              </a:lnSpc>
            </a:pPr>
            <a:r>
              <a:rPr lang="en-US" sz="4000" dirty="0" err="1">
                <a:solidFill>
                  <a:srgbClr val="FFFFFF"/>
                </a:solidFill>
                <a:latin typeface="Open Sans"/>
                <a:ea typeface="Open Sans"/>
                <a:cs typeface="Open Sans"/>
                <a:sym typeface="Open Sans"/>
              </a:rPr>
              <a:t>Можливі</a:t>
            </a:r>
            <a:r>
              <a:rPr lang="en-US" sz="4000" dirty="0">
                <a:solidFill>
                  <a:srgbClr val="FFFFFF"/>
                </a:solidFill>
                <a:latin typeface="Open Sans"/>
                <a:ea typeface="Open Sans"/>
                <a:cs typeface="Open Sans"/>
                <a:sym typeface="Open Sans"/>
              </a:rPr>
              <a:t> </a:t>
            </a:r>
            <a:r>
              <a:rPr lang="en-US" sz="4000" dirty="0" err="1">
                <a:solidFill>
                  <a:srgbClr val="FFFFFF"/>
                </a:solidFill>
                <a:latin typeface="Open Sans"/>
                <a:ea typeface="Open Sans"/>
                <a:cs typeface="Open Sans"/>
                <a:sym typeface="Open Sans"/>
              </a:rPr>
              <a:t>побічні</a:t>
            </a:r>
            <a:r>
              <a:rPr lang="en-US" sz="4000" dirty="0">
                <a:solidFill>
                  <a:srgbClr val="FFFFFF"/>
                </a:solidFill>
                <a:latin typeface="Open Sans"/>
                <a:ea typeface="Open Sans"/>
                <a:cs typeface="Open Sans"/>
                <a:sym typeface="Open Sans"/>
              </a:rPr>
              <a:t> </a:t>
            </a:r>
            <a:r>
              <a:rPr lang="en-US" sz="4000" dirty="0" err="1">
                <a:solidFill>
                  <a:srgbClr val="FFFFFF"/>
                </a:solidFill>
                <a:latin typeface="Open Sans"/>
                <a:ea typeface="Open Sans"/>
                <a:cs typeface="Open Sans"/>
                <a:sym typeface="Open Sans"/>
              </a:rPr>
              <a:t>ефекти</a:t>
            </a:r>
            <a:r>
              <a:rPr lang="en-US" sz="4000" dirty="0">
                <a:solidFill>
                  <a:srgbClr val="FFFFFF"/>
                </a:solidFill>
                <a:latin typeface="Open Sans"/>
                <a:ea typeface="Open Sans"/>
                <a:cs typeface="Open Sans"/>
                <a:sym typeface="Open Sans"/>
              </a:rPr>
              <a:t> </a:t>
            </a:r>
            <a:r>
              <a:rPr lang="en-US" sz="4000" dirty="0" err="1">
                <a:solidFill>
                  <a:srgbClr val="FFFFFF"/>
                </a:solidFill>
                <a:latin typeface="Open Sans"/>
                <a:ea typeface="Open Sans"/>
                <a:cs typeface="Open Sans"/>
                <a:sym typeface="Open Sans"/>
              </a:rPr>
              <a:t>включають</a:t>
            </a:r>
            <a:r>
              <a:rPr lang="en-US" sz="4000" dirty="0">
                <a:solidFill>
                  <a:srgbClr val="FFFFFF"/>
                </a:solidFill>
                <a:latin typeface="Open Sans"/>
                <a:ea typeface="Open Sans"/>
                <a:cs typeface="Open Sans"/>
                <a:sym typeface="Open Sans"/>
              </a:rPr>
              <a:t>:</a:t>
            </a:r>
          </a:p>
          <a:p>
            <a:pPr marL="866511" lvl="1" indent="-433255" algn="just">
              <a:lnSpc>
                <a:spcPts val="5618"/>
              </a:lnSpc>
              <a:buFont typeface="Arial"/>
              <a:buChar char="•"/>
            </a:pPr>
            <a:r>
              <a:rPr lang="en-US" sz="4000" dirty="0" err="1">
                <a:solidFill>
                  <a:srgbClr val="FFFFFF"/>
                </a:solidFill>
                <a:latin typeface="Open Sans"/>
                <a:ea typeface="Open Sans"/>
                <a:cs typeface="Open Sans"/>
                <a:sym typeface="Open Sans"/>
              </a:rPr>
              <a:t>Шлунково-кишкові</a:t>
            </a:r>
            <a:r>
              <a:rPr lang="en-US" sz="4000" dirty="0">
                <a:solidFill>
                  <a:srgbClr val="FFFFFF"/>
                </a:solidFill>
                <a:latin typeface="Open Sans"/>
                <a:ea typeface="Open Sans"/>
                <a:cs typeface="Open Sans"/>
                <a:sym typeface="Open Sans"/>
              </a:rPr>
              <a:t> </a:t>
            </a:r>
            <a:r>
              <a:rPr lang="en-US" sz="4000" dirty="0" err="1">
                <a:solidFill>
                  <a:srgbClr val="FFFFFF"/>
                </a:solidFill>
                <a:latin typeface="Open Sans"/>
                <a:ea typeface="Open Sans"/>
                <a:cs typeface="Open Sans"/>
                <a:sym typeface="Open Sans"/>
              </a:rPr>
              <a:t>симптоми</a:t>
            </a:r>
            <a:r>
              <a:rPr lang="en-US" sz="4000" dirty="0">
                <a:solidFill>
                  <a:srgbClr val="FFFFFF"/>
                </a:solidFill>
                <a:latin typeface="Open Sans"/>
                <a:ea typeface="Open Sans"/>
                <a:cs typeface="Open Sans"/>
                <a:sym typeface="Open Sans"/>
              </a:rPr>
              <a:t> (</a:t>
            </a:r>
            <a:r>
              <a:rPr lang="en-US" sz="4000" dirty="0" err="1">
                <a:solidFill>
                  <a:srgbClr val="FFFFFF"/>
                </a:solidFill>
                <a:latin typeface="Open Sans"/>
                <a:ea typeface="Open Sans"/>
                <a:cs typeface="Open Sans"/>
                <a:sym typeface="Open Sans"/>
              </a:rPr>
              <a:t>діарея</a:t>
            </a:r>
            <a:r>
              <a:rPr lang="en-US" sz="4000" dirty="0">
                <a:solidFill>
                  <a:srgbClr val="FFFFFF"/>
                </a:solidFill>
                <a:latin typeface="Open Sans"/>
                <a:ea typeface="Open Sans"/>
                <a:cs typeface="Open Sans"/>
                <a:sym typeface="Open Sans"/>
              </a:rPr>
              <a:t>, </a:t>
            </a:r>
            <a:r>
              <a:rPr lang="en-US" sz="4000" dirty="0" err="1">
                <a:solidFill>
                  <a:srgbClr val="FFFFFF"/>
                </a:solidFill>
                <a:latin typeface="Open Sans"/>
                <a:ea typeface="Open Sans"/>
                <a:cs typeface="Open Sans"/>
                <a:sym typeface="Open Sans"/>
              </a:rPr>
              <a:t>нудота</a:t>
            </a:r>
            <a:r>
              <a:rPr lang="en-US" sz="4000" dirty="0">
                <a:solidFill>
                  <a:srgbClr val="FFFFFF"/>
                </a:solidFill>
                <a:latin typeface="Open Sans"/>
                <a:ea typeface="Open Sans"/>
                <a:cs typeface="Open Sans"/>
                <a:sym typeface="Open Sans"/>
              </a:rPr>
              <a:t>, </a:t>
            </a:r>
            <a:r>
              <a:rPr lang="en-US" sz="4000" dirty="0" err="1">
                <a:solidFill>
                  <a:srgbClr val="FFFFFF"/>
                </a:solidFill>
                <a:latin typeface="Open Sans"/>
                <a:ea typeface="Open Sans"/>
                <a:cs typeface="Open Sans"/>
                <a:sym typeface="Open Sans"/>
              </a:rPr>
              <a:t>зниження</a:t>
            </a:r>
            <a:r>
              <a:rPr lang="en-US" sz="4000" dirty="0">
                <a:solidFill>
                  <a:srgbClr val="FFFFFF"/>
                </a:solidFill>
                <a:latin typeface="Open Sans"/>
                <a:ea typeface="Open Sans"/>
                <a:cs typeface="Open Sans"/>
                <a:sym typeface="Open Sans"/>
              </a:rPr>
              <a:t> </a:t>
            </a:r>
            <a:r>
              <a:rPr lang="en-US" sz="4000" dirty="0" err="1">
                <a:solidFill>
                  <a:srgbClr val="FFFFFF"/>
                </a:solidFill>
                <a:latin typeface="Open Sans"/>
                <a:ea typeface="Open Sans"/>
                <a:cs typeface="Open Sans"/>
                <a:sym typeface="Open Sans"/>
              </a:rPr>
              <a:t>апетиту</a:t>
            </a:r>
            <a:r>
              <a:rPr lang="en-US" sz="4000" dirty="0">
                <a:solidFill>
                  <a:srgbClr val="FFFFFF"/>
                </a:solidFill>
                <a:latin typeface="Open Sans"/>
                <a:ea typeface="Open Sans"/>
                <a:cs typeface="Open Sans"/>
                <a:sym typeface="Open Sans"/>
              </a:rPr>
              <a:t>, </a:t>
            </a:r>
            <a:r>
              <a:rPr lang="en-US" sz="4000" dirty="0" err="1">
                <a:solidFill>
                  <a:srgbClr val="FFFFFF"/>
                </a:solidFill>
                <a:latin typeface="Open Sans"/>
                <a:ea typeface="Open Sans"/>
                <a:cs typeface="Open Sans"/>
                <a:sym typeface="Open Sans"/>
              </a:rPr>
              <a:t>спазми</a:t>
            </a:r>
            <a:r>
              <a:rPr lang="en-US" sz="4000" dirty="0">
                <a:solidFill>
                  <a:srgbClr val="FFFFFF"/>
                </a:solidFill>
                <a:latin typeface="Open Sans"/>
                <a:ea typeface="Open Sans"/>
                <a:cs typeface="Open Sans"/>
                <a:sym typeface="Open Sans"/>
              </a:rPr>
              <a:t>, </a:t>
            </a:r>
            <a:r>
              <a:rPr lang="en-US" sz="4000" dirty="0" err="1">
                <a:solidFill>
                  <a:srgbClr val="FFFFFF"/>
                </a:solidFill>
                <a:latin typeface="Open Sans"/>
                <a:ea typeface="Open Sans"/>
                <a:cs typeface="Open Sans"/>
                <a:sym typeface="Open Sans"/>
              </a:rPr>
              <a:t>метеоризм</a:t>
            </a:r>
            <a:r>
              <a:rPr lang="en-US" sz="4000" dirty="0">
                <a:solidFill>
                  <a:srgbClr val="FFFFFF"/>
                </a:solidFill>
                <a:latin typeface="Open Sans"/>
                <a:ea typeface="Open Sans"/>
                <a:cs typeface="Open Sans"/>
                <a:sym typeface="Open Sans"/>
              </a:rPr>
              <a:t>)</a:t>
            </a:r>
          </a:p>
          <a:p>
            <a:pPr marL="866511" lvl="1" indent="-433255" algn="just">
              <a:lnSpc>
                <a:spcPts val="5618"/>
              </a:lnSpc>
              <a:buFont typeface="Arial"/>
              <a:buChar char="•"/>
            </a:pPr>
            <a:r>
              <a:rPr lang="en-US" sz="4000" dirty="0" err="1">
                <a:solidFill>
                  <a:srgbClr val="FFFFFF"/>
                </a:solidFill>
                <a:latin typeface="Open Sans"/>
                <a:ea typeface="Open Sans"/>
                <a:cs typeface="Open Sans"/>
                <a:sym typeface="Open Sans"/>
              </a:rPr>
              <a:t>Запаморочення</a:t>
            </a:r>
            <a:endParaRPr lang="en-US" sz="4000" dirty="0">
              <a:solidFill>
                <a:srgbClr val="FFFFFF"/>
              </a:solidFill>
              <a:latin typeface="Open Sans"/>
              <a:ea typeface="Open Sans"/>
              <a:cs typeface="Open Sans"/>
              <a:sym typeface="Open Sans"/>
            </a:endParaRPr>
          </a:p>
          <a:p>
            <a:pPr marL="866511" lvl="1" indent="-433255" algn="just">
              <a:lnSpc>
                <a:spcPts val="5618"/>
              </a:lnSpc>
              <a:buFont typeface="Arial"/>
              <a:buChar char="•"/>
            </a:pPr>
            <a:r>
              <a:rPr lang="en-US" sz="4000" dirty="0" err="1">
                <a:solidFill>
                  <a:srgbClr val="FFFFFF"/>
                </a:solidFill>
                <a:latin typeface="Open Sans"/>
                <a:ea typeface="Open Sans"/>
                <a:cs typeface="Open Sans"/>
                <a:sym typeface="Open Sans"/>
              </a:rPr>
              <a:t>Головні</a:t>
            </a:r>
            <a:r>
              <a:rPr lang="en-US" sz="4000" dirty="0">
                <a:solidFill>
                  <a:srgbClr val="FFFFFF"/>
                </a:solidFill>
                <a:latin typeface="Open Sans"/>
                <a:ea typeface="Open Sans"/>
                <a:cs typeface="Open Sans"/>
                <a:sym typeface="Open Sans"/>
              </a:rPr>
              <a:t> </a:t>
            </a:r>
            <a:r>
              <a:rPr lang="en-US" sz="4000" dirty="0" err="1">
                <a:solidFill>
                  <a:srgbClr val="FFFFFF"/>
                </a:solidFill>
                <a:latin typeface="Open Sans"/>
                <a:ea typeface="Open Sans"/>
                <a:cs typeface="Open Sans"/>
                <a:sym typeface="Open Sans"/>
              </a:rPr>
              <a:t>болі</a:t>
            </a:r>
            <a:endParaRPr lang="en-US" sz="4000" dirty="0">
              <a:solidFill>
                <a:srgbClr val="FFFFFF"/>
              </a:solidFill>
              <a:latin typeface="Open Sans"/>
              <a:ea typeface="Open Sans"/>
              <a:cs typeface="Open Sans"/>
              <a:sym typeface="Open Sans"/>
            </a:endParaRPr>
          </a:p>
          <a:p>
            <a:pPr algn="just">
              <a:lnSpc>
                <a:spcPts val="5618"/>
              </a:lnSpc>
            </a:pPr>
            <a:endParaRPr lang="en-US" sz="4000" dirty="0">
              <a:solidFill>
                <a:srgbClr val="FFFFFF"/>
              </a:solidFill>
              <a:latin typeface="Open Sans"/>
              <a:ea typeface="Open Sans"/>
              <a:cs typeface="Open Sans"/>
              <a:sym typeface="Open Sans"/>
            </a:endParaRPr>
          </a:p>
          <a:p>
            <a:pPr algn="just">
              <a:lnSpc>
                <a:spcPts val="5618"/>
              </a:lnSpc>
            </a:pPr>
            <a:r>
              <a:rPr lang="en-US" sz="4000" dirty="0" err="1">
                <a:solidFill>
                  <a:srgbClr val="FFFFFF"/>
                </a:solidFill>
                <a:latin typeface="Open Sans"/>
                <a:ea typeface="Open Sans"/>
                <a:cs typeface="Open Sans"/>
                <a:sym typeface="Open Sans"/>
              </a:rPr>
              <a:t>Більшість</a:t>
            </a:r>
            <a:r>
              <a:rPr lang="en-US" sz="4000" dirty="0">
                <a:solidFill>
                  <a:srgbClr val="FFFFFF"/>
                </a:solidFill>
                <a:latin typeface="Open Sans"/>
                <a:ea typeface="Open Sans"/>
                <a:cs typeface="Open Sans"/>
                <a:sym typeface="Open Sans"/>
              </a:rPr>
              <a:t> </a:t>
            </a:r>
            <a:r>
              <a:rPr lang="en-US" sz="4000" dirty="0" err="1">
                <a:solidFill>
                  <a:srgbClr val="FFFFFF"/>
                </a:solidFill>
                <a:latin typeface="Open Sans"/>
                <a:ea typeface="Open Sans"/>
                <a:cs typeface="Open Sans"/>
                <a:sym typeface="Open Sans"/>
              </a:rPr>
              <a:t>побічних</a:t>
            </a:r>
            <a:r>
              <a:rPr lang="en-US" sz="4000" dirty="0">
                <a:solidFill>
                  <a:srgbClr val="FFFFFF"/>
                </a:solidFill>
                <a:latin typeface="Open Sans"/>
                <a:ea typeface="Open Sans"/>
                <a:cs typeface="Open Sans"/>
                <a:sym typeface="Open Sans"/>
              </a:rPr>
              <a:t> </a:t>
            </a:r>
            <a:r>
              <a:rPr lang="en-US" sz="4000" dirty="0" err="1">
                <a:solidFill>
                  <a:srgbClr val="FFFFFF"/>
                </a:solidFill>
                <a:latin typeface="Open Sans"/>
                <a:ea typeface="Open Sans"/>
                <a:cs typeface="Open Sans"/>
                <a:sym typeface="Open Sans"/>
              </a:rPr>
              <a:t>ефектів</a:t>
            </a:r>
            <a:r>
              <a:rPr lang="en-US" sz="4000" dirty="0">
                <a:solidFill>
                  <a:srgbClr val="FFFFFF"/>
                </a:solidFill>
                <a:latin typeface="Open Sans"/>
                <a:ea typeface="Open Sans"/>
                <a:cs typeface="Open Sans"/>
                <a:sym typeface="Open Sans"/>
              </a:rPr>
              <a:t> є </a:t>
            </a:r>
            <a:r>
              <a:rPr lang="en-US" sz="4000" dirty="0" err="1">
                <a:solidFill>
                  <a:srgbClr val="FFFFFF"/>
                </a:solidFill>
                <a:latin typeface="Open Sans"/>
                <a:ea typeface="Open Sans"/>
                <a:cs typeface="Open Sans"/>
                <a:sym typeface="Open Sans"/>
              </a:rPr>
              <a:t>рідкісними</a:t>
            </a:r>
            <a:r>
              <a:rPr lang="en-US" sz="4000" dirty="0">
                <a:solidFill>
                  <a:srgbClr val="FFFFFF"/>
                </a:solidFill>
                <a:latin typeface="Open Sans"/>
                <a:ea typeface="Open Sans"/>
                <a:cs typeface="Open Sans"/>
                <a:sym typeface="Open Sans"/>
              </a:rPr>
              <a:t>, </a:t>
            </a:r>
            <a:r>
              <a:rPr lang="en-US" sz="4000" dirty="0" err="1">
                <a:solidFill>
                  <a:srgbClr val="FFFFFF"/>
                </a:solidFill>
                <a:latin typeface="Open Sans"/>
                <a:ea typeface="Open Sans"/>
                <a:cs typeface="Open Sans"/>
                <a:sym typeface="Open Sans"/>
              </a:rPr>
              <a:t>легкими</a:t>
            </a:r>
            <a:r>
              <a:rPr lang="en-US" sz="4000" dirty="0">
                <a:solidFill>
                  <a:srgbClr val="FFFFFF"/>
                </a:solidFill>
                <a:latin typeface="Open Sans"/>
                <a:ea typeface="Open Sans"/>
                <a:cs typeface="Open Sans"/>
                <a:sym typeface="Open Sans"/>
              </a:rPr>
              <a:t> і з </a:t>
            </a:r>
            <a:r>
              <a:rPr lang="en-US" sz="4000" dirty="0" err="1">
                <a:solidFill>
                  <a:srgbClr val="FFFFFF"/>
                </a:solidFill>
                <a:latin typeface="Open Sans"/>
                <a:ea typeface="Open Sans"/>
                <a:cs typeface="Open Sans"/>
                <a:sym typeface="Open Sans"/>
              </a:rPr>
              <a:t>часом</a:t>
            </a:r>
            <a:r>
              <a:rPr lang="en-US" sz="4000" dirty="0">
                <a:solidFill>
                  <a:srgbClr val="FFFFFF"/>
                </a:solidFill>
                <a:latin typeface="Open Sans"/>
                <a:ea typeface="Open Sans"/>
                <a:cs typeface="Open Sans"/>
                <a:sym typeface="Open Sans"/>
              </a:rPr>
              <a:t> </a:t>
            </a:r>
            <a:r>
              <a:rPr lang="en-US" sz="4000" dirty="0" err="1">
                <a:solidFill>
                  <a:srgbClr val="FFFFFF"/>
                </a:solidFill>
                <a:latin typeface="Open Sans"/>
                <a:ea typeface="Open Sans"/>
                <a:cs typeface="Open Sans"/>
                <a:sym typeface="Open Sans"/>
              </a:rPr>
              <a:t>зменшуються</a:t>
            </a:r>
            <a:r>
              <a:rPr lang="en-US" sz="4000" dirty="0">
                <a:solidFill>
                  <a:srgbClr val="FFFFFF"/>
                </a:solidFill>
                <a:latin typeface="Open Sans"/>
                <a:ea typeface="Open Sans"/>
                <a:cs typeface="Open Sans"/>
                <a:sym typeface="Open Sans"/>
              </a:rPr>
              <a:t> в </a:t>
            </a:r>
            <a:r>
              <a:rPr lang="en-US" sz="4000" dirty="0" err="1">
                <a:solidFill>
                  <a:srgbClr val="FFFFFF"/>
                </a:solidFill>
                <a:latin typeface="Open Sans"/>
                <a:ea typeface="Open Sans"/>
                <a:cs typeface="Open Sans"/>
                <a:sym typeface="Open Sans"/>
              </a:rPr>
              <a:t>інтенсивності</a:t>
            </a:r>
            <a:r>
              <a:rPr lang="en-US" sz="4000" dirty="0">
                <a:solidFill>
                  <a:srgbClr val="FFFFFF"/>
                </a:solidFill>
                <a:latin typeface="Open Sans"/>
                <a:ea typeface="Open Sans"/>
                <a:cs typeface="Open Sans"/>
                <a:sym typeface="Open Sans"/>
              </a:rPr>
              <a:t>, </a:t>
            </a:r>
            <a:r>
              <a:rPr lang="en-US" sz="4000" dirty="0" err="1">
                <a:solidFill>
                  <a:srgbClr val="FFFFFF"/>
                </a:solidFill>
                <a:latin typeface="Open Sans"/>
                <a:ea typeface="Open Sans"/>
                <a:cs typeface="Open Sans"/>
                <a:sym typeface="Open Sans"/>
              </a:rPr>
              <a:t>можуть</a:t>
            </a:r>
            <a:r>
              <a:rPr lang="en-US" sz="4000" dirty="0">
                <a:solidFill>
                  <a:srgbClr val="FFFFFF"/>
                </a:solidFill>
                <a:latin typeface="Open Sans"/>
                <a:ea typeface="Open Sans"/>
                <a:cs typeface="Open Sans"/>
                <a:sym typeface="Open Sans"/>
              </a:rPr>
              <a:t> </a:t>
            </a:r>
            <a:r>
              <a:rPr lang="en-US" sz="4000" dirty="0" err="1">
                <a:solidFill>
                  <a:srgbClr val="FFFFFF"/>
                </a:solidFill>
                <a:latin typeface="Open Sans"/>
                <a:ea typeface="Open Sans"/>
                <a:cs typeface="Open Sans"/>
                <a:sym typeface="Open Sans"/>
              </a:rPr>
              <a:t>лікуватися</a:t>
            </a:r>
            <a:r>
              <a:rPr lang="en-US" sz="4000" dirty="0">
                <a:solidFill>
                  <a:srgbClr val="FFFFFF"/>
                </a:solidFill>
                <a:latin typeface="Open Sans"/>
                <a:ea typeface="Open Sans"/>
                <a:cs typeface="Open Sans"/>
                <a:sym typeface="Open Sans"/>
              </a:rPr>
              <a:t> </a:t>
            </a:r>
            <a:r>
              <a:rPr lang="en-US" sz="4000" dirty="0" err="1">
                <a:solidFill>
                  <a:srgbClr val="FFFFFF"/>
                </a:solidFill>
                <a:latin typeface="Open Sans"/>
                <a:ea typeface="Open Sans"/>
                <a:cs typeface="Open Sans"/>
                <a:sym typeface="Open Sans"/>
              </a:rPr>
              <a:t>симптоматично</a:t>
            </a:r>
            <a:r>
              <a:rPr lang="en-US" sz="4000" dirty="0">
                <a:solidFill>
                  <a:srgbClr val="FFFFFF"/>
                </a:solidFill>
                <a:latin typeface="Open Sans"/>
                <a:ea typeface="Open Sans"/>
                <a:cs typeface="Open Sans"/>
                <a:sym typeface="Open Sans"/>
              </a:rPr>
              <a:t> </a:t>
            </a:r>
            <a:r>
              <a:rPr lang="en-US" sz="4000" dirty="0" err="1">
                <a:solidFill>
                  <a:srgbClr val="FFFFFF"/>
                </a:solidFill>
                <a:latin typeface="Open Sans"/>
                <a:ea typeface="Open Sans"/>
                <a:cs typeface="Open Sans"/>
                <a:sym typeface="Open Sans"/>
              </a:rPr>
              <a:t>за</a:t>
            </a:r>
            <a:r>
              <a:rPr lang="en-US" sz="4000" dirty="0">
                <a:solidFill>
                  <a:srgbClr val="FFFFFF"/>
                </a:solidFill>
                <a:latin typeface="Open Sans"/>
                <a:ea typeface="Open Sans"/>
                <a:cs typeface="Open Sans"/>
                <a:sym typeface="Open Sans"/>
              </a:rPr>
              <a:t> </a:t>
            </a:r>
            <a:r>
              <a:rPr lang="en-US" sz="4000" dirty="0" err="1">
                <a:solidFill>
                  <a:srgbClr val="FFFFFF"/>
                </a:solidFill>
                <a:latin typeface="Open Sans"/>
                <a:ea typeface="Open Sans"/>
                <a:cs typeface="Open Sans"/>
                <a:sym typeface="Open Sans"/>
              </a:rPr>
              <a:t>допомогою</a:t>
            </a:r>
            <a:r>
              <a:rPr lang="en-US" sz="4000" dirty="0">
                <a:solidFill>
                  <a:srgbClr val="FFFFFF"/>
                </a:solidFill>
                <a:latin typeface="Open Sans"/>
                <a:ea typeface="Open Sans"/>
                <a:cs typeface="Open Sans"/>
                <a:sym typeface="Open Sans"/>
              </a:rPr>
              <a:t> </a:t>
            </a:r>
            <a:r>
              <a:rPr lang="en-US" sz="4000" dirty="0" err="1">
                <a:solidFill>
                  <a:srgbClr val="FFFFFF"/>
                </a:solidFill>
                <a:latin typeface="Open Sans"/>
                <a:ea typeface="Open Sans"/>
                <a:cs typeface="Open Sans"/>
                <a:sym typeface="Open Sans"/>
              </a:rPr>
              <a:t>безрецептурних</a:t>
            </a:r>
            <a:r>
              <a:rPr lang="en-US" sz="4000" dirty="0">
                <a:solidFill>
                  <a:srgbClr val="FFFFFF"/>
                </a:solidFill>
                <a:latin typeface="Open Sans"/>
                <a:ea typeface="Open Sans"/>
                <a:cs typeface="Open Sans"/>
                <a:sym typeface="Open Sans"/>
              </a:rPr>
              <a:t> </a:t>
            </a:r>
            <a:r>
              <a:rPr lang="en-US" sz="4000" dirty="0" err="1">
                <a:solidFill>
                  <a:srgbClr val="FFFFFF"/>
                </a:solidFill>
                <a:latin typeface="Open Sans"/>
                <a:ea typeface="Open Sans"/>
                <a:cs typeface="Open Sans"/>
                <a:sym typeface="Open Sans"/>
              </a:rPr>
              <a:t>ліків</a:t>
            </a:r>
            <a:r>
              <a:rPr lang="en-US" sz="4000" dirty="0">
                <a:solidFill>
                  <a:srgbClr val="FFFFFF"/>
                </a:solidFill>
                <a:latin typeface="Open Sans"/>
                <a:ea typeface="Open Sans"/>
                <a:cs typeface="Open Sans"/>
                <a:sym typeface="Open Sans"/>
              </a:rPr>
              <a:t>, </a:t>
            </a:r>
            <a:r>
              <a:rPr lang="en-US" sz="4000" dirty="0" err="1">
                <a:solidFill>
                  <a:srgbClr val="FFFFFF"/>
                </a:solidFill>
                <a:latin typeface="Open Sans"/>
                <a:ea typeface="Open Sans"/>
                <a:cs typeface="Open Sans"/>
                <a:sym typeface="Open Sans"/>
              </a:rPr>
              <a:t>якщо</a:t>
            </a:r>
            <a:r>
              <a:rPr lang="en-US" sz="4000" dirty="0">
                <a:solidFill>
                  <a:srgbClr val="FFFFFF"/>
                </a:solidFill>
                <a:latin typeface="Open Sans"/>
                <a:ea typeface="Open Sans"/>
                <a:cs typeface="Open Sans"/>
                <a:sym typeface="Open Sans"/>
              </a:rPr>
              <a:t> </a:t>
            </a:r>
            <a:r>
              <a:rPr lang="en-US" sz="4000" dirty="0" err="1">
                <a:solidFill>
                  <a:srgbClr val="FFFFFF"/>
                </a:solidFill>
                <a:latin typeface="Open Sans"/>
                <a:ea typeface="Open Sans"/>
                <a:cs typeface="Open Sans"/>
                <a:sym typeface="Open Sans"/>
              </a:rPr>
              <a:t>це</a:t>
            </a:r>
            <a:r>
              <a:rPr lang="en-US" sz="4000" dirty="0">
                <a:solidFill>
                  <a:srgbClr val="FFFFFF"/>
                </a:solidFill>
                <a:latin typeface="Open Sans"/>
                <a:ea typeface="Open Sans"/>
                <a:cs typeface="Open Sans"/>
                <a:sym typeface="Open Sans"/>
              </a:rPr>
              <a:t> </a:t>
            </a:r>
            <a:r>
              <a:rPr lang="en-US" sz="4000" dirty="0" err="1">
                <a:solidFill>
                  <a:srgbClr val="FFFFFF"/>
                </a:solidFill>
                <a:latin typeface="Open Sans"/>
                <a:ea typeface="Open Sans"/>
                <a:cs typeface="Open Sans"/>
                <a:sym typeface="Open Sans"/>
              </a:rPr>
              <a:t>показано</a:t>
            </a:r>
            <a:r>
              <a:rPr lang="en-US" sz="4000" dirty="0">
                <a:solidFill>
                  <a:srgbClr val="FFFFFF"/>
                </a:solidFill>
                <a:latin typeface="Open Sans"/>
                <a:ea typeface="Open Sans"/>
                <a:cs typeface="Open Sans"/>
                <a:sym typeface="Open Sans"/>
              </a:rPr>
              <a:t>, і </a:t>
            </a:r>
            <a:r>
              <a:rPr lang="en-US" sz="4000" dirty="0" err="1">
                <a:solidFill>
                  <a:srgbClr val="FFFFFF"/>
                </a:solidFill>
                <a:latin typeface="Open Sans"/>
                <a:ea typeface="Open Sans"/>
                <a:cs typeface="Open Sans"/>
                <a:sym typeface="Open Sans"/>
              </a:rPr>
              <a:t>зазвичай</a:t>
            </a:r>
            <a:r>
              <a:rPr lang="en-US" sz="4000" dirty="0">
                <a:solidFill>
                  <a:srgbClr val="FFFFFF"/>
                </a:solidFill>
                <a:latin typeface="Open Sans"/>
                <a:ea typeface="Open Sans"/>
                <a:cs typeface="Open Sans"/>
                <a:sym typeface="Open Sans"/>
              </a:rPr>
              <a:t> </a:t>
            </a:r>
            <a:r>
              <a:rPr lang="en-US" sz="4000" dirty="0" err="1">
                <a:solidFill>
                  <a:srgbClr val="FFFFFF"/>
                </a:solidFill>
                <a:latin typeface="Open Sans"/>
                <a:ea typeface="Open Sans"/>
                <a:cs typeface="Open Sans"/>
                <a:sym typeface="Open Sans"/>
              </a:rPr>
              <a:t>проходять</a:t>
            </a:r>
            <a:r>
              <a:rPr lang="en-US" sz="4000" dirty="0">
                <a:solidFill>
                  <a:srgbClr val="FFFFFF"/>
                </a:solidFill>
                <a:latin typeface="Open Sans"/>
                <a:ea typeface="Open Sans"/>
                <a:cs typeface="Open Sans"/>
                <a:sym typeface="Open Sans"/>
              </a:rPr>
              <a:t> </a:t>
            </a:r>
            <a:r>
              <a:rPr lang="en-US" sz="4000" dirty="0" err="1">
                <a:solidFill>
                  <a:srgbClr val="FFFFFF"/>
                </a:solidFill>
                <a:latin typeface="Open Sans"/>
                <a:ea typeface="Open Sans"/>
                <a:cs typeface="Open Sans"/>
                <a:sym typeface="Open Sans"/>
              </a:rPr>
              <a:t>протягом</a:t>
            </a:r>
            <a:r>
              <a:rPr lang="en-US" sz="4000" dirty="0">
                <a:solidFill>
                  <a:srgbClr val="FFFFFF"/>
                </a:solidFill>
                <a:latin typeface="Open Sans"/>
                <a:ea typeface="Open Sans"/>
                <a:cs typeface="Open Sans"/>
                <a:sym typeface="Open Sans"/>
              </a:rPr>
              <a:t> </a:t>
            </a:r>
            <a:r>
              <a:rPr lang="en-US" sz="4000" dirty="0" err="1">
                <a:solidFill>
                  <a:srgbClr val="FFFFFF"/>
                </a:solidFill>
                <a:latin typeface="Open Sans"/>
                <a:ea typeface="Open Sans"/>
                <a:cs typeface="Open Sans"/>
                <a:sym typeface="Open Sans"/>
              </a:rPr>
              <a:t>першого</a:t>
            </a:r>
            <a:r>
              <a:rPr lang="en-US" sz="4000" dirty="0">
                <a:solidFill>
                  <a:srgbClr val="FFFFFF"/>
                </a:solidFill>
                <a:latin typeface="Open Sans"/>
                <a:ea typeface="Open Sans"/>
                <a:cs typeface="Open Sans"/>
                <a:sym typeface="Open Sans"/>
              </a:rPr>
              <a:t> </a:t>
            </a:r>
            <a:r>
              <a:rPr lang="en-US" sz="4000" dirty="0" err="1">
                <a:solidFill>
                  <a:srgbClr val="FFFFFF"/>
                </a:solidFill>
                <a:latin typeface="Open Sans"/>
                <a:ea typeface="Open Sans"/>
                <a:cs typeface="Open Sans"/>
                <a:sym typeface="Open Sans"/>
              </a:rPr>
              <a:t>місяця</a:t>
            </a:r>
            <a:r>
              <a:rPr lang="en-US" sz="4000" dirty="0">
                <a:solidFill>
                  <a:srgbClr val="FFFFFF"/>
                </a:solidFill>
                <a:latin typeface="Open Sans"/>
                <a:ea typeface="Open Sans"/>
                <a:cs typeface="Open Sans"/>
                <a:sym typeface="Open Sans"/>
              </a:rPr>
              <a:t> </a:t>
            </a:r>
            <a:r>
              <a:rPr lang="en-US" sz="4000" dirty="0" err="1">
                <a:solidFill>
                  <a:srgbClr val="FFFFFF"/>
                </a:solidFill>
                <a:latin typeface="Open Sans"/>
                <a:ea typeface="Open Sans"/>
                <a:cs typeface="Open Sans"/>
                <a:sym typeface="Open Sans"/>
              </a:rPr>
              <a:t>без</a:t>
            </a:r>
            <a:r>
              <a:rPr lang="en-US" sz="4000" dirty="0">
                <a:solidFill>
                  <a:srgbClr val="FFFFFF"/>
                </a:solidFill>
                <a:latin typeface="Open Sans"/>
                <a:ea typeface="Open Sans"/>
                <a:cs typeface="Open Sans"/>
                <a:sym typeface="Open Sans"/>
              </a:rPr>
              <a:t> </a:t>
            </a:r>
            <a:r>
              <a:rPr lang="en-US" sz="4000" dirty="0" err="1">
                <a:solidFill>
                  <a:srgbClr val="FFFFFF"/>
                </a:solidFill>
                <a:latin typeface="Open Sans"/>
                <a:ea typeface="Open Sans"/>
                <a:cs typeface="Open Sans"/>
                <a:sym typeface="Open Sans"/>
              </a:rPr>
              <a:t>необхідності</a:t>
            </a:r>
            <a:r>
              <a:rPr lang="en-US" sz="4000" dirty="0">
                <a:solidFill>
                  <a:srgbClr val="FFFFFF"/>
                </a:solidFill>
                <a:latin typeface="Open Sans"/>
                <a:ea typeface="Open Sans"/>
                <a:cs typeface="Open Sans"/>
                <a:sym typeface="Open Sans"/>
              </a:rPr>
              <a:t> </a:t>
            </a:r>
            <a:r>
              <a:rPr lang="en-US" sz="4000" dirty="0" err="1">
                <a:solidFill>
                  <a:srgbClr val="FFFFFF"/>
                </a:solidFill>
                <a:latin typeface="Open Sans"/>
                <a:ea typeface="Open Sans"/>
                <a:cs typeface="Open Sans"/>
                <a:sym typeface="Open Sans"/>
              </a:rPr>
              <a:t>припинення</a:t>
            </a:r>
            <a:r>
              <a:rPr lang="en-US" sz="4000" dirty="0">
                <a:solidFill>
                  <a:srgbClr val="FFFFFF"/>
                </a:solidFill>
                <a:latin typeface="Open Sans"/>
                <a:ea typeface="Open Sans"/>
                <a:cs typeface="Open Sans"/>
                <a:sym typeface="Open Sans"/>
              </a:rPr>
              <a:t> </a:t>
            </a:r>
            <a:r>
              <a:rPr lang="en-US" sz="4000" dirty="0" err="1">
                <a:solidFill>
                  <a:srgbClr val="FFFFFF"/>
                </a:solidFill>
                <a:latin typeface="Open Sans"/>
                <a:ea typeface="Open Sans"/>
                <a:cs typeface="Open Sans"/>
                <a:sym typeface="Open Sans"/>
              </a:rPr>
              <a:t>прийому</a:t>
            </a:r>
            <a:r>
              <a:rPr lang="en-US" sz="4000" dirty="0">
                <a:solidFill>
                  <a:srgbClr val="FFFFFF"/>
                </a:solidFill>
                <a:latin typeface="Open Sans"/>
                <a:ea typeface="Open Sans"/>
                <a:cs typeface="Open Sans"/>
                <a:sym typeface="Open Sans"/>
              </a:rPr>
              <a:t> </a:t>
            </a:r>
            <a:r>
              <a:rPr lang="en-US" sz="4000" dirty="0" err="1">
                <a:solidFill>
                  <a:srgbClr val="FFFFFF"/>
                </a:solidFill>
                <a:latin typeface="Open Sans"/>
                <a:ea typeface="Open Sans"/>
                <a:cs typeface="Open Sans"/>
                <a:sym typeface="Open Sans"/>
              </a:rPr>
              <a:t>пероральної</a:t>
            </a:r>
            <a:r>
              <a:rPr lang="en-US" sz="4000" dirty="0">
                <a:solidFill>
                  <a:srgbClr val="FFFFFF"/>
                </a:solidFill>
                <a:latin typeface="Open Sans"/>
                <a:ea typeface="Open Sans"/>
                <a:cs typeface="Open Sans"/>
                <a:sym typeface="Open Sans"/>
              </a:rPr>
              <a:t> </a:t>
            </a:r>
            <a:r>
              <a:rPr lang="uk-UA" sz="4000" dirty="0">
                <a:solidFill>
                  <a:srgbClr val="FFFFFF"/>
                </a:solidFill>
                <a:latin typeface="Open Sans"/>
                <a:ea typeface="Open Sans"/>
                <a:cs typeface="Open Sans"/>
                <a:sym typeface="Open Sans"/>
              </a:rPr>
              <a:t>ДКП</a:t>
            </a:r>
            <a:r>
              <a:rPr lang="en-US" sz="4000" dirty="0">
                <a:solidFill>
                  <a:srgbClr val="FFFFFF"/>
                </a:solidFill>
                <a:latin typeface="Open Sans"/>
                <a:ea typeface="Open Sans"/>
                <a:cs typeface="Open Sans"/>
                <a:sym typeface="Open Sans"/>
              </a:rPr>
              <a:t>.</a:t>
            </a:r>
          </a:p>
          <a:p>
            <a:pPr algn="just">
              <a:lnSpc>
                <a:spcPts val="5618"/>
              </a:lnSpc>
            </a:pPr>
            <a:endParaRPr lang="en-US" sz="4000" dirty="0">
              <a:solidFill>
                <a:srgbClr val="FFFFFF"/>
              </a:solidFill>
              <a:latin typeface="Open Sans"/>
              <a:ea typeface="Open Sans"/>
              <a:cs typeface="Open Sans"/>
              <a:sym typeface="Open Sans"/>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7814813" y="1790700"/>
            <a:ext cx="9474967" cy="6200415"/>
          </a:xfrm>
          <a:prstGeom prst="rect">
            <a:avLst/>
          </a:prstGeom>
        </p:spPr>
        <p:txBody>
          <a:bodyPr lIns="0" tIns="0" rIns="0" bIns="0" rtlCol="0" anchor="t">
            <a:spAutoFit/>
          </a:bodyPr>
          <a:lstStyle/>
          <a:p>
            <a:pPr>
              <a:lnSpc>
                <a:spcPts val="7042"/>
              </a:lnSpc>
            </a:pPr>
            <a:r>
              <a:rPr lang="en-US" sz="4400" b="1" dirty="0" err="1">
                <a:solidFill>
                  <a:srgbClr val="000000"/>
                </a:solidFill>
                <a:latin typeface="Roboto Condensed Bold"/>
                <a:ea typeface="Roboto Condensed Bold"/>
                <a:cs typeface="Roboto Condensed Bold"/>
                <a:sym typeface="Roboto Condensed Bold"/>
              </a:rPr>
              <a:t>Ненавмисний</a:t>
            </a:r>
            <a:r>
              <a:rPr lang="en-US" sz="4400" b="1" dirty="0">
                <a:solidFill>
                  <a:srgbClr val="000000"/>
                </a:solidFill>
                <a:latin typeface="Roboto Condensed Bold"/>
                <a:ea typeface="Roboto Condensed Bold"/>
                <a:cs typeface="Roboto Condensed Bold"/>
                <a:sym typeface="Roboto Condensed Bold"/>
              </a:rPr>
              <a:t> </a:t>
            </a:r>
            <a:r>
              <a:rPr lang="en-US" sz="4400" b="1" dirty="0" err="1">
                <a:solidFill>
                  <a:srgbClr val="000000"/>
                </a:solidFill>
                <a:latin typeface="Roboto Condensed Bold"/>
                <a:ea typeface="Roboto Condensed Bold"/>
                <a:cs typeface="Roboto Condensed Bold"/>
                <a:sym typeface="Roboto Condensed Bold"/>
              </a:rPr>
              <a:t>старт</a:t>
            </a:r>
            <a:r>
              <a:rPr lang="en-US" sz="4400" b="1" dirty="0">
                <a:solidFill>
                  <a:srgbClr val="000000"/>
                </a:solidFill>
                <a:latin typeface="Roboto Condensed Bold"/>
                <a:ea typeface="Roboto Condensed Bold"/>
                <a:cs typeface="Roboto Condensed Bold"/>
                <a:sym typeface="Roboto Condensed Bold"/>
              </a:rPr>
              <a:t> </a:t>
            </a:r>
            <a:r>
              <a:rPr lang="en-US" sz="4400" b="1" dirty="0" err="1">
                <a:solidFill>
                  <a:srgbClr val="000000"/>
                </a:solidFill>
                <a:latin typeface="Roboto Condensed Bold"/>
                <a:ea typeface="Roboto Condensed Bold"/>
                <a:cs typeface="Roboto Condensed Bold"/>
                <a:sym typeface="Roboto Condensed Bold"/>
              </a:rPr>
              <a:t>або</a:t>
            </a:r>
            <a:r>
              <a:rPr lang="en-US" sz="4400" b="1" dirty="0">
                <a:solidFill>
                  <a:srgbClr val="000000"/>
                </a:solidFill>
                <a:latin typeface="Roboto Condensed Bold"/>
                <a:ea typeface="Roboto Condensed Bold"/>
                <a:cs typeface="Roboto Condensed Bold"/>
                <a:sym typeface="Roboto Condensed Bold"/>
              </a:rPr>
              <a:t> </a:t>
            </a:r>
            <a:r>
              <a:rPr lang="en-US" sz="4400" b="1" dirty="0" err="1">
                <a:solidFill>
                  <a:srgbClr val="000000"/>
                </a:solidFill>
                <a:latin typeface="Roboto Condensed Bold"/>
                <a:ea typeface="Roboto Condensed Bold"/>
                <a:cs typeface="Roboto Condensed Bold"/>
                <a:sym typeface="Roboto Condensed Bold"/>
              </a:rPr>
              <a:t>продовження</a:t>
            </a:r>
            <a:r>
              <a:rPr lang="en-US" sz="4400" b="1" dirty="0">
                <a:solidFill>
                  <a:srgbClr val="000000"/>
                </a:solidFill>
                <a:latin typeface="Roboto Condensed Bold"/>
                <a:ea typeface="Roboto Condensed Bold"/>
                <a:cs typeface="Roboto Condensed Bold"/>
                <a:sym typeface="Roboto Condensed Bold"/>
              </a:rPr>
              <a:t> </a:t>
            </a:r>
            <a:r>
              <a:rPr lang="en-US" sz="4400" b="1" dirty="0" err="1">
                <a:solidFill>
                  <a:srgbClr val="000000"/>
                </a:solidFill>
                <a:latin typeface="Roboto Condensed Bold"/>
                <a:ea typeface="Roboto Condensed Bold"/>
                <a:cs typeface="Roboto Condensed Bold"/>
                <a:sym typeface="Roboto Condensed Bold"/>
              </a:rPr>
              <a:t>застосування</a:t>
            </a:r>
            <a:r>
              <a:rPr lang="en-US" sz="4400" b="1" dirty="0">
                <a:solidFill>
                  <a:srgbClr val="000000"/>
                </a:solidFill>
                <a:latin typeface="Roboto Condensed Bold"/>
                <a:ea typeface="Roboto Condensed Bold"/>
                <a:cs typeface="Roboto Condensed Bold"/>
                <a:sym typeface="Roboto Condensed Bold"/>
              </a:rPr>
              <a:t> </a:t>
            </a:r>
            <a:r>
              <a:rPr lang="uk-UA" sz="4400" b="1" dirty="0">
                <a:solidFill>
                  <a:srgbClr val="000000"/>
                </a:solidFill>
                <a:latin typeface="Roboto Condensed Bold"/>
                <a:ea typeface="Roboto Condensed Bold"/>
                <a:cs typeface="Roboto Condensed Bold"/>
                <a:sym typeface="Roboto Condensed Bold"/>
              </a:rPr>
              <a:t>ДКП</a:t>
            </a:r>
            <a:r>
              <a:rPr lang="en-US" sz="4400" b="1" dirty="0">
                <a:solidFill>
                  <a:srgbClr val="000000"/>
                </a:solidFill>
                <a:latin typeface="Roboto Condensed Bold"/>
                <a:ea typeface="Roboto Condensed Bold"/>
                <a:cs typeface="Roboto Condensed Bold"/>
                <a:sym typeface="Roboto Condensed Bold"/>
              </a:rPr>
              <a:t> у </a:t>
            </a:r>
            <a:r>
              <a:rPr lang="en-US" sz="4400" b="1" dirty="0" err="1">
                <a:solidFill>
                  <a:srgbClr val="000000"/>
                </a:solidFill>
                <a:latin typeface="Roboto Condensed Bold"/>
                <a:ea typeface="Roboto Condensed Bold"/>
                <a:cs typeface="Roboto Condensed Bold"/>
                <a:sym typeface="Roboto Condensed Bold"/>
              </a:rPr>
              <a:t>осіб</a:t>
            </a:r>
            <a:r>
              <a:rPr lang="en-US" sz="4400" b="1" dirty="0">
                <a:solidFill>
                  <a:srgbClr val="000000"/>
                </a:solidFill>
                <a:latin typeface="Roboto Condensed Bold"/>
                <a:ea typeface="Roboto Condensed Bold"/>
                <a:cs typeface="Roboto Condensed Bold"/>
                <a:sym typeface="Roboto Condensed Bold"/>
              </a:rPr>
              <a:t>, </a:t>
            </a:r>
            <a:r>
              <a:rPr lang="en-US" sz="4400" b="1" dirty="0" err="1">
                <a:solidFill>
                  <a:srgbClr val="000000"/>
                </a:solidFill>
                <a:latin typeface="Roboto Condensed Bold"/>
                <a:ea typeface="Roboto Condensed Bold"/>
                <a:cs typeface="Roboto Condensed Bold"/>
                <a:sym typeface="Roboto Condensed Bold"/>
              </a:rPr>
              <a:t>які</a:t>
            </a:r>
            <a:r>
              <a:rPr lang="en-US" sz="4400" b="1" dirty="0">
                <a:solidFill>
                  <a:srgbClr val="000000"/>
                </a:solidFill>
                <a:latin typeface="Roboto Condensed Bold"/>
                <a:ea typeface="Roboto Condensed Bold"/>
                <a:cs typeface="Roboto Condensed Bold"/>
                <a:sym typeface="Roboto Condensed Bold"/>
              </a:rPr>
              <a:t> </a:t>
            </a:r>
            <a:r>
              <a:rPr lang="en-US" sz="4400" b="1" dirty="0" err="1">
                <a:solidFill>
                  <a:srgbClr val="000000"/>
                </a:solidFill>
                <a:latin typeface="Roboto Condensed Bold"/>
                <a:ea typeface="Roboto Condensed Bold"/>
                <a:cs typeface="Roboto Condensed Bold"/>
                <a:sym typeface="Roboto Condensed Bold"/>
              </a:rPr>
              <a:t>живуть</a:t>
            </a:r>
            <a:r>
              <a:rPr lang="en-US" sz="4400" b="1" dirty="0">
                <a:solidFill>
                  <a:srgbClr val="000000"/>
                </a:solidFill>
                <a:latin typeface="Roboto Condensed Bold"/>
                <a:ea typeface="Roboto Condensed Bold"/>
                <a:cs typeface="Roboto Condensed Bold"/>
                <a:sym typeface="Roboto Condensed Bold"/>
              </a:rPr>
              <a:t> з ВІЛ, </a:t>
            </a:r>
            <a:r>
              <a:rPr lang="en-US" sz="4400" b="1" dirty="0" err="1">
                <a:solidFill>
                  <a:srgbClr val="000000"/>
                </a:solidFill>
                <a:latin typeface="Roboto Condensed Bold"/>
                <a:ea typeface="Roboto Condensed Bold"/>
                <a:cs typeface="Roboto Condensed Bold"/>
                <a:sym typeface="Roboto Condensed Bold"/>
              </a:rPr>
              <a:t>може</a:t>
            </a:r>
            <a:r>
              <a:rPr lang="en-US" sz="4400" b="1" dirty="0">
                <a:solidFill>
                  <a:srgbClr val="000000"/>
                </a:solidFill>
                <a:latin typeface="Roboto Condensed Bold"/>
                <a:ea typeface="Roboto Condensed Bold"/>
                <a:cs typeface="Roboto Condensed Bold"/>
                <a:sym typeface="Roboto Condensed Bold"/>
              </a:rPr>
              <a:t> </a:t>
            </a:r>
            <a:r>
              <a:rPr lang="en-US" sz="4400" b="1" dirty="0" err="1">
                <a:solidFill>
                  <a:srgbClr val="000000"/>
                </a:solidFill>
                <a:latin typeface="Roboto Condensed Bold"/>
                <a:ea typeface="Roboto Condensed Bold"/>
                <a:cs typeface="Roboto Condensed Bold"/>
                <a:sym typeface="Roboto Condensed Bold"/>
              </a:rPr>
              <a:t>призвести</a:t>
            </a:r>
            <a:r>
              <a:rPr lang="en-US" sz="4400" b="1" dirty="0">
                <a:solidFill>
                  <a:srgbClr val="000000"/>
                </a:solidFill>
                <a:latin typeface="Roboto Condensed Bold"/>
                <a:ea typeface="Roboto Condensed Bold"/>
                <a:cs typeface="Roboto Condensed Bold"/>
                <a:sym typeface="Roboto Condensed Bold"/>
              </a:rPr>
              <a:t> </a:t>
            </a:r>
            <a:r>
              <a:rPr lang="en-US" sz="4400" b="1" dirty="0" err="1">
                <a:solidFill>
                  <a:srgbClr val="000000"/>
                </a:solidFill>
                <a:latin typeface="Roboto Condensed Bold"/>
                <a:ea typeface="Roboto Condensed Bold"/>
                <a:cs typeface="Roboto Condensed Bold"/>
                <a:sym typeface="Roboto Condensed Bold"/>
              </a:rPr>
              <a:t>до</a:t>
            </a:r>
            <a:r>
              <a:rPr lang="en-US" sz="4400" b="1" dirty="0">
                <a:solidFill>
                  <a:srgbClr val="000000"/>
                </a:solidFill>
                <a:latin typeface="Roboto Condensed Bold"/>
                <a:ea typeface="Roboto Condensed Bold"/>
                <a:cs typeface="Roboto Condensed Bold"/>
                <a:sym typeface="Roboto Condensed Bold"/>
              </a:rPr>
              <a:t> </a:t>
            </a:r>
            <a:r>
              <a:rPr lang="en-US" sz="4400" b="1" dirty="0" err="1">
                <a:solidFill>
                  <a:srgbClr val="000000"/>
                </a:solidFill>
                <a:latin typeface="Roboto Condensed Bold"/>
                <a:ea typeface="Roboto Condensed Bold"/>
                <a:cs typeface="Roboto Condensed Bold"/>
                <a:sym typeface="Roboto Condensed Bold"/>
              </a:rPr>
              <a:t>затримки</a:t>
            </a:r>
            <a:r>
              <a:rPr lang="en-US" sz="4400" b="1" dirty="0">
                <a:solidFill>
                  <a:srgbClr val="000000"/>
                </a:solidFill>
                <a:latin typeface="Roboto Condensed Bold"/>
                <a:ea typeface="Roboto Condensed Bold"/>
                <a:cs typeface="Roboto Condensed Bold"/>
                <a:sym typeface="Roboto Condensed Bold"/>
              </a:rPr>
              <a:t> </a:t>
            </a:r>
            <a:r>
              <a:rPr lang="en-US" sz="4400" b="1" dirty="0" err="1">
                <a:solidFill>
                  <a:srgbClr val="000000"/>
                </a:solidFill>
                <a:latin typeface="Roboto Condensed Bold"/>
                <a:ea typeface="Roboto Condensed Bold"/>
                <a:cs typeface="Roboto Condensed Bold"/>
                <a:sym typeface="Roboto Condensed Bold"/>
              </a:rPr>
              <a:t>початку</a:t>
            </a:r>
            <a:r>
              <a:rPr lang="en-US" sz="4400" b="1" dirty="0">
                <a:solidFill>
                  <a:srgbClr val="000000"/>
                </a:solidFill>
                <a:latin typeface="Roboto Condensed Bold"/>
                <a:ea typeface="Roboto Condensed Bold"/>
                <a:cs typeface="Roboto Condensed Bold"/>
                <a:sym typeface="Roboto Condensed Bold"/>
              </a:rPr>
              <a:t> АРТ, </a:t>
            </a:r>
            <a:r>
              <a:rPr lang="en-US" sz="4400" b="1" dirty="0" err="1">
                <a:solidFill>
                  <a:srgbClr val="000000"/>
                </a:solidFill>
                <a:latin typeface="Roboto Condensed Bold"/>
                <a:ea typeface="Roboto Condensed Bold"/>
                <a:cs typeface="Roboto Condensed Bold"/>
                <a:sym typeface="Roboto Condensed Bold"/>
              </a:rPr>
              <a:t>затримки</a:t>
            </a:r>
            <a:r>
              <a:rPr lang="en-US" sz="4400" b="1" dirty="0">
                <a:solidFill>
                  <a:srgbClr val="000000"/>
                </a:solidFill>
                <a:latin typeface="Roboto Condensed Bold"/>
                <a:ea typeface="Roboto Condensed Bold"/>
                <a:cs typeface="Roboto Condensed Bold"/>
                <a:sym typeface="Roboto Condensed Bold"/>
              </a:rPr>
              <a:t> </a:t>
            </a:r>
            <a:r>
              <a:rPr lang="en-US" sz="4400" b="1" dirty="0" err="1">
                <a:solidFill>
                  <a:srgbClr val="000000"/>
                </a:solidFill>
                <a:latin typeface="Roboto Condensed Bold"/>
                <a:ea typeface="Roboto Condensed Bold"/>
                <a:cs typeface="Roboto Condensed Bold"/>
                <a:sym typeface="Roboto Condensed Bold"/>
              </a:rPr>
              <a:t>виявлення</a:t>
            </a:r>
            <a:r>
              <a:rPr lang="en-US" sz="4400" b="1" dirty="0">
                <a:solidFill>
                  <a:srgbClr val="000000"/>
                </a:solidFill>
                <a:latin typeface="Roboto Condensed Bold"/>
                <a:ea typeface="Roboto Condensed Bold"/>
                <a:cs typeface="Roboto Condensed Bold"/>
                <a:sym typeface="Roboto Condensed Bold"/>
              </a:rPr>
              <a:t> ВІЛ </a:t>
            </a:r>
            <a:r>
              <a:rPr lang="en-US" sz="4400" b="1" dirty="0" err="1">
                <a:solidFill>
                  <a:srgbClr val="000000"/>
                </a:solidFill>
                <a:latin typeface="Roboto Condensed Bold"/>
                <a:ea typeface="Roboto Condensed Bold"/>
                <a:cs typeface="Roboto Condensed Bold"/>
                <a:sym typeface="Roboto Condensed Bold"/>
              </a:rPr>
              <a:t>за</a:t>
            </a:r>
            <a:r>
              <a:rPr lang="en-US" sz="4400" b="1" dirty="0">
                <a:solidFill>
                  <a:srgbClr val="000000"/>
                </a:solidFill>
                <a:latin typeface="Roboto Condensed Bold"/>
                <a:ea typeface="Roboto Condensed Bold"/>
                <a:cs typeface="Roboto Condensed Bold"/>
                <a:sym typeface="Roboto Condensed Bold"/>
              </a:rPr>
              <a:t> </a:t>
            </a:r>
            <a:r>
              <a:rPr lang="en-US" sz="4400" b="1" dirty="0" err="1">
                <a:solidFill>
                  <a:srgbClr val="000000"/>
                </a:solidFill>
                <a:latin typeface="Roboto Condensed Bold"/>
                <a:ea typeface="Roboto Condensed Bold"/>
                <a:cs typeface="Roboto Condensed Bold"/>
                <a:sym typeface="Roboto Condensed Bold"/>
              </a:rPr>
              <a:t>допомогою</a:t>
            </a:r>
            <a:r>
              <a:rPr lang="en-US" sz="4400" b="1" dirty="0">
                <a:solidFill>
                  <a:srgbClr val="000000"/>
                </a:solidFill>
                <a:latin typeface="Roboto Condensed Bold"/>
                <a:ea typeface="Roboto Condensed Bold"/>
                <a:cs typeface="Roboto Condensed Bold"/>
                <a:sym typeface="Roboto Condensed Bold"/>
              </a:rPr>
              <a:t> </a:t>
            </a:r>
            <a:r>
              <a:rPr lang="en-US" sz="4400" b="1" dirty="0" err="1">
                <a:solidFill>
                  <a:srgbClr val="000000"/>
                </a:solidFill>
                <a:latin typeface="Roboto Condensed Bold"/>
                <a:ea typeface="Roboto Condensed Bold"/>
                <a:cs typeface="Roboto Condensed Bold"/>
                <a:sym typeface="Roboto Condensed Bold"/>
              </a:rPr>
              <a:t>тестів</a:t>
            </a:r>
            <a:r>
              <a:rPr lang="en-US" sz="4400" b="1" dirty="0">
                <a:solidFill>
                  <a:srgbClr val="000000"/>
                </a:solidFill>
                <a:latin typeface="Roboto Condensed Bold"/>
                <a:ea typeface="Roboto Condensed Bold"/>
                <a:cs typeface="Roboto Condensed Bold"/>
                <a:sym typeface="Roboto Condensed Bold"/>
              </a:rPr>
              <a:t> </a:t>
            </a:r>
            <a:r>
              <a:rPr lang="en-US" sz="4400" b="1" dirty="0" err="1">
                <a:solidFill>
                  <a:srgbClr val="000000"/>
                </a:solidFill>
                <a:latin typeface="Roboto Condensed Bold"/>
                <a:ea typeface="Roboto Condensed Bold"/>
                <a:cs typeface="Roboto Condensed Bold"/>
                <a:sym typeface="Roboto Condensed Bold"/>
              </a:rPr>
              <a:t>на</a:t>
            </a:r>
            <a:r>
              <a:rPr lang="en-US" sz="4400" b="1" dirty="0">
                <a:solidFill>
                  <a:srgbClr val="000000"/>
                </a:solidFill>
                <a:latin typeface="Roboto Condensed Bold"/>
                <a:ea typeface="Roboto Condensed Bold"/>
                <a:cs typeface="Roboto Condensed Bold"/>
                <a:sym typeface="Roboto Condensed Bold"/>
              </a:rPr>
              <a:t> ВІЛ </a:t>
            </a:r>
            <a:r>
              <a:rPr lang="en-US" sz="4400" b="1" dirty="0" err="1">
                <a:solidFill>
                  <a:srgbClr val="000000"/>
                </a:solidFill>
                <a:latin typeface="Roboto Condensed Bold"/>
                <a:ea typeface="Roboto Condensed Bold"/>
                <a:cs typeface="Roboto Condensed Bold"/>
                <a:sym typeface="Roboto Condensed Bold"/>
              </a:rPr>
              <a:t>та</a:t>
            </a:r>
            <a:r>
              <a:rPr lang="en-US" sz="4400" b="1" dirty="0">
                <a:solidFill>
                  <a:srgbClr val="000000"/>
                </a:solidFill>
                <a:latin typeface="Roboto Condensed Bold"/>
                <a:ea typeface="Roboto Condensed Bold"/>
                <a:cs typeface="Roboto Condensed Bold"/>
                <a:sym typeface="Roboto Condensed Bold"/>
              </a:rPr>
              <a:t> </a:t>
            </a:r>
            <a:r>
              <a:rPr lang="en-US" sz="4400" b="1" dirty="0" err="1">
                <a:solidFill>
                  <a:srgbClr val="000000"/>
                </a:solidFill>
                <a:latin typeface="Roboto Condensed Bold"/>
                <a:ea typeface="Roboto Condensed Bold"/>
                <a:cs typeface="Roboto Condensed Bold"/>
                <a:sym typeface="Roboto Condensed Bold"/>
              </a:rPr>
              <a:t>ризику</a:t>
            </a:r>
            <a:r>
              <a:rPr lang="en-US" sz="4400" b="1" dirty="0">
                <a:solidFill>
                  <a:srgbClr val="000000"/>
                </a:solidFill>
                <a:latin typeface="Roboto Condensed Bold"/>
                <a:ea typeface="Roboto Condensed Bold"/>
                <a:cs typeface="Roboto Condensed Bold"/>
                <a:sym typeface="Roboto Condensed Bold"/>
              </a:rPr>
              <a:t> </a:t>
            </a:r>
            <a:r>
              <a:rPr lang="en-US" sz="4400" b="1" dirty="0" err="1">
                <a:solidFill>
                  <a:srgbClr val="000000"/>
                </a:solidFill>
                <a:latin typeface="Roboto Condensed Bold"/>
                <a:ea typeface="Roboto Condensed Bold"/>
                <a:cs typeface="Roboto Condensed Bold"/>
                <a:sym typeface="Roboto Condensed Bold"/>
              </a:rPr>
              <a:t>розвитку</a:t>
            </a:r>
            <a:r>
              <a:rPr lang="en-US" sz="4400" b="1" dirty="0">
                <a:solidFill>
                  <a:srgbClr val="000000"/>
                </a:solidFill>
                <a:latin typeface="Roboto Condensed Bold"/>
                <a:ea typeface="Roboto Condensed Bold"/>
                <a:cs typeface="Roboto Condensed Bold"/>
                <a:sym typeface="Roboto Condensed Bold"/>
              </a:rPr>
              <a:t> </a:t>
            </a:r>
            <a:r>
              <a:rPr lang="en-US" sz="4400" b="1" dirty="0" err="1">
                <a:solidFill>
                  <a:srgbClr val="000000"/>
                </a:solidFill>
                <a:latin typeface="Roboto Condensed Bold"/>
                <a:ea typeface="Roboto Condensed Bold"/>
                <a:cs typeface="Roboto Condensed Bold"/>
                <a:sym typeface="Roboto Condensed Bold"/>
              </a:rPr>
              <a:t>резистентності</a:t>
            </a:r>
            <a:r>
              <a:rPr lang="en-US" sz="4400" b="1" dirty="0">
                <a:solidFill>
                  <a:srgbClr val="000000"/>
                </a:solidFill>
                <a:latin typeface="Roboto Condensed Bold"/>
                <a:ea typeface="Roboto Condensed Bold"/>
                <a:cs typeface="Roboto Condensed Bold"/>
                <a:sym typeface="Roboto Condensed Bold"/>
              </a:rPr>
              <a:t> </a:t>
            </a:r>
            <a:r>
              <a:rPr lang="en-US" sz="4400" b="1" dirty="0" err="1">
                <a:solidFill>
                  <a:srgbClr val="000000"/>
                </a:solidFill>
                <a:latin typeface="Roboto Condensed Bold"/>
                <a:ea typeface="Roboto Condensed Bold"/>
                <a:cs typeface="Roboto Condensed Bold"/>
                <a:sym typeface="Roboto Condensed Bold"/>
              </a:rPr>
              <a:t>вірусу</a:t>
            </a:r>
            <a:r>
              <a:rPr lang="en-US" sz="4400" b="1" dirty="0">
                <a:solidFill>
                  <a:srgbClr val="000000"/>
                </a:solidFill>
                <a:latin typeface="Roboto Condensed Bold"/>
                <a:ea typeface="Roboto Condensed Bold"/>
                <a:cs typeface="Roboto Condensed Bold"/>
                <a:sym typeface="Roboto Condensed Bold"/>
              </a:rPr>
              <a:t> </a:t>
            </a:r>
            <a:r>
              <a:rPr lang="en-US" sz="4400" b="1" dirty="0" err="1">
                <a:solidFill>
                  <a:srgbClr val="000000"/>
                </a:solidFill>
                <a:latin typeface="Roboto Condensed Bold"/>
                <a:ea typeface="Roboto Condensed Bold"/>
                <a:cs typeface="Roboto Condensed Bold"/>
                <a:sym typeface="Roboto Condensed Bold"/>
              </a:rPr>
              <a:t>до</a:t>
            </a:r>
            <a:r>
              <a:rPr lang="en-US" sz="4400" b="1" dirty="0">
                <a:solidFill>
                  <a:srgbClr val="000000"/>
                </a:solidFill>
                <a:latin typeface="Roboto Condensed Bold"/>
                <a:ea typeface="Roboto Condensed Bold"/>
                <a:cs typeface="Roboto Condensed Bold"/>
                <a:sym typeface="Roboto Condensed Bold"/>
              </a:rPr>
              <a:t> </a:t>
            </a:r>
            <a:r>
              <a:rPr lang="en-US" sz="4400" b="1" dirty="0" err="1">
                <a:solidFill>
                  <a:srgbClr val="000000"/>
                </a:solidFill>
                <a:latin typeface="Roboto Condensed Bold"/>
                <a:ea typeface="Roboto Condensed Bold"/>
                <a:cs typeface="Roboto Condensed Bold"/>
                <a:sym typeface="Roboto Condensed Bold"/>
              </a:rPr>
              <a:t>ліків</a:t>
            </a:r>
            <a:r>
              <a:rPr lang="en-US" sz="4400" b="1" dirty="0">
                <a:solidFill>
                  <a:srgbClr val="000000"/>
                </a:solidFill>
                <a:latin typeface="Roboto Condensed Bold"/>
                <a:ea typeface="Roboto Condensed Bold"/>
                <a:cs typeface="Roboto Condensed Bold"/>
                <a:sym typeface="Roboto Condensed Bold"/>
              </a:rPr>
              <a:t>.</a:t>
            </a:r>
          </a:p>
        </p:txBody>
      </p:sp>
      <p:sp>
        <p:nvSpPr>
          <p:cNvPr id="3" name="Freeform 3"/>
          <p:cNvSpPr/>
          <p:nvPr/>
        </p:nvSpPr>
        <p:spPr>
          <a:xfrm>
            <a:off x="1028700" y="2372619"/>
            <a:ext cx="5934167" cy="5934167"/>
          </a:xfrm>
          <a:custGeom>
            <a:avLst/>
            <a:gdLst/>
            <a:ahLst/>
            <a:cxnLst/>
            <a:rect l="l" t="t" r="r" b="b"/>
            <a:pathLst>
              <a:path w="5934167" h="5934167">
                <a:moveTo>
                  <a:pt x="0" y="0"/>
                </a:moveTo>
                <a:lnTo>
                  <a:pt x="5934167" y="0"/>
                </a:lnTo>
                <a:lnTo>
                  <a:pt x="5934167" y="5934166"/>
                </a:lnTo>
                <a:lnTo>
                  <a:pt x="0" y="5934166"/>
                </a:lnTo>
                <a:lnTo>
                  <a:pt x="0" y="0"/>
                </a:lnTo>
                <a:close/>
              </a:path>
            </a:pathLst>
          </a:custGeom>
          <a:blipFill>
            <a:blip r:embed="rId2"/>
            <a:stretch>
              <a:fillRect/>
            </a:stretch>
          </a:blipFill>
        </p:spPr>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62133" y="-18724"/>
            <a:ext cx="17530613" cy="772647"/>
          </a:xfrm>
          <a:prstGeom prst="rect">
            <a:avLst/>
          </a:prstGeom>
        </p:spPr>
        <p:txBody>
          <a:bodyPr wrap="square" lIns="0" tIns="0" rIns="0" bIns="0" rtlCol="0" anchor="t">
            <a:spAutoFit/>
          </a:bodyPr>
          <a:lstStyle/>
          <a:p>
            <a:pPr algn="l">
              <a:lnSpc>
                <a:spcPts val="6719"/>
              </a:lnSpc>
            </a:pPr>
            <a:r>
              <a:rPr lang="en-US" sz="4000" b="1" dirty="0" err="1">
                <a:solidFill>
                  <a:srgbClr val="000000"/>
                </a:solidFill>
                <a:latin typeface="Roboto Condensed Bold"/>
                <a:ea typeface="Roboto Condensed Bold"/>
                <a:cs typeface="Roboto Condensed Bold"/>
                <a:sym typeface="Roboto Condensed Bold"/>
              </a:rPr>
              <a:t>Короткий</a:t>
            </a:r>
            <a:r>
              <a:rPr lang="en-US" sz="4000" b="1" dirty="0">
                <a:solidFill>
                  <a:srgbClr val="000000"/>
                </a:solidFill>
                <a:latin typeface="Roboto Condensed Bold"/>
                <a:ea typeface="Roboto Condensed Bold"/>
                <a:cs typeface="Roboto Condensed Bold"/>
                <a:sym typeface="Roboto Condensed Bold"/>
              </a:rPr>
              <a:t> </a:t>
            </a:r>
            <a:r>
              <a:rPr lang="en-US" sz="4000" b="1" dirty="0" err="1">
                <a:solidFill>
                  <a:srgbClr val="000000"/>
                </a:solidFill>
                <a:latin typeface="Roboto Condensed Bold"/>
                <a:ea typeface="Roboto Condensed Bold"/>
                <a:cs typeface="Roboto Condensed Bold"/>
                <a:sym typeface="Roboto Condensed Bold"/>
              </a:rPr>
              <a:t>виклад</a:t>
            </a:r>
            <a:r>
              <a:rPr lang="en-US" sz="4000" b="1" dirty="0">
                <a:solidFill>
                  <a:srgbClr val="000000"/>
                </a:solidFill>
                <a:latin typeface="Roboto Condensed Bold"/>
                <a:ea typeface="Roboto Condensed Bold"/>
                <a:cs typeface="Roboto Condensed Bold"/>
                <a:sym typeface="Roboto Condensed Bold"/>
              </a:rPr>
              <a:t>: </a:t>
            </a:r>
            <a:r>
              <a:rPr lang="en-US" sz="4000" b="1" dirty="0" err="1">
                <a:solidFill>
                  <a:srgbClr val="000000"/>
                </a:solidFill>
                <a:latin typeface="Roboto Condensed Bold"/>
                <a:ea typeface="Roboto Condensed Bold"/>
                <a:cs typeface="Roboto Condensed Bold"/>
                <a:sym typeface="Roboto Condensed Bold"/>
              </a:rPr>
              <a:t>Протипоказання</a:t>
            </a:r>
            <a:r>
              <a:rPr lang="en-US" sz="4000" b="1" dirty="0">
                <a:solidFill>
                  <a:srgbClr val="000000"/>
                </a:solidFill>
                <a:latin typeface="Roboto Condensed Bold"/>
                <a:ea typeface="Roboto Condensed Bold"/>
                <a:cs typeface="Roboto Condensed Bold"/>
                <a:sym typeface="Roboto Condensed Bold"/>
              </a:rPr>
              <a:t>/</a:t>
            </a:r>
            <a:r>
              <a:rPr lang="en-US" sz="4000" b="1" dirty="0" err="1">
                <a:solidFill>
                  <a:srgbClr val="000000"/>
                </a:solidFill>
                <a:latin typeface="Roboto Condensed Bold"/>
                <a:ea typeface="Roboto Condensed Bold"/>
                <a:cs typeface="Roboto Condensed Bold"/>
                <a:sym typeface="Roboto Condensed Bold"/>
              </a:rPr>
              <a:t>рекомендації</a:t>
            </a:r>
            <a:r>
              <a:rPr lang="en-US" sz="4000" b="1" dirty="0">
                <a:solidFill>
                  <a:srgbClr val="000000"/>
                </a:solidFill>
                <a:latin typeface="Roboto Condensed Bold"/>
                <a:ea typeface="Roboto Condensed Bold"/>
                <a:cs typeface="Roboto Condensed Bold"/>
                <a:sym typeface="Roboto Condensed Bold"/>
              </a:rPr>
              <a:t> </a:t>
            </a:r>
            <a:r>
              <a:rPr lang="en-US" sz="4000" b="1" dirty="0" err="1">
                <a:solidFill>
                  <a:srgbClr val="000000"/>
                </a:solidFill>
                <a:latin typeface="Roboto Condensed Bold"/>
                <a:ea typeface="Roboto Condensed Bold"/>
                <a:cs typeface="Roboto Condensed Bold"/>
                <a:sym typeface="Roboto Condensed Bold"/>
              </a:rPr>
              <a:t>щодо</a:t>
            </a:r>
            <a:r>
              <a:rPr lang="en-US" sz="4000" b="1" dirty="0">
                <a:solidFill>
                  <a:srgbClr val="000000"/>
                </a:solidFill>
                <a:latin typeface="Roboto Condensed Bold"/>
                <a:ea typeface="Roboto Condensed Bold"/>
                <a:cs typeface="Roboto Condensed Bold"/>
                <a:sym typeface="Roboto Condensed Bold"/>
              </a:rPr>
              <a:t> </a:t>
            </a:r>
            <a:r>
              <a:rPr lang="en-US" sz="4000" b="1" dirty="0" err="1">
                <a:solidFill>
                  <a:srgbClr val="000000"/>
                </a:solidFill>
                <a:latin typeface="Roboto Condensed Bold"/>
                <a:ea typeface="Roboto Condensed Bold"/>
                <a:cs typeface="Roboto Condensed Bold"/>
                <a:sym typeface="Roboto Condensed Bold"/>
              </a:rPr>
              <a:t>використання</a:t>
            </a:r>
            <a:r>
              <a:rPr lang="en-US" sz="4000" b="1" dirty="0">
                <a:solidFill>
                  <a:srgbClr val="000000"/>
                </a:solidFill>
                <a:latin typeface="Roboto Condensed Bold"/>
                <a:ea typeface="Roboto Condensed Bold"/>
                <a:cs typeface="Roboto Condensed Bold"/>
                <a:sym typeface="Roboto Condensed Bold"/>
              </a:rPr>
              <a:t> DVR</a:t>
            </a:r>
          </a:p>
        </p:txBody>
      </p:sp>
      <p:grpSp>
        <p:nvGrpSpPr>
          <p:cNvPr id="3" name="Group 3"/>
          <p:cNvGrpSpPr/>
          <p:nvPr/>
        </p:nvGrpSpPr>
        <p:grpSpPr>
          <a:xfrm>
            <a:off x="-3717" y="827976"/>
            <a:ext cx="18291717" cy="9485973"/>
            <a:chOff x="0" y="0"/>
            <a:chExt cx="4544630" cy="2304206"/>
          </a:xfrm>
        </p:grpSpPr>
        <p:sp>
          <p:nvSpPr>
            <p:cNvPr id="4" name="Freeform 4"/>
            <p:cNvSpPr/>
            <p:nvPr/>
          </p:nvSpPr>
          <p:spPr>
            <a:xfrm>
              <a:off x="0" y="0"/>
              <a:ext cx="4544630" cy="2304206"/>
            </a:xfrm>
            <a:custGeom>
              <a:avLst/>
              <a:gdLst/>
              <a:ahLst/>
              <a:cxnLst/>
              <a:rect l="l" t="t" r="r" b="b"/>
              <a:pathLst>
                <a:path w="4544630" h="2304206">
                  <a:moveTo>
                    <a:pt x="0" y="0"/>
                  </a:moveTo>
                  <a:lnTo>
                    <a:pt x="4544630" y="0"/>
                  </a:lnTo>
                  <a:lnTo>
                    <a:pt x="4544630" y="2304206"/>
                  </a:lnTo>
                  <a:lnTo>
                    <a:pt x="0" y="2304206"/>
                  </a:lnTo>
                  <a:close/>
                </a:path>
              </a:pathLst>
            </a:custGeom>
            <a:solidFill>
              <a:srgbClr val="48AEA8"/>
            </a:solidFill>
          </p:spPr>
        </p:sp>
        <p:sp>
          <p:nvSpPr>
            <p:cNvPr id="5" name="TextBox 5"/>
            <p:cNvSpPr txBox="1"/>
            <p:nvPr/>
          </p:nvSpPr>
          <p:spPr>
            <a:xfrm>
              <a:off x="0" y="47625"/>
              <a:ext cx="4544630" cy="2256581"/>
            </a:xfrm>
            <a:prstGeom prst="rect">
              <a:avLst/>
            </a:prstGeom>
          </p:spPr>
          <p:txBody>
            <a:bodyPr lIns="50800" tIns="50800" rIns="50800" bIns="50800" rtlCol="0" anchor="ctr"/>
            <a:lstStyle/>
            <a:p>
              <a:pPr algn="ctr">
                <a:lnSpc>
                  <a:spcPts val="1602"/>
                </a:lnSpc>
              </a:pPr>
              <a:endParaRPr/>
            </a:p>
          </p:txBody>
        </p:sp>
      </p:grpSp>
      <p:sp>
        <p:nvSpPr>
          <p:cNvPr id="6" name="TextBox 6"/>
          <p:cNvSpPr txBox="1"/>
          <p:nvPr/>
        </p:nvSpPr>
        <p:spPr>
          <a:xfrm>
            <a:off x="362133" y="1986154"/>
            <a:ext cx="18078267" cy="8050665"/>
          </a:xfrm>
          <a:prstGeom prst="rect">
            <a:avLst/>
          </a:prstGeom>
        </p:spPr>
        <p:txBody>
          <a:bodyPr wrap="square" lIns="0" tIns="0" rIns="0" bIns="0" rtlCol="0" anchor="t">
            <a:spAutoFit/>
          </a:bodyPr>
          <a:lstStyle/>
          <a:p>
            <a:pPr algn="just">
              <a:lnSpc>
                <a:spcPts val="2977"/>
              </a:lnSpc>
            </a:pPr>
            <a:r>
              <a:rPr lang="en-US" sz="2000" b="1" dirty="0" err="1">
                <a:solidFill>
                  <a:srgbClr val="FFFFFF"/>
                </a:solidFill>
                <a:latin typeface="+mj-lt"/>
                <a:ea typeface="Open Sans Bold"/>
                <a:cs typeface="Open Sans Bold"/>
                <a:sym typeface="Open Sans Bold"/>
              </a:rPr>
              <a:t>Протипоказання</a:t>
            </a:r>
            <a:r>
              <a:rPr lang="en-US" sz="2000" b="1" dirty="0">
                <a:solidFill>
                  <a:srgbClr val="FFFFFF"/>
                </a:solidFill>
                <a:latin typeface="+mj-lt"/>
                <a:ea typeface="Open Sans Bold"/>
                <a:cs typeface="Open Sans Bold"/>
                <a:sym typeface="Open Sans Bold"/>
              </a:rPr>
              <a:t>/</a:t>
            </a:r>
            <a:r>
              <a:rPr lang="en-US" sz="2000" b="1" dirty="0" err="1">
                <a:solidFill>
                  <a:srgbClr val="FFFFFF"/>
                </a:solidFill>
                <a:latin typeface="+mj-lt"/>
                <a:ea typeface="Open Sans Bold"/>
                <a:cs typeface="Open Sans Bold"/>
                <a:sym typeface="Open Sans Bold"/>
              </a:rPr>
              <a:t>рекомендації</a:t>
            </a:r>
            <a:r>
              <a:rPr lang="en-US" sz="2000" b="1" dirty="0">
                <a:solidFill>
                  <a:srgbClr val="FFFFFF"/>
                </a:solidFill>
                <a:latin typeface="+mj-lt"/>
                <a:ea typeface="Open Sans Bold"/>
                <a:cs typeface="Open Sans Bold"/>
                <a:sym typeface="Open Sans Bold"/>
              </a:rPr>
              <a:t> </a:t>
            </a:r>
            <a:r>
              <a:rPr lang="en-US" sz="2000" b="1" dirty="0" err="1">
                <a:solidFill>
                  <a:srgbClr val="FFFFFF"/>
                </a:solidFill>
                <a:latin typeface="+mj-lt"/>
                <a:ea typeface="Open Sans Bold"/>
                <a:cs typeface="Open Sans Bold"/>
                <a:sym typeface="Open Sans Bold"/>
              </a:rPr>
              <a:t>щодо</a:t>
            </a:r>
            <a:r>
              <a:rPr lang="en-US" sz="2000" b="1" dirty="0">
                <a:solidFill>
                  <a:srgbClr val="FFFFFF"/>
                </a:solidFill>
                <a:latin typeface="+mj-lt"/>
                <a:ea typeface="Open Sans Bold"/>
                <a:cs typeface="Open Sans Bold"/>
                <a:sym typeface="Open Sans Bold"/>
              </a:rPr>
              <a:t> </a:t>
            </a:r>
            <a:r>
              <a:rPr lang="en-US" sz="2000" b="1" dirty="0" err="1">
                <a:solidFill>
                  <a:srgbClr val="FFFFFF"/>
                </a:solidFill>
                <a:latin typeface="+mj-lt"/>
                <a:ea typeface="Open Sans Bold"/>
                <a:cs typeface="Open Sans Bold"/>
                <a:sym typeface="Open Sans Bold"/>
              </a:rPr>
              <a:t>продовження</a:t>
            </a:r>
            <a:r>
              <a:rPr lang="en-US" sz="2000" b="1" dirty="0">
                <a:solidFill>
                  <a:srgbClr val="FFFFFF"/>
                </a:solidFill>
                <a:latin typeface="+mj-lt"/>
                <a:ea typeface="Open Sans Bold"/>
                <a:cs typeface="Open Sans Bold"/>
                <a:sym typeface="Open Sans Bold"/>
              </a:rPr>
              <a:t> </a:t>
            </a:r>
            <a:r>
              <a:rPr lang="en-US" sz="2000" b="1" dirty="0" err="1">
                <a:solidFill>
                  <a:srgbClr val="FFFFFF"/>
                </a:solidFill>
                <a:latin typeface="+mj-lt"/>
                <a:ea typeface="Open Sans Bold"/>
                <a:cs typeface="Open Sans Bold"/>
                <a:sym typeface="Open Sans Bold"/>
              </a:rPr>
              <a:t>використання</a:t>
            </a:r>
            <a:r>
              <a:rPr lang="en-US" sz="2000" b="1" dirty="0">
                <a:solidFill>
                  <a:srgbClr val="FFFFFF"/>
                </a:solidFill>
                <a:latin typeface="+mj-lt"/>
                <a:ea typeface="Open Sans Bold"/>
                <a:cs typeface="Open Sans Bold"/>
                <a:sym typeface="Open Sans Bold"/>
              </a:rPr>
              <a:t> DVR є </a:t>
            </a:r>
            <a:r>
              <a:rPr lang="en-US" sz="2000" b="1" dirty="0" err="1">
                <a:solidFill>
                  <a:srgbClr val="FFFFFF"/>
                </a:solidFill>
                <a:latin typeface="+mj-lt"/>
                <a:ea typeface="Open Sans Bold"/>
                <a:cs typeface="Open Sans Bold"/>
                <a:sym typeface="Open Sans Bold"/>
              </a:rPr>
              <a:t>такими</a:t>
            </a:r>
            <a:r>
              <a:rPr lang="en-US" sz="2000" b="1" dirty="0">
                <a:solidFill>
                  <a:srgbClr val="FFFFFF"/>
                </a:solidFill>
                <a:latin typeface="+mj-lt"/>
                <a:ea typeface="Open Sans Bold"/>
                <a:cs typeface="Open Sans Bold"/>
                <a:sym typeface="Open Sans Bold"/>
              </a:rPr>
              <a:t>:</a:t>
            </a:r>
          </a:p>
          <a:p>
            <a:pPr marL="459105" lvl="1" indent="-229235" algn="just">
              <a:lnSpc>
                <a:spcPts val="2977"/>
              </a:lnSpc>
              <a:buFont typeface="Arial"/>
              <a:buChar char="•"/>
            </a:pPr>
            <a:r>
              <a:rPr lang="en-US" sz="2000" b="1" dirty="0">
                <a:solidFill>
                  <a:srgbClr val="FFFFFF"/>
                </a:solidFill>
                <a:latin typeface="+mj-lt"/>
                <a:ea typeface="Open Sans Bold"/>
                <a:cs typeface="Open Sans Bold"/>
                <a:sym typeface="Open Sans Bold"/>
              </a:rPr>
              <a:t>ВІЛ-</a:t>
            </a:r>
            <a:r>
              <a:rPr lang="en-US" sz="2000" b="1" dirty="0" err="1">
                <a:solidFill>
                  <a:srgbClr val="FFFFFF"/>
                </a:solidFill>
                <a:latin typeface="+mj-lt"/>
                <a:ea typeface="Open Sans Bold"/>
                <a:cs typeface="Open Sans Bold"/>
                <a:sym typeface="Open Sans Bold"/>
              </a:rPr>
              <a:t>позитивний</a:t>
            </a:r>
            <a:r>
              <a:rPr lang="en-US" sz="2000" b="1" dirty="0">
                <a:solidFill>
                  <a:srgbClr val="FFFFFF"/>
                </a:solidFill>
                <a:latin typeface="+mj-lt"/>
                <a:ea typeface="Open Sans Bold"/>
                <a:cs typeface="Open Sans Bold"/>
                <a:sym typeface="Open Sans Bold"/>
              </a:rPr>
              <a:t> </a:t>
            </a:r>
            <a:r>
              <a:rPr lang="en-US" sz="2000" b="1" dirty="0" err="1">
                <a:solidFill>
                  <a:srgbClr val="FFFFFF"/>
                </a:solidFill>
                <a:latin typeface="+mj-lt"/>
                <a:ea typeface="Open Sans Bold"/>
                <a:cs typeface="Open Sans Bold"/>
                <a:sym typeface="Open Sans Bold"/>
              </a:rPr>
              <a:t>або</a:t>
            </a:r>
            <a:r>
              <a:rPr lang="en-US" sz="2000" b="1" dirty="0">
                <a:solidFill>
                  <a:srgbClr val="FFFFFF"/>
                </a:solidFill>
                <a:latin typeface="+mj-lt"/>
                <a:ea typeface="Open Sans Bold"/>
                <a:cs typeface="Open Sans Bold"/>
                <a:sym typeface="Open Sans Bold"/>
              </a:rPr>
              <a:t> </a:t>
            </a:r>
            <a:r>
              <a:rPr lang="en-US" sz="2000" b="1" dirty="0" err="1">
                <a:solidFill>
                  <a:srgbClr val="FFFFFF"/>
                </a:solidFill>
                <a:latin typeface="+mj-lt"/>
                <a:ea typeface="Open Sans Bold"/>
                <a:cs typeface="Open Sans Bold"/>
                <a:sym typeface="Open Sans Bold"/>
              </a:rPr>
              <a:t>невизначенний</a:t>
            </a:r>
            <a:r>
              <a:rPr lang="en-US" sz="2000" b="1" dirty="0">
                <a:solidFill>
                  <a:srgbClr val="FFFFFF"/>
                </a:solidFill>
                <a:latin typeface="+mj-lt"/>
                <a:ea typeface="Open Sans Bold"/>
                <a:cs typeface="Open Sans Bold"/>
                <a:sym typeface="Open Sans Bold"/>
              </a:rPr>
              <a:t> </a:t>
            </a:r>
            <a:r>
              <a:rPr lang="en-US" sz="2000" b="1" dirty="0" err="1">
                <a:solidFill>
                  <a:srgbClr val="FFFFFF"/>
                </a:solidFill>
                <a:latin typeface="+mj-lt"/>
                <a:ea typeface="Open Sans Bold"/>
                <a:cs typeface="Open Sans Bold"/>
                <a:sym typeface="Open Sans Bold"/>
              </a:rPr>
              <a:t>статус</a:t>
            </a:r>
            <a:endParaRPr lang="en-US" sz="2000" b="1" dirty="0" err="1">
              <a:solidFill>
                <a:srgbClr val="FFFFFF"/>
              </a:solidFill>
              <a:latin typeface="+mj-lt"/>
              <a:ea typeface="Open Sans Bold"/>
              <a:cs typeface="Open Sans Bold"/>
            </a:endParaRPr>
          </a:p>
          <a:p>
            <a:pPr marL="918210" lvl="2" indent="-306070" algn="just">
              <a:lnSpc>
                <a:spcPts val="2977"/>
              </a:lnSpc>
              <a:buFont typeface="Arial"/>
              <a:buChar char="⚬"/>
            </a:pPr>
            <a:r>
              <a:rPr lang="en-US" sz="2000" dirty="0" err="1">
                <a:solidFill>
                  <a:srgbClr val="FFFFFF"/>
                </a:solidFill>
                <a:latin typeface="+mj-lt"/>
                <a:ea typeface="Open Sans"/>
                <a:cs typeface="Open Sans"/>
                <a:sym typeface="Open Sans"/>
              </a:rPr>
              <a:t>Припиніть</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використання</a:t>
            </a:r>
            <a:r>
              <a:rPr lang="en-US" sz="2000" dirty="0">
                <a:solidFill>
                  <a:srgbClr val="FFFFFF"/>
                </a:solidFill>
                <a:latin typeface="+mj-lt"/>
                <a:ea typeface="Open Sans"/>
                <a:cs typeface="Open Sans"/>
                <a:sym typeface="Open Sans"/>
              </a:rPr>
              <a:t> DVR; </a:t>
            </a:r>
            <a:r>
              <a:rPr lang="en-US" sz="2000" dirty="0" err="1">
                <a:solidFill>
                  <a:srgbClr val="FFFFFF"/>
                </a:solidFill>
                <a:latin typeface="+mj-lt"/>
                <a:ea typeface="Open Sans"/>
                <a:cs typeface="Open Sans"/>
                <a:sym typeface="Open Sans"/>
              </a:rPr>
              <a:t>направте</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на</a:t>
            </a:r>
            <a:r>
              <a:rPr lang="en-US" sz="2000" dirty="0">
                <a:solidFill>
                  <a:srgbClr val="FFFFFF"/>
                </a:solidFill>
                <a:latin typeface="+mj-lt"/>
                <a:ea typeface="Open Sans"/>
                <a:cs typeface="Open Sans"/>
                <a:sym typeface="Open Sans"/>
              </a:rPr>
              <a:t> АРТ</a:t>
            </a:r>
            <a:endParaRPr lang="en-US" sz="2000" dirty="0">
              <a:solidFill>
                <a:srgbClr val="FFFFFF"/>
              </a:solidFill>
              <a:latin typeface="+mj-lt"/>
              <a:ea typeface="Open Sans"/>
              <a:cs typeface="Open Sans"/>
            </a:endParaRPr>
          </a:p>
          <a:p>
            <a:pPr marL="459105" lvl="1" indent="-229235" algn="just">
              <a:lnSpc>
                <a:spcPts val="2977"/>
              </a:lnSpc>
              <a:buFont typeface="Arial"/>
              <a:buChar char="•"/>
            </a:pPr>
            <a:r>
              <a:rPr lang="en-US" sz="2000" b="1" i="1" dirty="0" err="1">
                <a:solidFill>
                  <a:srgbClr val="FFFFFF"/>
                </a:solidFill>
                <a:latin typeface="+mj-lt"/>
                <a:ea typeface="Open Sans Bold Italics"/>
                <a:cs typeface="Open Sans Bold Italics"/>
                <a:sym typeface="Open Sans Bold Italics"/>
              </a:rPr>
              <a:t>Висока</a:t>
            </a:r>
            <a:r>
              <a:rPr lang="en-US" sz="2000" b="1" i="1" dirty="0">
                <a:solidFill>
                  <a:srgbClr val="FFFFFF"/>
                </a:solidFill>
                <a:latin typeface="+mj-lt"/>
                <a:ea typeface="Open Sans Bold Italics"/>
                <a:cs typeface="Open Sans Bold Italics"/>
                <a:sym typeface="Open Sans Bold Italics"/>
              </a:rPr>
              <a:t> </a:t>
            </a:r>
            <a:r>
              <a:rPr lang="en-US" sz="2000" b="1" i="1" dirty="0" err="1">
                <a:solidFill>
                  <a:srgbClr val="FFFFFF"/>
                </a:solidFill>
                <a:latin typeface="+mj-lt"/>
                <a:ea typeface="Open Sans Bold Italics"/>
                <a:cs typeface="Open Sans Bold Italics"/>
                <a:sym typeface="Open Sans Bold Italics"/>
              </a:rPr>
              <a:t>ймовірність</a:t>
            </a:r>
            <a:r>
              <a:rPr lang="en-US" sz="2000" b="1" i="1" dirty="0">
                <a:solidFill>
                  <a:srgbClr val="FFFFFF"/>
                </a:solidFill>
                <a:latin typeface="+mj-lt"/>
                <a:ea typeface="Open Sans Bold Italics"/>
                <a:cs typeface="Open Sans Bold Italics"/>
                <a:sym typeface="Open Sans Bold Italics"/>
              </a:rPr>
              <a:t> </a:t>
            </a:r>
            <a:r>
              <a:rPr lang="en-US" sz="2000" b="1" i="1" dirty="0" err="1">
                <a:solidFill>
                  <a:srgbClr val="FFFFFF"/>
                </a:solidFill>
                <a:latin typeface="+mj-lt"/>
                <a:ea typeface="Open Sans Bold Italics"/>
                <a:cs typeface="Open Sans Bold Italics"/>
                <a:sym typeface="Open Sans Bold Italics"/>
              </a:rPr>
              <a:t>необхідності</a:t>
            </a:r>
            <a:r>
              <a:rPr lang="en-US" sz="2000" b="1" i="1" dirty="0">
                <a:solidFill>
                  <a:srgbClr val="FFFFFF"/>
                </a:solidFill>
                <a:latin typeface="+mj-lt"/>
                <a:ea typeface="Open Sans Bold Italics"/>
                <a:cs typeface="Open Sans Bold Italics"/>
                <a:sym typeface="Open Sans Bold Italics"/>
              </a:rPr>
              <a:t> ПКП </a:t>
            </a:r>
            <a:r>
              <a:rPr lang="en-US" sz="2000" dirty="0">
                <a:solidFill>
                  <a:srgbClr val="FFFFFF"/>
                </a:solidFill>
                <a:latin typeface="+mj-lt"/>
                <a:ea typeface="Open Sans"/>
                <a:cs typeface="Open Sans"/>
                <a:sym typeface="Open Sans"/>
              </a:rPr>
              <a:t>(</a:t>
            </a:r>
            <a:r>
              <a:rPr lang="en-US" sz="2000" dirty="0" err="1">
                <a:solidFill>
                  <a:srgbClr val="FFFFFF"/>
                </a:solidFill>
                <a:latin typeface="+mj-lt"/>
                <a:ea typeface="Open Sans"/>
                <a:cs typeface="Open Sans"/>
                <a:sym typeface="Open Sans"/>
              </a:rPr>
              <a:t>високий</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ризик</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зараження</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та</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значне</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відхилення</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від</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використання</a:t>
            </a:r>
            <a:r>
              <a:rPr lang="en-US" sz="2000" dirty="0">
                <a:solidFill>
                  <a:srgbClr val="FFFFFF"/>
                </a:solidFill>
                <a:latin typeface="+mj-lt"/>
                <a:ea typeface="Open Sans"/>
                <a:cs typeface="Open Sans"/>
                <a:sym typeface="Open Sans"/>
              </a:rPr>
              <a:t>/</a:t>
            </a:r>
            <a:r>
              <a:rPr lang="en-US" sz="2000" dirty="0" err="1">
                <a:solidFill>
                  <a:srgbClr val="FFFFFF"/>
                </a:solidFill>
                <a:latin typeface="+mj-lt"/>
                <a:ea typeface="Open Sans"/>
                <a:cs typeface="Open Sans"/>
                <a:sym typeface="Open Sans"/>
              </a:rPr>
              <a:t>невикористання</a:t>
            </a:r>
            <a:r>
              <a:rPr lang="en-US" sz="2000" dirty="0">
                <a:solidFill>
                  <a:srgbClr val="FFFFFF"/>
                </a:solidFill>
                <a:latin typeface="+mj-lt"/>
                <a:ea typeface="Open Sans"/>
                <a:cs typeface="Open Sans"/>
                <a:sym typeface="Open Sans"/>
              </a:rPr>
              <a:t> </a:t>
            </a:r>
            <a:r>
              <a:rPr lang="en-US" sz="2000" dirty="0">
                <a:solidFill>
                  <a:srgbClr val="FFFFFF"/>
                </a:solidFill>
                <a:latin typeface="+mj-lt"/>
                <a:ea typeface="Calibri"/>
                <a:cs typeface="Calibri"/>
                <a:sym typeface="Open Sans"/>
              </a:rPr>
              <a:t>DVR</a:t>
            </a:r>
            <a:r>
              <a:rPr lang="en-US" sz="2000" dirty="0">
                <a:solidFill>
                  <a:srgbClr val="FFFFFF"/>
                </a:solidFill>
                <a:latin typeface="+mj-lt"/>
                <a:ea typeface="Open Sans"/>
                <a:cs typeface="Open Sans"/>
                <a:sym typeface="Open Sans"/>
              </a:rPr>
              <a:t>)</a:t>
            </a:r>
            <a:endParaRPr lang="en-US" sz="2000" dirty="0">
              <a:solidFill>
                <a:srgbClr val="FFFFFF"/>
              </a:solidFill>
              <a:latin typeface="+mj-lt"/>
              <a:ea typeface="Open Sans"/>
              <a:cs typeface="Open Sans"/>
            </a:endParaRPr>
          </a:p>
          <a:p>
            <a:pPr marL="918210" lvl="2" indent="-306070" algn="just">
              <a:lnSpc>
                <a:spcPts val="2977"/>
              </a:lnSpc>
              <a:buFont typeface="Arial"/>
              <a:buChar char="⚬"/>
            </a:pPr>
            <a:r>
              <a:rPr lang="en-US" sz="2000" dirty="0" err="1">
                <a:solidFill>
                  <a:srgbClr val="FFFFFF"/>
                </a:solidFill>
                <a:latin typeface="+mj-lt"/>
                <a:ea typeface="Open Sans"/>
                <a:cs typeface="Open Sans"/>
                <a:sym typeface="Open Sans"/>
              </a:rPr>
              <a:t>Розглянути</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можливість</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припинення</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використання</a:t>
            </a:r>
            <a:r>
              <a:rPr lang="en-US" sz="2000" dirty="0">
                <a:solidFill>
                  <a:srgbClr val="FFFFFF"/>
                </a:solidFill>
                <a:latin typeface="+mj-lt"/>
                <a:ea typeface="Open Sans"/>
                <a:cs typeface="Open Sans"/>
                <a:sym typeface="Open Sans"/>
              </a:rPr>
              <a:t> DVR </a:t>
            </a:r>
            <a:r>
              <a:rPr lang="en-US" sz="2000" dirty="0" err="1">
                <a:solidFill>
                  <a:srgbClr val="FFFFFF"/>
                </a:solidFill>
                <a:latin typeface="+mj-lt"/>
                <a:ea typeface="Open Sans"/>
                <a:cs typeface="Open Sans"/>
                <a:sym typeface="Open Sans"/>
              </a:rPr>
              <a:t>та</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початку</a:t>
            </a:r>
            <a:r>
              <a:rPr lang="en-US" sz="2000" dirty="0">
                <a:solidFill>
                  <a:srgbClr val="FFFFFF"/>
                </a:solidFill>
                <a:latin typeface="+mj-lt"/>
                <a:ea typeface="Open Sans"/>
                <a:cs typeface="Open Sans"/>
                <a:sym typeface="Open Sans"/>
              </a:rPr>
              <a:t> 1-місячного </a:t>
            </a:r>
            <a:r>
              <a:rPr lang="en-US" sz="2000" dirty="0" err="1">
                <a:solidFill>
                  <a:srgbClr val="FFFFFF"/>
                </a:solidFill>
                <a:latin typeface="+mj-lt"/>
                <a:ea typeface="Open Sans"/>
                <a:cs typeface="Open Sans"/>
                <a:sym typeface="Open Sans"/>
              </a:rPr>
              <a:t>курсу</a:t>
            </a:r>
            <a:r>
              <a:rPr lang="en-US" sz="2000" dirty="0">
                <a:solidFill>
                  <a:srgbClr val="FFFFFF"/>
                </a:solidFill>
                <a:latin typeface="+mj-lt"/>
                <a:ea typeface="Open Sans"/>
                <a:cs typeface="Open Sans"/>
                <a:sym typeface="Open Sans"/>
              </a:rPr>
              <a:t> </a:t>
            </a:r>
            <a:r>
              <a:rPr lang="uk-UA" sz="2000" dirty="0">
                <a:solidFill>
                  <a:srgbClr val="FFFFFF"/>
                </a:solidFill>
                <a:latin typeface="+mj-lt"/>
                <a:ea typeface="Open Sans"/>
                <a:cs typeface="Open Sans"/>
                <a:sym typeface="Open Sans"/>
              </a:rPr>
              <a:t>ПКП</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після</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оцінки</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ймовірності</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дотримання</a:t>
            </a:r>
            <a:r>
              <a:rPr lang="en-US" sz="2000" dirty="0">
                <a:solidFill>
                  <a:srgbClr val="FFFFFF"/>
                </a:solidFill>
                <a:latin typeface="+mj-lt"/>
                <a:ea typeface="Open Sans"/>
                <a:cs typeface="Open Sans"/>
                <a:sym typeface="Open Sans"/>
              </a:rPr>
              <a:t>/</a:t>
            </a:r>
            <a:r>
              <a:rPr lang="en-US" sz="2000" dirty="0" err="1">
                <a:solidFill>
                  <a:srgbClr val="FFFFFF"/>
                </a:solidFill>
                <a:latin typeface="+mj-lt"/>
                <a:ea typeface="Open Sans"/>
                <a:cs typeface="Open Sans"/>
                <a:sym typeface="Open Sans"/>
              </a:rPr>
              <a:t>завершення</a:t>
            </a:r>
            <a:r>
              <a:rPr lang="en-US" sz="2000" dirty="0">
                <a:solidFill>
                  <a:srgbClr val="FFFFFF"/>
                </a:solidFill>
                <a:latin typeface="+mj-lt"/>
                <a:ea typeface="Open Sans"/>
                <a:cs typeface="Open Sans"/>
                <a:sym typeface="Open Sans"/>
              </a:rPr>
              <a:t> </a:t>
            </a:r>
            <a:r>
              <a:rPr lang="uk-UA" sz="2000" dirty="0">
                <a:solidFill>
                  <a:srgbClr val="FFFFFF"/>
                </a:solidFill>
                <a:latin typeface="+mj-lt"/>
                <a:ea typeface="Open Sans"/>
                <a:cs typeface="Open Sans"/>
                <a:sym typeface="Open Sans"/>
              </a:rPr>
              <a:t>ПКП</a:t>
            </a:r>
            <a:endParaRPr lang="en-US" sz="2000" dirty="0">
              <a:solidFill>
                <a:srgbClr val="FFFFFF"/>
              </a:solidFill>
              <a:latin typeface="+mj-lt"/>
              <a:ea typeface="Open Sans"/>
              <a:cs typeface="Open Sans"/>
            </a:endParaRPr>
          </a:p>
          <a:p>
            <a:pPr marL="459105" lvl="1" indent="-229235" algn="just">
              <a:lnSpc>
                <a:spcPts val="2977"/>
              </a:lnSpc>
              <a:buFont typeface="Arial"/>
              <a:buChar char="•"/>
            </a:pPr>
            <a:r>
              <a:rPr lang="en-US" sz="2000" b="1" dirty="0" err="1">
                <a:solidFill>
                  <a:srgbClr val="FFFFFF"/>
                </a:solidFill>
                <a:latin typeface="+mj-lt"/>
                <a:ea typeface="Open Sans Bold"/>
                <a:cs typeface="Open Sans Bold"/>
                <a:sym typeface="Open Sans Bold"/>
              </a:rPr>
              <a:t>Використання</a:t>
            </a:r>
            <a:r>
              <a:rPr lang="en-US" sz="2000" b="1" dirty="0">
                <a:solidFill>
                  <a:srgbClr val="FFFFFF"/>
                </a:solidFill>
                <a:latin typeface="+mj-lt"/>
                <a:ea typeface="Open Sans Bold"/>
                <a:cs typeface="Open Sans Bold"/>
                <a:sym typeface="Open Sans Bold"/>
              </a:rPr>
              <a:t> </a:t>
            </a:r>
            <a:r>
              <a:rPr lang="en-US" sz="2000" b="1" dirty="0" err="1">
                <a:solidFill>
                  <a:srgbClr val="FFFFFF"/>
                </a:solidFill>
                <a:latin typeface="+mj-lt"/>
                <a:ea typeface="Open Sans Bold"/>
                <a:cs typeface="Open Sans Bold"/>
                <a:sym typeface="Open Sans Bold"/>
              </a:rPr>
              <a:t>наступних</a:t>
            </a:r>
            <a:r>
              <a:rPr lang="en-US" sz="2000" b="1" dirty="0">
                <a:solidFill>
                  <a:srgbClr val="FFFFFF"/>
                </a:solidFill>
                <a:latin typeface="+mj-lt"/>
                <a:ea typeface="Open Sans Bold"/>
                <a:cs typeface="Open Sans Bold"/>
                <a:sym typeface="Open Sans Bold"/>
              </a:rPr>
              <a:t> </a:t>
            </a:r>
            <a:r>
              <a:rPr lang="en-US" sz="2000" b="1" dirty="0" err="1">
                <a:solidFill>
                  <a:srgbClr val="FFFFFF"/>
                </a:solidFill>
                <a:latin typeface="+mj-lt"/>
                <a:ea typeface="Open Sans Bold"/>
                <a:cs typeface="Open Sans Bold"/>
                <a:sym typeface="Open Sans Bold"/>
              </a:rPr>
              <a:t>вагінальних</a:t>
            </a:r>
            <a:r>
              <a:rPr lang="en-US" sz="2000" b="1" dirty="0">
                <a:solidFill>
                  <a:srgbClr val="FFFFFF"/>
                </a:solidFill>
                <a:latin typeface="+mj-lt"/>
                <a:ea typeface="Open Sans Bold"/>
                <a:cs typeface="Open Sans Bold"/>
                <a:sym typeface="Open Sans Bold"/>
              </a:rPr>
              <a:t> </a:t>
            </a:r>
            <a:r>
              <a:rPr lang="en-US" sz="2000" b="1" dirty="0" err="1">
                <a:solidFill>
                  <a:srgbClr val="FFFFFF"/>
                </a:solidFill>
                <a:latin typeface="+mj-lt"/>
                <a:ea typeface="Open Sans Bold"/>
                <a:cs typeface="Open Sans Bold"/>
                <a:sym typeface="Open Sans Bold"/>
              </a:rPr>
              <a:t>препаратів</a:t>
            </a:r>
            <a:r>
              <a:rPr lang="en-US" sz="2000" b="1" dirty="0">
                <a:solidFill>
                  <a:srgbClr val="FFFFFF"/>
                </a:solidFill>
                <a:latin typeface="+mj-lt"/>
                <a:ea typeface="Open Sans Bold"/>
                <a:cs typeface="Open Sans Bold"/>
                <a:sym typeface="Open Sans Bold"/>
              </a:rPr>
              <a:t> </a:t>
            </a:r>
            <a:r>
              <a:rPr lang="en-US" sz="2000" b="1" dirty="0" err="1">
                <a:solidFill>
                  <a:srgbClr val="FFFFFF"/>
                </a:solidFill>
                <a:latin typeface="+mj-lt"/>
                <a:ea typeface="Open Sans Bold"/>
                <a:cs typeface="Open Sans Bold"/>
                <a:sym typeface="Open Sans Bold"/>
              </a:rPr>
              <a:t>або</a:t>
            </a:r>
            <a:r>
              <a:rPr lang="en-US" sz="2000" b="1" dirty="0">
                <a:solidFill>
                  <a:srgbClr val="FFFFFF"/>
                </a:solidFill>
                <a:latin typeface="+mj-lt"/>
                <a:ea typeface="Open Sans Bold"/>
                <a:cs typeface="Open Sans Bold"/>
                <a:sym typeface="Open Sans Bold"/>
              </a:rPr>
              <a:t> </a:t>
            </a:r>
            <a:r>
              <a:rPr lang="en-US" sz="2000" b="1" dirty="0" err="1">
                <a:solidFill>
                  <a:srgbClr val="FFFFFF"/>
                </a:solidFill>
                <a:latin typeface="+mj-lt"/>
                <a:ea typeface="Open Sans Bold"/>
                <a:cs typeface="Open Sans Bold"/>
                <a:sym typeface="Open Sans Bold"/>
              </a:rPr>
              <a:t>засобів</a:t>
            </a:r>
            <a:r>
              <a:rPr lang="en-US" sz="2000" b="1" dirty="0">
                <a:solidFill>
                  <a:srgbClr val="FFFFFF"/>
                </a:solidFill>
                <a:latin typeface="+mj-lt"/>
                <a:ea typeface="Open Sans Bold"/>
                <a:cs typeface="Open Sans Bold"/>
                <a:sym typeface="Open Sans Bold"/>
              </a:rPr>
              <a:t>, </a:t>
            </a:r>
            <a:r>
              <a:rPr lang="en-US" sz="2000" dirty="0" err="1">
                <a:solidFill>
                  <a:srgbClr val="FFFFFF"/>
                </a:solidFill>
                <a:latin typeface="+mj-lt"/>
                <a:ea typeface="Open Sans"/>
                <a:cs typeface="Open Sans"/>
                <a:sym typeface="Open Sans"/>
              </a:rPr>
              <a:t>протипоказання</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та</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особливості</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застосування</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яких</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залежать</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від</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конкретного</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продукту</a:t>
            </a:r>
            <a:r>
              <a:rPr lang="en-US" sz="2000" dirty="0">
                <a:solidFill>
                  <a:srgbClr val="FFFFFF"/>
                </a:solidFill>
                <a:latin typeface="+mj-lt"/>
                <a:ea typeface="Open Sans"/>
                <a:cs typeface="Open Sans"/>
                <a:sym typeface="Open Sans"/>
              </a:rPr>
              <a:t>:</a:t>
            </a:r>
            <a:endParaRPr lang="en-US" sz="2000" dirty="0">
              <a:solidFill>
                <a:srgbClr val="FFFFFF"/>
              </a:solidFill>
              <a:latin typeface="+mj-lt"/>
              <a:ea typeface="Open Sans"/>
              <a:cs typeface="Open Sans"/>
            </a:endParaRPr>
          </a:p>
          <a:p>
            <a:pPr marL="918210" lvl="2" indent="-306070" algn="just">
              <a:lnSpc>
                <a:spcPts val="2977"/>
              </a:lnSpc>
              <a:buFont typeface="Arial"/>
              <a:buChar char="⚬"/>
            </a:pPr>
            <a:r>
              <a:rPr lang="en-US" sz="2000" dirty="0" err="1">
                <a:solidFill>
                  <a:srgbClr val="FFFFFF"/>
                </a:solidFill>
                <a:latin typeface="+mj-lt"/>
                <a:ea typeface="Open Sans"/>
                <a:cs typeface="Open Sans"/>
                <a:sym typeface="Open Sans"/>
              </a:rPr>
              <a:t>Вагінальні</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кільця</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або</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діафрагми</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для</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контрацепції</a:t>
            </a:r>
            <a:r>
              <a:rPr lang="en-US" sz="2000" dirty="0">
                <a:solidFill>
                  <a:srgbClr val="FFFFFF"/>
                </a:solidFill>
                <a:latin typeface="+mj-lt"/>
                <a:ea typeface="Open Sans"/>
                <a:cs typeface="Open Sans"/>
                <a:sym typeface="Open Sans"/>
              </a:rPr>
              <a:t>:</a:t>
            </a:r>
            <a:endParaRPr lang="en-US" sz="2000" dirty="0">
              <a:solidFill>
                <a:srgbClr val="FFFFFF"/>
              </a:solidFill>
              <a:latin typeface="+mj-lt"/>
              <a:ea typeface="Open Sans"/>
              <a:cs typeface="Open Sans"/>
            </a:endParaRPr>
          </a:p>
          <a:p>
            <a:pPr marL="1377315" lvl="3" indent="-344170" algn="just">
              <a:lnSpc>
                <a:spcPts val="2977"/>
              </a:lnSpc>
              <a:buFont typeface="Arial"/>
              <a:buChar char="￭"/>
            </a:pPr>
            <a:r>
              <a:rPr lang="en-US" sz="2000" dirty="0" err="1">
                <a:solidFill>
                  <a:srgbClr val="FFFFFF"/>
                </a:solidFill>
                <a:latin typeface="+mj-lt"/>
                <a:ea typeface="Open Sans"/>
                <a:cs typeface="Open Sans"/>
                <a:sym typeface="Open Sans"/>
              </a:rPr>
              <a:t>Припиніть</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прийом</a:t>
            </a:r>
            <a:r>
              <a:rPr lang="en-US" sz="2000" dirty="0">
                <a:solidFill>
                  <a:srgbClr val="FFFFFF"/>
                </a:solidFill>
                <a:latin typeface="+mj-lt"/>
                <a:ea typeface="Open Sans"/>
                <a:cs typeface="Open Sans"/>
                <a:sym typeface="Open Sans"/>
              </a:rPr>
              <a:t> </a:t>
            </a:r>
            <a:r>
              <a:rPr lang="en-US" sz="2000" dirty="0">
                <a:solidFill>
                  <a:srgbClr val="FFFFFF"/>
                </a:solidFill>
                <a:latin typeface="+mj-lt"/>
                <a:ea typeface="Calibri"/>
                <a:cs typeface="Calibri"/>
                <a:sym typeface="Open Sans"/>
              </a:rPr>
              <a:t>DVR</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альтернативний</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препарат</a:t>
            </a:r>
            <a:r>
              <a:rPr lang="en-US" sz="2000" dirty="0">
                <a:solidFill>
                  <a:srgbClr val="FFFFFF"/>
                </a:solidFill>
                <a:latin typeface="+mj-lt"/>
                <a:ea typeface="Open Sans"/>
                <a:cs typeface="Open Sans"/>
                <a:sym typeface="Open Sans"/>
              </a:rPr>
              <a:t> </a:t>
            </a:r>
            <a:r>
              <a:rPr lang="uk-UA" sz="2000" dirty="0">
                <a:solidFill>
                  <a:srgbClr val="FFFFFF"/>
                </a:solidFill>
                <a:latin typeface="+mj-lt"/>
                <a:ea typeface="Open Sans"/>
                <a:cs typeface="Open Sans"/>
                <a:sym typeface="Open Sans"/>
              </a:rPr>
              <a:t>ДКП</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може</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бути</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підходящим</a:t>
            </a:r>
            <a:endParaRPr lang="en-US" sz="2000" dirty="0">
              <a:solidFill>
                <a:srgbClr val="FFFFFF"/>
              </a:solidFill>
              <a:latin typeface="+mj-lt"/>
              <a:ea typeface="Open Sans"/>
              <a:cs typeface="Open Sans"/>
            </a:endParaRPr>
          </a:p>
          <a:p>
            <a:pPr marL="918210" lvl="2" indent="-306070" algn="just">
              <a:lnSpc>
                <a:spcPts val="2977"/>
              </a:lnSpc>
              <a:buFont typeface="Arial"/>
              <a:buChar char="⚬"/>
            </a:pPr>
            <a:r>
              <a:rPr lang="en-US" sz="2000" dirty="0" err="1">
                <a:solidFill>
                  <a:srgbClr val="FFFFFF"/>
                </a:solidFill>
                <a:latin typeface="+mj-lt"/>
                <a:ea typeface="Open Sans"/>
                <a:cs typeface="Open Sans"/>
                <a:sym typeface="Open Sans"/>
              </a:rPr>
              <a:t>Метронідазол</a:t>
            </a:r>
            <a:r>
              <a:rPr lang="en-US" sz="2000" dirty="0">
                <a:solidFill>
                  <a:srgbClr val="FFFFFF"/>
                </a:solidFill>
                <a:latin typeface="+mj-lt"/>
                <a:ea typeface="Open Sans"/>
                <a:cs typeface="Open Sans"/>
                <a:sym typeface="Open Sans"/>
              </a:rPr>
              <a:t> і </a:t>
            </a:r>
            <a:r>
              <a:rPr lang="en-US" sz="2000" dirty="0" err="1">
                <a:solidFill>
                  <a:srgbClr val="FFFFFF"/>
                </a:solidFill>
                <a:latin typeface="+mj-lt"/>
                <a:ea typeface="Open Sans"/>
                <a:cs typeface="Open Sans"/>
                <a:sym typeface="Open Sans"/>
              </a:rPr>
              <a:t>кліндаміцин</a:t>
            </a:r>
            <a:r>
              <a:rPr lang="en-US" sz="2000" dirty="0">
                <a:solidFill>
                  <a:srgbClr val="FFFFFF"/>
                </a:solidFill>
                <a:latin typeface="+mj-lt"/>
                <a:ea typeface="Open Sans"/>
                <a:cs typeface="Open Sans"/>
                <a:sym typeface="Open Sans"/>
              </a:rPr>
              <a:t>:</a:t>
            </a:r>
            <a:endParaRPr lang="en-US" sz="2000" dirty="0">
              <a:solidFill>
                <a:srgbClr val="FFFFFF"/>
              </a:solidFill>
              <a:latin typeface="+mj-lt"/>
              <a:ea typeface="Open Sans"/>
              <a:cs typeface="Open Sans"/>
            </a:endParaRPr>
          </a:p>
          <a:p>
            <a:pPr marL="1377315" lvl="3" indent="-344170" algn="just">
              <a:lnSpc>
                <a:spcPts val="2977"/>
              </a:lnSpc>
              <a:buFont typeface="Arial"/>
              <a:buChar char="￭"/>
            </a:pPr>
            <a:r>
              <a:rPr lang="en-US" sz="2000" dirty="0" err="1">
                <a:solidFill>
                  <a:srgbClr val="FFFFFF"/>
                </a:solidFill>
                <a:latin typeface="+mj-lt"/>
                <a:ea typeface="Open Sans"/>
                <a:cs typeface="Open Sans"/>
                <a:sym typeface="Open Sans"/>
              </a:rPr>
              <a:t>Слід</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уникати</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продовження</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застосування</a:t>
            </a:r>
            <a:r>
              <a:rPr lang="en-US" sz="2000" dirty="0">
                <a:solidFill>
                  <a:srgbClr val="FFFFFF"/>
                </a:solidFill>
                <a:latin typeface="+mj-lt"/>
                <a:ea typeface="Open Sans"/>
                <a:cs typeface="Open Sans"/>
                <a:sym typeface="Open Sans"/>
              </a:rPr>
              <a:t> DVR; </a:t>
            </a:r>
            <a:r>
              <a:rPr lang="en-US" sz="2000" dirty="0" err="1">
                <a:solidFill>
                  <a:srgbClr val="FFFFFF"/>
                </a:solidFill>
                <a:latin typeface="+mj-lt"/>
                <a:ea typeface="Open Sans"/>
                <a:cs typeface="Open Sans"/>
                <a:sym typeface="Open Sans"/>
              </a:rPr>
              <a:t>можна</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розглянути</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альтернативний</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препарат</a:t>
            </a:r>
            <a:r>
              <a:rPr lang="en-US" sz="2000" dirty="0">
                <a:solidFill>
                  <a:srgbClr val="FFFFFF"/>
                </a:solidFill>
                <a:latin typeface="+mj-lt"/>
                <a:ea typeface="Open Sans"/>
                <a:cs typeface="Open Sans"/>
                <a:sym typeface="Open Sans"/>
              </a:rPr>
              <a:t> </a:t>
            </a:r>
            <a:r>
              <a:rPr lang="uk-UA" sz="2000" dirty="0">
                <a:solidFill>
                  <a:srgbClr val="FFFFFF"/>
                </a:solidFill>
                <a:latin typeface="+mj-lt"/>
                <a:ea typeface="Open Sans"/>
                <a:cs typeface="Open Sans"/>
                <a:sym typeface="Open Sans"/>
              </a:rPr>
              <a:t>ДКП</a:t>
            </a:r>
            <a:endParaRPr lang="en-US" sz="2000" dirty="0">
              <a:solidFill>
                <a:srgbClr val="FFFFFF"/>
              </a:solidFill>
              <a:latin typeface="+mj-lt"/>
              <a:ea typeface="Open Sans"/>
              <a:cs typeface="Open Sans"/>
            </a:endParaRPr>
          </a:p>
          <a:p>
            <a:pPr marL="918210" lvl="2" indent="-306070" algn="just">
              <a:lnSpc>
                <a:spcPts val="2977"/>
              </a:lnSpc>
              <a:buFont typeface="Arial"/>
              <a:buChar char="⚬"/>
            </a:pPr>
            <a:r>
              <a:rPr lang="en-US" sz="2000" dirty="0" err="1">
                <a:solidFill>
                  <a:srgbClr val="FFFFFF"/>
                </a:solidFill>
                <a:latin typeface="+mj-lt"/>
                <a:ea typeface="Open Sans"/>
                <a:cs typeface="Open Sans"/>
                <a:sym typeface="Open Sans"/>
              </a:rPr>
              <a:t>Застосування</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клотримазолу</a:t>
            </a:r>
            <a:r>
              <a:rPr lang="en-US" sz="2000" dirty="0">
                <a:solidFill>
                  <a:srgbClr val="FFFFFF"/>
                </a:solidFill>
                <a:latin typeface="+mj-lt"/>
                <a:ea typeface="Open Sans"/>
                <a:cs typeface="Open Sans"/>
                <a:sym typeface="Open Sans"/>
              </a:rPr>
              <a:t>:</a:t>
            </a:r>
            <a:endParaRPr lang="en-US" sz="2000" dirty="0">
              <a:solidFill>
                <a:srgbClr val="FFFFFF"/>
              </a:solidFill>
              <a:latin typeface="+mj-lt"/>
              <a:ea typeface="Open Sans"/>
              <a:cs typeface="Open Sans"/>
            </a:endParaRPr>
          </a:p>
          <a:p>
            <a:pPr marL="1377315" lvl="3" indent="-344170" algn="just">
              <a:lnSpc>
                <a:spcPts val="2977"/>
              </a:lnSpc>
              <a:buFont typeface="Arial"/>
              <a:buChar char="￭"/>
            </a:pPr>
            <a:r>
              <a:rPr lang="en-US" sz="2000" dirty="0" err="1">
                <a:solidFill>
                  <a:srgbClr val="FFFFFF"/>
                </a:solidFill>
                <a:latin typeface="+mj-lt"/>
                <a:ea typeface="Open Sans"/>
                <a:cs typeface="Open Sans"/>
                <a:sym typeface="Open Sans"/>
              </a:rPr>
              <a:t>Продовжувати</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застосування</a:t>
            </a:r>
            <a:r>
              <a:rPr lang="en-US" sz="2000" dirty="0">
                <a:solidFill>
                  <a:srgbClr val="FFFFFF"/>
                </a:solidFill>
                <a:latin typeface="+mj-lt"/>
                <a:ea typeface="Open Sans"/>
                <a:cs typeface="Open Sans"/>
                <a:sym typeface="Open Sans"/>
              </a:rPr>
              <a:t> DVR </a:t>
            </a:r>
            <a:r>
              <a:rPr lang="en-US" sz="2000" dirty="0" err="1">
                <a:solidFill>
                  <a:srgbClr val="FFFFFF"/>
                </a:solidFill>
                <a:latin typeface="+mj-lt"/>
                <a:ea typeface="Open Sans"/>
                <a:cs typeface="Open Sans"/>
                <a:sym typeface="Open Sans"/>
              </a:rPr>
              <a:t>слід</a:t>
            </a:r>
            <a:r>
              <a:rPr lang="en-US" sz="2000" dirty="0">
                <a:solidFill>
                  <a:srgbClr val="FFFFFF"/>
                </a:solidFill>
                <a:latin typeface="+mj-lt"/>
                <a:ea typeface="Open Sans"/>
                <a:cs typeface="Open Sans"/>
                <a:sym typeface="Open Sans"/>
              </a:rPr>
              <a:t> з </a:t>
            </a:r>
            <a:r>
              <a:rPr lang="en-US" sz="2000" dirty="0" err="1">
                <a:solidFill>
                  <a:srgbClr val="FFFFFF"/>
                </a:solidFill>
                <a:latin typeface="+mj-lt"/>
                <a:ea typeface="Open Sans"/>
                <a:cs typeface="Open Sans"/>
                <a:sym typeface="Open Sans"/>
              </a:rPr>
              <a:t>обережністю</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можна</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розглянути</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можливість</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застосування</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альтернативного</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препарату</a:t>
            </a:r>
            <a:r>
              <a:rPr lang="en-US" sz="2000" dirty="0">
                <a:solidFill>
                  <a:srgbClr val="FFFFFF"/>
                </a:solidFill>
                <a:latin typeface="+mj-lt"/>
                <a:ea typeface="Open Sans"/>
                <a:cs typeface="Open Sans"/>
                <a:sym typeface="Open Sans"/>
              </a:rPr>
              <a:t> </a:t>
            </a:r>
            <a:r>
              <a:rPr lang="uk-UA" sz="2000" dirty="0">
                <a:solidFill>
                  <a:srgbClr val="FFFFFF"/>
                </a:solidFill>
                <a:latin typeface="+mj-lt"/>
                <a:ea typeface="Open Sans"/>
                <a:cs typeface="Open Sans"/>
                <a:sym typeface="Open Sans"/>
              </a:rPr>
              <a:t>ДКП</a:t>
            </a:r>
            <a:endParaRPr lang="en-US" sz="2000" dirty="0">
              <a:solidFill>
                <a:srgbClr val="FFFFFF"/>
              </a:solidFill>
              <a:latin typeface="+mj-lt"/>
              <a:ea typeface="Open Sans"/>
              <a:cs typeface="Open Sans"/>
            </a:endParaRPr>
          </a:p>
          <a:p>
            <a:pPr marL="918210" lvl="2" indent="-306070" algn="just">
              <a:lnSpc>
                <a:spcPts val="2977"/>
              </a:lnSpc>
              <a:buFont typeface="Arial"/>
              <a:buChar char="⚬"/>
            </a:pPr>
            <a:r>
              <a:rPr lang="en-US" sz="2000" dirty="0" err="1">
                <a:solidFill>
                  <a:srgbClr val="FFFFFF"/>
                </a:solidFill>
                <a:latin typeface="+mj-lt"/>
                <a:ea typeface="Open Sans"/>
                <a:cs typeface="Open Sans"/>
                <a:sym typeface="Open Sans"/>
              </a:rPr>
              <a:t>Застосування</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міконазолу</a:t>
            </a:r>
            <a:r>
              <a:rPr lang="en-US" sz="2000" dirty="0">
                <a:solidFill>
                  <a:srgbClr val="FFFFFF"/>
                </a:solidFill>
                <a:latin typeface="+mj-lt"/>
                <a:ea typeface="Open Sans"/>
                <a:cs typeface="Open Sans"/>
                <a:sym typeface="Open Sans"/>
              </a:rPr>
              <a:t>:</a:t>
            </a:r>
            <a:endParaRPr lang="en-US" sz="2000" dirty="0">
              <a:solidFill>
                <a:srgbClr val="FFFFFF"/>
              </a:solidFill>
              <a:latin typeface="+mj-lt"/>
              <a:ea typeface="Open Sans"/>
              <a:cs typeface="Open Sans"/>
            </a:endParaRPr>
          </a:p>
          <a:p>
            <a:pPr marL="1377315" lvl="3" indent="-344170" algn="just">
              <a:lnSpc>
                <a:spcPts val="2977"/>
              </a:lnSpc>
              <a:buFont typeface="Arial"/>
              <a:buChar char="￭"/>
            </a:pPr>
            <a:r>
              <a:rPr lang="en-US" sz="2000" dirty="0" err="1">
                <a:solidFill>
                  <a:srgbClr val="FFFFFF"/>
                </a:solidFill>
                <a:latin typeface="+mj-lt"/>
                <a:ea typeface="Open Sans"/>
                <a:cs typeface="Open Sans"/>
                <a:sym typeface="Open Sans"/>
              </a:rPr>
              <a:t>Пропонуйте</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презервативи</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якщо</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продовжуєте</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прийом</a:t>
            </a:r>
            <a:r>
              <a:rPr lang="en-US" sz="2000" dirty="0">
                <a:solidFill>
                  <a:srgbClr val="FFFFFF"/>
                </a:solidFill>
                <a:latin typeface="+mj-lt"/>
                <a:ea typeface="Open Sans"/>
                <a:cs typeface="Open Sans"/>
                <a:sym typeface="Open Sans"/>
              </a:rPr>
              <a:t> DVR</a:t>
            </a:r>
            <a:endParaRPr lang="en-US" sz="2000" dirty="0">
              <a:solidFill>
                <a:srgbClr val="FFFFFF"/>
              </a:solidFill>
              <a:latin typeface="+mj-lt"/>
              <a:ea typeface="Open Sans"/>
              <a:cs typeface="Open Sans"/>
            </a:endParaRPr>
          </a:p>
          <a:p>
            <a:pPr marL="459105" lvl="1" indent="-229235" algn="just">
              <a:lnSpc>
                <a:spcPts val="2977"/>
              </a:lnSpc>
              <a:buFont typeface="Arial"/>
              <a:buChar char="•"/>
            </a:pPr>
            <a:r>
              <a:rPr lang="en-US" sz="2000" b="1" err="1">
                <a:solidFill>
                  <a:srgbClr val="FFFFFF"/>
                </a:solidFill>
                <a:latin typeface="+mj-lt"/>
                <a:ea typeface="Open Sans Bold"/>
                <a:cs typeface="Open Sans Bold"/>
                <a:sym typeface="Open Sans Bold"/>
              </a:rPr>
              <a:t>Алергічна</a:t>
            </a:r>
            <a:r>
              <a:rPr lang="en-US" sz="2000" b="1" dirty="0">
                <a:solidFill>
                  <a:srgbClr val="FFFFFF"/>
                </a:solidFill>
                <a:latin typeface="+mj-lt"/>
                <a:ea typeface="Open Sans Bold"/>
                <a:cs typeface="Open Sans Bold"/>
                <a:sym typeface="Open Sans Bold"/>
              </a:rPr>
              <a:t> </a:t>
            </a:r>
            <a:r>
              <a:rPr lang="en-US" sz="2000" b="1" err="1">
                <a:solidFill>
                  <a:srgbClr val="FFFFFF"/>
                </a:solidFill>
                <a:latin typeface="+mj-lt"/>
                <a:ea typeface="Open Sans Bold"/>
                <a:cs typeface="Open Sans Bold"/>
                <a:sym typeface="Open Sans Bold"/>
              </a:rPr>
              <a:t>реакція</a:t>
            </a:r>
            <a:r>
              <a:rPr lang="en-US" sz="2000" b="1" dirty="0">
                <a:solidFill>
                  <a:srgbClr val="FFFFFF"/>
                </a:solidFill>
                <a:latin typeface="+mj-lt"/>
                <a:ea typeface="Open Sans Bold"/>
                <a:cs typeface="Open Sans Bold"/>
                <a:sym typeface="Open Sans Bold"/>
              </a:rPr>
              <a:t> </a:t>
            </a:r>
            <a:r>
              <a:rPr lang="en-US" sz="2000" b="1" err="1">
                <a:solidFill>
                  <a:srgbClr val="FFFFFF"/>
                </a:solidFill>
                <a:latin typeface="+mj-lt"/>
                <a:ea typeface="Open Sans Bold"/>
                <a:cs typeface="Open Sans Bold"/>
                <a:sym typeface="Open Sans Bold"/>
              </a:rPr>
              <a:t>на</a:t>
            </a:r>
            <a:r>
              <a:rPr lang="en-US" sz="2000" b="1" dirty="0">
                <a:solidFill>
                  <a:srgbClr val="FFFFFF"/>
                </a:solidFill>
                <a:latin typeface="+mj-lt"/>
                <a:ea typeface="Open Sans Bold"/>
                <a:cs typeface="Open Sans Bold"/>
                <a:sym typeface="Open Sans Bold"/>
              </a:rPr>
              <a:t> </a:t>
            </a:r>
            <a:r>
              <a:rPr lang="en-US" sz="2000" b="1" err="1">
                <a:solidFill>
                  <a:srgbClr val="FFFFFF"/>
                </a:solidFill>
                <a:latin typeface="+mj-lt"/>
                <a:ea typeface="Open Sans Bold"/>
                <a:cs typeface="Open Sans Bold"/>
                <a:sym typeface="Open Sans Bold"/>
              </a:rPr>
              <a:t>дапівірин</a:t>
            </a:r>
            <a:r>
              <a:rPr lang="en-US" sz="2000" b="1">
                <a:solidFill>
                  <a:srgbClr val="FFFFFF"/>
                </a:solidFill>
                <a:latin typeface="+mj-lt"/>
                <a:ea typeface="Open Sans Bold"/>
                <a:cs typeface="Open Sans Bold"/>
                <a:sym typeface="Open Sans Bold"/>
              </a:rPr>
              <a:t> </a:t>
            </a:r>
            <a:endParaRPr lang="en-US" sz="2000" b="1">
              <a:solidFill>
                <a:srgbClr val="FFFFFF"/>
              </a:solidFill>
              <a:latin typeface="+mj-lt"/>
              <a:ea typeface="Open Sans Bold"/>
              <a:cs typeface="Open Sans Bold"/>
            </a:endParaRPr>
          </a:p>
          <a:p>
            <a:pPr marL="918210" lvl="2" indent="-306070" algn="just">
              <a:lnSpc>
                <a:spcPts val="2977"/>
              </a:lnSpc>
              <a:buFont typeface="Arial"/>
              <a:buChar char="⚬"/>
            </a:pPr>
            <a:r>
              <a:rPr lang="en-US" sz="2000" dirty="0" err="1">
                <a:solidFill>
                  <a:srgbClr val="FFFFFF"/>
                </a:solidFill>
                <a:latin typeface="+mj-lt"/>
                <a:ea typeface="Open Sans"/>
                <a:cs typeface="Open Sans"/>
                <a:sym typeface="Open Sans"/>
              </a:rPr>
              <a:t>Припиніть</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застосування</a:t>
            </a:r>
            <a:r>
              <a:rPr lang="en-US" sz="2000" dirty="0">
                <a:solidFill>
                  <a:srgbClr val="FFFFFF"/>
                </a:solidFill>
                <a:latin typeface="+mj-lt"/>
                <a:ea typeface="Open Sans"/>
                <a:cs typeface="Open Sans"/>
                <a:sym typeface="Open Sans"/>
              </a:rPr>
              <a:t> DVR; </a:t>
            </a:r>
            <a:r>
              <a:rPr lang="en-US" sz="2000" dirty="0" err="1">
                <a:solidFill>
                  <a:srgbClr val="FFFFFF"/>
                </a:solidFill>
                <a:latin typeface="+mj-lt"/>
                <a:ea typeface="Open Sans"/>
                <a:cs typeface="Open Sans"/>
                <a:sym typeface="Open Sans"/>
              </a:rPr>
              <a:t>можна</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розглянути</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можливість</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застосування</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альтернативного</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препарату</a:t>
            </a:r>
            <a:r>
              <a:rPr lang="en-US" sz="2000" dirty="0">
                <a:solidFill>
                  <a:srgbClr val="FFFFFF"/>
                </a:solidFill>
                <a:latin typeface="+mj-lt"/>
                <a:ea typeface="Open Sans"/>
                <a:cs typeface="Open Sans"/>
                <a:sym typeface="Open Sans"/>
              </a:rPr>
              <a:t> </a:t>
            </a:r>
            <a:r>
              <a:rPr lang="uk-UA" sz="2000" dirty="0">
                <a:solidFill>
                  <a:srgbClr val="FFFFFF"/>
                </a:solidFill>
                <a:latin typeface="+mj-lt"/>
                <a:ea typeface="Open Sans"/>
                <a:cs typeface="Open Sans"/>
                <a:sym typeface="Open Sans"/>
              </a:rPr>
              <a:t>ДКП</a:t>
            </a:r>
            <a:endParaRPr lang="en-US" sz="2000" dirty="0">
              <a:solidFill>
                <a:srgbClr val="FFFFFF"/>
              </a:solidFill>
              <a:latin typeface="+mj-lt"/>
              <a:ea typeface="Open Sans"/>
              <a:cs typeface="Open Sans"/>
            </a:endParaRPr>
          </a:p>
          <a:p>
            <a:pPr marL="459105" lvl="1" indent="-229235" algn="just">
              <a:lnSpc>
                <a:spcPts val="2977"/>
              </a:lnSpc>
              <a:buFont typeface="Arial"/>
              <a:buChar char="•"/>
            </a:pPr>
            <a:r>
              <a:rPr lang="en-US" sz="2000" b="1" dirty="0" err="1">
                <a:solidFill>
                  <a:srgbClr val="FFFFFF"/>
                </a:solidFill>
                <a:latin typeface="+mj-lt"/>
                <a:ea typeface="Open Sans Bold"/>
                <a:cs typeface="Open Sans Bold"/>
                <a:sym typeface="Open Sans Bold"/>
              </a:rPr>
              <a:t>Тяжкі</a:t>
            </a:r>
            <a:r>
              <a:rPr lang="en-US" sz="2000" b="1" dirty="0">
                <a:solidFill>
                  <a:srgbClr val="FFFFFF"/>
                </a:solidFill>
                <a:latin typeface="+mj-lt"/>
                <a:ea typeface="Open Sans Bold"/>
                <a:cs typeface="Open Sans Bold"/>
                <a:sym typeface="Open Sans Bold"/>
              </a:rPr>
              <a:t> </a:t>
            </a:r>
            <a:r>
              <a:rPr lang="en-US" sz="2000" b="1" dirty="0" err="1">
                <a:solidFill>
                  <a:srgbClr val="FFFFFF"/>
                </a:solidFill>
                <a:latin typeface="+mj-lt"/>
                <a:ea typeface="Open Sans Bold"/>
                <a:cs typeface="Open Sans Bold"/>
                <a:sym typeface="Open Sans Bold"/>
              </a:rPr>
              <a:t>вагінальні</a:t>
            </a:r>
            <a:r>
              <a:rPr lang="en-US" sz="2000" b="1" dirty="0">
                <a:solidFill>
                  <a:srgbClr val="FFFFFF"/>
                </a:solidFill>
                <a:latin typeface="+mj-lt"/>
                <a:ea typeface="Open Sans Bold"/>
                <a:cs typeface="Open Sans Bold"/>
                <a:sym typeface="Open Sans Bold"/>
              </a:rPr>
              <a:t> </a:t>
            </a:r>
            <a:r>
              <a:rPr lang="en-US" sz="2000" b="1" dirty="0" err="1">
                <a:solidFill>
                  <a:srgbClr val="FFFFFF"/>
                </a:solidFill>
                <a:latin typeface="+mj-lt"/>
                <a:ea typeface="Open Sans Bold"/>
                <a:cs typeface="Open Sans Bold"/>
                <a:sym typeface="Open Sans Bold"/>
              </a:rPr>
              <a:t>виразки</a:t>
            </a:r>
            <a:r>
              <a:rPr lang="en-US" sz="2000" b="1" dirty="0">
                <a:solidFill>
                  <a:srgbClr val="FFFFFF"/>
                </a:solidFill>
                <a:latin typeface="+mj-lt"/>
                <a:ea typeface="Open Sans Bold"/>
                <a:cs typeface="Open Sans Bold"/>
                <a:sym typeface="Open Sans Bold"/>
              </a:rPr>
              <a:t>, </a:t>
            </a:r>
            <a:r>
              <a:rPr lang="en-US" sz="2000" b="1" dirty="0" err="1">
                <a:solidFill>
                  <a:srgbClr val="FFFFFF"/>
                </a:solidFill>
                <a:latin typeface="+mj-lt"/>
                <a:ea typeface="Open Sans Bold"/>
                <a:cs typeface="Open Sans Bold"/>
                <a:sym typeface="Open Sans Bold"/>
              </a:rPr>
              <a:t>біль</a:t>
            </a:r>
            <a:r>
              <a:rPr lang="en-US" sz="2000" b="1" dirty="0">
                <a:solidFill>
                  <a:srgbClr val="FFFFFF"/>
                </a:solidFill>
                <a:latin typeface="+mj-lt"/>
                <a:ea typeface="Open Sans Bold"/>
                <a:cs typeface="Open Sans Bold"/>
                <a:sym typeface="Open Sans Bold"/>
              </a:rPr>
              <a:t> </a:t>
            </a:r>
            <a:r>
              <a:rPr lang="en-US" sz="2000" b="1" dirty="0" err="1">
                <a:solidFill>
                  <a:srgbClr val="FFFFFF"/>
                </a:solidFill>
                <a:latin typeface="+mj-lt"/>
                <a:ea typeface="Open Sans Bold"/>
                <a:cs typeface="Open Sans Bold"/>
                <a:sym typeface="Open Sans Bold"/>
              </a:rPr>
              <a:t>або</a:t>
            </a:r>
            <a:r>
              <a:rPr lang="en-US" sz="2000" b="1" dirty="0">
                <a:solidFill>
                  <a:srgbClr val="FFFFFF"/>
                </a:solidFill>
                <a:latin typeface="+mj-lt"/>
                <a:ea typeface="Open Sans Bold"/>
                <a:cs typeface="Open Sans Bold"/>
                <a:sym typeface="Open Sans Bold"/>
              </a:rPr>
              <a:t> </a:t>
            </a:r>
            <a:r>
              <a:rPr lang="en-US" sz="2000" b="1" dirty="0" err="1">
                <a:solidFill>
                  <a:srgbClr val="FFFFFF"/>
                </a:solidFill>
                <a:latin typeface="+mj-lt"/>
                <a:ea typeface="Open Sans Bold"/>
                <a:cs typeface="Open Sans Bold"/>
                <a:sym typeface="Open Sans Bold"/>
              </a:rPr>
              <a:t>виділення</a:t>
            </a:r>
            <a:endParaRPr lang="en-US" sz="2000" b="1" dirty="0">
              <a:solidFill>
                <a:srgbClr val="FFFFFF"/>
              </a:solidFill>
              <a:latin typeface="+mj-lt"/>
              <a:ea typeface="Open Sans Bold"/>
              <a:cs typeface="Open Sans Bold"/>
            </a:endParaRPr>
          </a:p>
          <a:p>
            <a:pPr marL="918210" lvl="2" indent="-306070" algn="just">
              <a:lnSpc>
                <a:spcPts val="2977"/>
              </a:lnSpc>
              <a:buFont typeface="Arial"/>
              <a:buChar char="⚬"/>
            </a:pPr>
            <a:r>
              <a:rPr lang="en-US" sz="2000" dirty="0" err="1">
                <a:solidFill>
                  <a:srgbClr val="FFFFFF"/>
                </a:solidFill>
                <a:latin typeface="+mj-lt"/>
                <a:ea typeface="Open Sans"/>
                <a:cs typeface="Open Sans"/>
                <a:sym typeface="Open Sans"/>
              </a:rPr>
              <a:t>Припиніть</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прийом</a:t>
            </a:r>
            <a:r>
              <a:rPr lang="en-US" sz="2000" dirty="0">
                <a:solidFill>
                  <a:srgbClr val="FFFFFF"/>
                </a:solidFill>
                <a:latin typeface="+mj-lt"/>
                <a:ea typeface="Open Sans"/>
                <a:cs typeface="Open Sans"/>
                <a:sym typeface="Open Sans"/>
              </a:rPr>
              <a:t> DVR; </a:t>
            </a:r>
            <a:r>
              <a:rPr lang="en-US" sz="2000" dirty="0" err="1">
                <a:solidFill>
                  <a:srgbClr val="FFFFFF"/>
                </a:solidFill>
                <a:latin typeface="+mj-lt"/>
                <a:ea typeface="Open Sans"/>
                <a:cs typeface="Open Sans"/>
                <a:sym typeface="Open Sans"/>
              </a:rPr>
              <a:t>може</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бути</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підходящим</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альтернативний</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препарат</a:t>
            </a:r>
            <a:r>
              <a:rPr lang="en-US" sz="2000" dirty="0">
                <a:solidFill>
                  <a:srgbClr val="FFFFFF"/>
                </a:solidFill>
                <a:latin typeface="+mj-lt"/>
                <a:ea typeface="Open Sans"/>
                <a:cs typeface="Open Sans"/>
                <a:sym typeface="Open Sans"/>
              </a:rPr>
              <a:t> </a:t>
            </a:r>
            <a:r>
              <a:rPr lang="uk-UA" sz="2000" dirty="0">
                <a:solidFill>
                  <a:srgbClr val="FFFFFF"/>
                </a:solidFill>
                <a:latin typeface="+mj-lt"/>
                <a:ea typeface="Open Sans"/>
                <a:cs typeface="Open Sans"/>
                <a:sym typeface="Open Sans"/>
              </a:rPr>
              <a:t>ДКП</a:t>
            </a:r>
            <a:endParaRPr lang="en-US" sz="2000" dirty="0">
              <a:solidFill>
                <a:srgbClr val="FFFFFF"/>
              </a:solidFill>
              <a:latin typeface="+mj-lt"/>
              <a:ea typeface="Open Sans"/>
              <a:cs typeface="Open Sans"/>
            </a:endParaRPr>
          </a:p>
          <a:p>
            <a:pPr marL="459105" lvl="1" indent="-229235" algn="just">
              <a:lnSpc>
                <a:spcPts val="2977"/>
              </a:lnSpc>
              <a:buFont typeface="Arial"/>
              <a:buChar char="•"/>
            </a:pPr>
            <a:r>
              <a:rPr lang="en-US" sz="2000" b="1" dirty="0" err="1">
                <a:solidFill>
                  <a:srgbClr val="FFFFFF"/>
                </a:solidFill>
                <a:latin typeface="+mj-lt"/>
                <a:ea typeface="Open Sans Bold"/>
                <a:cs typeface="Open Sans Bold"/>
                <a:sym typeface="Open Sans Bold"/>
              </a:rPr>
              <a:t>Примітка</a:t>
            </a:r>
            <a:r>
              <a:rPr lang="en-US" sz="2000" b="1" dirty="0">
                <a:solidFill>
                  <a:srgbClr val="FFFFFF"/>
                </a:solidFill>
                <a:latin typeface="+mj-lt"/>
                <a:ea typeface="Open Sans Bold"/>
                <a:cs typeface="Open Sans Bold"/>
                <a:sym typeface="Open Sans Bold"/>
              </a:rPr>
              <a:t>: </a:t>
            </a:r>
            <a:r>
              <a:rPr lang="en-US" sz="2000" b="1" dirty="0" err="1">
                <a:solidFill>
                  <a:srgbClr val="FFFFFF"/>
                </a:solidFill>
                <a:latin typeface="+mj-lt"/>
                <a:ea typeface="Open Sans Bold"/>
                <a:cs typeface="Open Sans Bold"/>
                <a:sym typeface="Open Sans Bold"/>
              </a:rPr>
              <a:t>продовження</a:t>
            </a:r>
            <a:r>
              <a:rPr lang="en-US" sz="2000" b="1" dirty="0">
                <a:solidFill>
                  <a:srgbClr val="FFFFFF"/>
                </a:solidFill>
                <a:latin typeface="+mj-lt"/>
                <a:ea typeface="Open Sans Bold"/>
                <a:cs typeface="Open Sans Bold"/>
                <a:sym typeface="Open Sans Bold"/>
              </a:rPr>
              <a:t> </a:t>
            </a:r>
            <a:r>
              <a:rPr lang="en-US" sz="2000" b="1" dirty="0" err="1">
                <a:solidFill>
                  <a:srgbClr val="FFFFFF"/>
                </a:solidFill>
                <a:latin typeface="+mj-lt"/>
                <a:ea typeface="Open Sans Bold"/>
                <a:cs typeface="Open Sans Bold"/>
                <a:sym typeface="Open Sans Bold"/>
              </a:rPr>
              <a:t>використання</a:t>
            </a:r>
            <a:r>
              <a:rPr lang="en-US" sz="2000" b="1" dirty="0">
                <a:solidFill>
                  <a:srgbClr val="FFFFFF"/>
                </a:solidFill>
                <a:latin typeface="+mj-lt"/>
                <a:ea typeface="Open Sans Bold"/>
                <a:cs typeface="Open Sans Bold"/>
                <a:sym typeface="Open Sans Bold"/>
              </a:rPr>
              <a:t> DVR </a:t>
            </a:r>
            <a:r>
              <a:rPr lang="en-US" sz="2000" b="1" dirty="0" err="1">
                <a:solidFill>
                  <a:srgbClr val="FFFFFF"/>
                </a:solidFill>
                <a:latin typeface="+mj-lt"/>
                <a:ea typeface="Open Sans Bold"/>
                <a:cs typeface="Open Sans Bold"/>
                <a:sym typeface="Open Sans Bold"/>
              </a:rPr>
              <a:t>не</a:t>
            </a:r>
            <a:r>
              <a:rPr lang="en-US" sz="2000" b="1" dirty="0">
                <a:solidFill>
                  <a:srgbClr val="FFFFFF"/>
                </a:solidFill>
                <a:latin typeface="+mj-lt"/>
                <a:ea typeface="Open Sans Bold"/>
                <a:cs typeface="Open Sans Bold"/>
                <a:sym typeface="Open Sans Bold"/>
              </a:rPr>
              <a:t> є </a:t>
            </a:r>
            <a:r>
              <a:rPr lang="en-US" sz="2000" b="1" dirty="0" err="1">
                <a:solidFill>
                  <a:srgbClr val="FFFFFF"/>
                </a:solidFill>
                <a:latin typeface="+mj-lt"/>
                <a:ea typeface="Open Sans Bold"/>
                <a:cs typeface="Open Sans Bold"/>
                <a:sym typeface="Open Sans Bold"/>
              </a:rPr>
              <a:t>протипоказаним</a:t>
            </a:r>
            <a:r>
              <a:rPr lang="en-US" sz="2000" b="1" dirty="0">
                <a:solidFill>
                  <a:srgbClr val="FFFFFF"/>
                </a:solidFill>
                <a:latin typeface="+mj-lt"/>
                <a:ea typeface="Open Sans Bold"/>
                <a:cs typeface="Open Sans Bold"/>
                <a:sym typeface="Open Sans Bold"/>
              </a:rPr>
              <a:t>/</a:t>
            </a:r>
            <a:r>
              <a:rPr lang="en-US" sz="2000" b="1" dirty="0" err="1">
                <a:solidFill>
                  <a:srgbClr val="FFFFFF"/>
                </a:solidFill>
                <a:latin typeface="+mj-lt"/>
                <a:ea typeface="Open Sans Bold"/>
                <a:cs typeface="Open Sans Bold"/>
                <a:sym typeface="Open Sans Bold"/>
              </a:rPr>
              <a:t>допустимим</a:t>
            </a:r>
            <a:r>
              <a:rPr lang="en-US" sz="2000" b="1" dirty="0">
                <a:solidFill>
                  <a:srgbClr val="FFFFFF"/>
                </a:solidFill>
                <a:latin typeface="+mj-lt"/>
                <a:ea typeface="Open Sans Bold"/>
                <a:cs typeface="Open Sans Bold"/>
                <a:sym typeface="Open Sans Bold"/>
              </a:rPr>
              <a:t> у </a:t>
            </a:r>
            <a:r>
              <a:rPr lang="en-US" sz="2000" b="1" dirty="0" err="1">
                <a:solidFill>
                  <a:srgbClr val="FFFFFF"/>
                </a:solidFill>
                <a:latin typeface="+mj-lt"/>
                <a:ea typeface="Open Sans Bold"/>
                <a:cs typeface="Open Sans Bold"/>
                <a:sym typeface="Open Sans Bold"/>
              </a:rPr>
              <a:t>пацієнтів</a:t>
            </a:r>
            <a:r>
              <a:rPr lang="en-US" sz="2000" b="1" dirty="0">
                <a:solidFill>
                  <a:srgbClr val="FFFFFF"/>
                </a:solidFill>
                <a:latin typeface="+mj-lt"/>
                <a:ea typeface="Open Sans Bold"/>
                <a:cs typeface="Open Sans Bold"/>
                <a:sym typeface="Open Sans Bold"/>
              </a:rPr>
              <a:t> з </a:t>
            </a:r>
            <a:r>
              <a:rPr lang="en-US" sz="2000" b="1" dirty="0" err="1">
                <a:solidFill>
                  <a:srgbClr val="FFFFFF"/>
                </a:solidFill>
                <a:latin typeface="+mj-lt"/>
                <a:ea typeface="Open Sans Bold"/>
                <a:cs typeface="Open Sans Bold"/>
                <a:sym typeface="Open Sans Bold"/>
              </a:rPr>
              <a:t>ознаками</a:t>
            </a:r>
            <a:r>
              <a:rPr lang="en-US" sz="2000" b="1" dirty="0">
                <a:solidFill>
                  <a:srgbClr val="FFFFFF"/>
                </a:solidFill>
                <a:latin typeface="+mj-lt"/>
                <a:ea typeface="Open Sans Bold"/>
                <a:cs typeface="Open Sans Bold"/>
                <a:sym typeface="Open Sans Bold"/>
              </a:rPr>
              <a:t>/</a:t>
            </a:r>
            <a:r>
              <a:rPr lang="en-US" sz="2000" b="1" dirty="0" err="1">
                <a:solidFill>
                  <a:srgbClr val="FFFFFF"/>
                </a:solidFill>
                <a:latin typeface="+mj-lt"/>
                <a:ea typeface="Open Sans Bold"/>
                <a:cs typeface="Open Sans Bold"/>
                <a:sym typeface="Open Sans Bold"/>
              </a:rPr>
              <a:t>симптомами</a:t>
            </a:r>
            <a:r>
              <a:rPr lang="en-US" sz="2000" b="1" dirty="0">
                <a:solidFill>
                  <a:srgbClr val="FFFFFF"/>
                </a:solidFill>
                <a:latin typeface="+mj-lt"/>
                <a:ea typeface="Open Sans Bold"/>
                <a:cs typeface="Open Sans Bold"/>
                <a:sym typeface="Open Sans Bold"/>
              </a:rPr>
              <a:t>, </a:t>
            </a:r>
            <a:r>
              <a:rPr lang="en-US" sz="2000" b="1" dirty="0" err="1">
                <a:solidFill>
                  <a:srgbClr val="FFFFFF"/>
                </a:solidFill>
                <a:latin typeface="+mj-lt"/>
                <a:ea typeface="Open Sans Bold"/>
                <a:cs typeface="Open Sans Bold"/>
                <a:sym typeface="Open Sans Bold"/>
              </a:rPr>
              <a:t>схожими</a:t>
            </a:r>
            <a:r>
              <a:rPr lang="en-US" sz="2000" b="1" dirty="0">
                <a:solidFill>
                  <a:srgbClr val="FFFFFF"/>
                </a:solidFill>
                <a:latin typeface="+mj-lt"/>
                <a:ea typeface="Open Sans Bold"/>
                <a:cs typeface="Open Sans Bold"/>
                <a:sym typeface="Open Sans Bold"/>
              </a:rPr>
              <a:t> </a:t>
            </a:r>
            <a:r>
              <a:rPr lang="en-US" sz="2000" b="1" dirty="0" err="1">
                <a:solidFill>
                  <a:srgbClr val="FFFFFF"/>
                </a:solidFill>
                <a:latin typeface="+mj-lt"/>
                <a:ea typeface="Open Sans Bold"/>
                <a:cs typeface="Open Sans Bold"/>
                <a:sym typeface="Open Sans Bold"/>
              </a:rPr>
              <a:t>на</a:t>
            </a:r>
            <a:r>
              <a:rPr lang="en-US" sz="2000" b="1" dirty="0">
                <a:solidFill>
                  <a:srgbClr val="FFFFFF"/>
                </a:solidFill>
                <a:latin typeface="+mj-lt"/>
                <a:ea typeface="Open Sans Bold"/>
                <a:cs typeface="Open Sans Bold"/>
                <a:sym typeface="Open Sans Bold"/>
              </a:rPr>
              <a:t> </a:t>
            </a:r>
            <a:r>
              <a:rPr lang="uk-UA" sz="2000" b="1" dirty="0">
                <a:solidFill>
                  <a:srgbClr val="FFFFFF"/>
                </a:solidFill>
                <a:latin typeface="+mj-lt"/>
                <a:ea typeface="Open Sans Bold"/>
                <a:cs typeface="Open Sans Bold"/>
                <a:sym typeface="Open Sans Bold"/>
              </a:rPr>
              <a:t>ГВІ</a:t>
            </a:r>
            <a:endParaRPr lang="en-US" sz="2000" b="1" dirty="0">
              <a:solidFill>
                <a:srgbClr val="FFFFFF"/>
              </a:solidFill>
              <a:latin typeface="+mj-lt"/>
              <a:ea typeface="Open Sans Bold"/>
              <a:cs typeface="Open Sans Bold"/>
            </a:endParaRPr>
          </a:p>
          <a:p>
            <a:pPr marL="918210" lvl="2" indent="-306070" algn="just">
              <a:lnSpc>
                <a:spcPts val="2977"/>
              </a:lnSpc>
              <a:buFont typeface="Arial"/>
              <a:buChar char="⚬"/>
            </a:pPr>
            <a:r>
              <a:rPr lang="en-US" sz="2000" i="1" dirty="0" err="1">
                <a:solidFill>
                  <a:srgbClr val="FFFFFF"/>
                </a:solidFill>
                <a:latin typeface="+mj-lt"/>
                <a:ea typeface="Open Sans Italics"/>
                <a:cs typeface="Open Sans Italics"/>
                <a:sym typeface="Open Sans Italics"/>
              </a:rPr>
              <a:t>Повторно</a:t>
            </a:r>
            <a:r>
              <a:rPr lang="en-US" sz="2000" i="1" dirty="0">
                <a:solidFill>
                  <a:srgbClr val="FFFFFF"/>
                </a:solidFill>
                <a:latin typeface="+mj-lt"/>
                <a:ea typeface="Open Sans Italics"/>
                <a:cs typeface="Open Sans Italics"/>
                <a:sym typeface="Open Sans Italics"/>
              </a:rPr>
              <a:t> </a:t>
            </a:r>
            <a:r>
              <a:rPr lang="en-US" sz="2000" i="1" dirty="0" err="1">
                <a:solidFill>
                  <a:srgbClr val="FFFFFF"/>
                </a:solidFill>
                <a:latin typeface="+mj-lt"/>
                <a:ea typeface="Open Sans Italics"/>
                <a:cs typeface="Open Sans Italics"/>
                <a:sym typeface="Open Sans Italics"/>
              </a:rPr>
              <a:t>протестуйте</a:t>
            </a:r>
            <a:r>
              <a:rPr lang="en-US" sz="2000" i="1" dirty="0">
                <a:solidFill>
                  <a:srgbClr val="FFFFFF"/>
                </a:solidFill>
                <a:latin typeface="+mj-lt"/>
                <a:ea typeface="Open Sans Italics"/>
                <a:cs typeface="Open Sans Italics"/>
                <a:sym typeface="Open Sans Italics"/>
              </a:rPr>
              <a:t> </a:t>
            </a:r>
            <a:r>
              <a:rPr lang="en-US" sz="2000" i="1" dirty="0" err="1">
                <a:solidFill>
                  <a:srgbClr val="FFFFFF"/>
                </a:solidFill>
                <a:latin typeface="+mj-lt"/>
                <a:ea typeface="Open Sans Italics"/>
                <a:cs typeface="Open Sans Italics"/>
                <a:sym typeface="Open Sans Italics"/>
              </a:rPr>
              <a:t>на</a:t>
            </a:r>
            <a:r>
              <a:rPr lang="en-US" sz="2000" i="1" dirty="0">
                <a:solidFill>
                  <a:srgbClr val="FFFFFF"/>
                </a:solidFill>
                <a:latin typeface="+mj-lt"/>
                <a:ea typeface="Open Sans Italics"/>
                <a:cs typeface="Open Sans Italics"/>
                <a:sym typeface="Open Sans Italics"/>
              </a:rPr>
              <a:t> ВІЛ </a:t>
            </a:r>
            <a:r>
              <a:rPr lang="en-US" sz="2000" i="1" dirty="0" err="1">
                <a:solidFill>
                  <a:srgbClr val="FFFFFF"/>
                </a:solidFill>
                <a:latin typeface="+mj-lt"/>
                <a:ea typeface="Open Sans Italics"/>
                <a:cs typeface="Open Sans Italics"/>
                <a:sym typeface="Open Sans Italics"/>
              </a:rPr>
              <a:t>через</a:t>
            </a:r>
            <a:r>
              <a:rPr lang="en-US" sz="2000" i="1" dirty="0">
                <a:solidFill>
                  <a:srgbClr val="FFFFFF"/>
                </a:solidFill>
                <a:latin typeface="+mj-lt"/>
                <a:ea typeface="Open Sans Italics"/>
                <a:cs typeface="Open Sans Italics"/>
                <a:sym typeface="Open Sans Italics"/>
              </a:rPr>
              <a:t> 1 </a:t>
            </a:r>
            <a:r>
              <a:rPr lang="en-US" sz="2000" i="1" dirty="0" err="1">
                <a:solidFill>
                  <a:srgbClr val="FFFFFF"/>
                </a:solidFill>
                <a:latin typeface="+mj-lt"/>
                <a:ea typeface="Open Sans Italics"/>
                <a:cs typeface="Open Sans Italics"/>
                <a:sym typeface="Open Sans Italics"/>
              </a:rPr>
              <a:t>місяць</a:t>
            </a:r>
            <a:r>
              <a:rPr lang="en-US" sz="2000" i="1" dirty="0">
                <a:solidFill>
                  <a:srgbClr val="FFFFFF"/>
                </a:solidFill>
                <a:latin typeface="+mj-lt"/>
                <a:ea typeface="Open Sans Italics"/>
                <a:cs typeface="Open Sans Italics"/>
                <a:sym typeface="Open Sans Italics"/>
              </a:rPr>
              <a:t>, </a:t>
            </a:r>
            <a:r>
              <a:rPr lang="en-US" sz="2000" i="1" dirty="0" err="1">
                <a:solidFill>
                  <a:srgbClr val="FFFFFF"/>
                </a:solidFill>
                <a:latin typeface="+mj-lt"/>
                <a:ea typeface="Open Sans Italics"/>
                <a:cs typeface="Open Sans Italics"/>
                <a:sym typeface="Open Sans Italics"/>
              </a:rPr>
              <a:t>якщо</a:t>
            </a:r>
            <a:r>
              <a:rPr lang="en-US" sz="2000" i="1" dirty="0">
                <a:solidFill>
                  <a:srgbClr val="FFFFFF"/>
                </a:solidFill>
                <a:latin typeface="+mj-lt"/>
                <a:ea typeface="Open Sans Italics"/>
                <a:cs typeface="Open Sans Italics"/>
                <a:sym typeface="Open Sans Italics"/>
              </a:rPr>
              <a:t> є </a:t>
            </a:r>
            <a:r>
              <a:rPr lang="en-US" sz="2000" i="1" dirty="0" err="1">
                <a:solidFill>
                  <a:srgbClr val="FFFFFF"/>
                </a:solidFill>
                <a:latin typeface="+mj-lt"/>
                <a:ea typeface="Open Sans Italics"/>
                <a:cs typeface="Open Sans Italics"/>
                <a:sym typeface="Open Sans Italics"/>
              </a:rPr>
              <a:t>висока</a:t>
            </a:r>
            <a:r>
              <a:rPr lang="en-US" sz="2000" i="1" dirty="0">
                <a:solidFill>
                  <a:srgbClr val="FFFFFF"/>
                </a:solidFill>
                <a:latin typeface="+mj-lt"/>
                <a:ea typeface="Open Sans Italics"/>
                <a:cs typeface="Open Sans Italics"/>
                <a:sym typeface="Open Sans Italics"/>
              </a:rPr>
              <a:t> </a:t>
            </a:r>
            <a:r>
              <a:rPr lang="en-US" sz="2000" i="1" dirty="0" err="1">
                <a:solidFill>
                  <a:srgbClr val="FFFFFF"/>
                </a:solidFill>
                <a:latin typeface="+mj-lt"/>
                <a:ea typeface="Open Sans Italics"/>
                <a:cs typeface="Open Sans Italics"/>
                <a:sym typeface="Open Sans Italics"/>
              </a:rPr>
              <a:t>ймовірність</a:t>
            </a:r>
            <a:r>
              <a:rPr lang="en-US" sz="2000" i="1" dirty="0">
                <a:solidFill>
                  <a:srgbClr val="FFFFFF"/>
                </a:solidFill>
                <a:latin typeface="+mj-lt"/>
                <a:ea typeface="Open Sans Italics"/>
                <a:cs typeface="Open Sans Italics"/>
                <a:sym typeface="Open Sans Italics"/>
              </a:rPr>
              <a:t> </a:t>
            </a:r>
            <a:r>
              <a:rPr lang="uk-UA" sz="2000" i="1" dirty="0">
                <a:solidFill>
                  <a:srgbClr val="FFFFFF"/>
                </a:solidFill>
                <a:latin typeface="+mj-lt"/>
                <a:ea typeface="Open Sans Italics"/>
                <a:cs typeface="Open Sans Italics"/>
                <a:sym typeface="Open Sans Italics"/>
              </a:rPr>
              <a:t>ГВІ</a:t>
            </a:r>
            <a:r>
              <a:rPr lang="en-US" sz="2000" i="1" dirty="0">
                <a:solidFill>
                  <a:srgbClr val="FFFFFF"/>
                </a:solidFill>
                <a:latin typeface="+mj-lt"/>
                <a:ea typeface="Open Sans Italics"/>
                <a:cs typeface="Open Sans Italics"/>
                <a:sym typeface="Open Sans Italics"/>
              </a:rPr>
              <a:t> (</a:t>
            </a:r>
            <a:r>
              <a:rPr lang="en-US" sz="2000" i="1" dirty="0" err="1">
                <a:solidFill>
                  <a:srgbClr val="FFFFFF"/>
                </a:solidFill>
                <a:latin typeface="+mj-lt"/>
                <a:ea typeface="Open Sans Italics"/>
                <a:cs typeface="Open Sans Italics"/>
                <a:sym typeface="Open Sans Italics"/>
              </a:rPr>
              <a:t>ознаки</a:t>
            </a:r>
            <a:r>
              <a:rPr lang="en-US" sz="2000" i="1" dirty="0">
                <a:solidFill>
                  <a:srgbClr val="FFFFFF"/>
                </a:solidFill>
                <a:latin typeface="+mj-lt"/>
                <a:ea typeface="Open Sans Italics"/>
                <a:cs typeface="Open Sans Italics"/>
                <a:sym typeface="Open Sans Italics"/>
              </a:rPr>
              <a:t>/</a:t>
            </a:r>
            <a:r>
              <a:rPr lang="en-US" sz="2000" i="1" dirty="0" err="1">
                <a:solidFill>
                  <a:srgbClr val="FFFFFF"/>
                </a:solidFill>
                <a:latin typeface="+mj-lt"/>
                <a:ea typeface="Open Sans Italics"/>
                <a:cs typeface="Open Sans Italics"/>
                <a:sym typeface="Open Sans Italics"/>
              </a:rPr>
              <a:t>симптоми</a:t>
            </a:r>
            <a:r>
              <a:rPr lang="en-US" sz="2000" i="1" dirty="0">
                <a:solidFill>
                  <a:srgbClr val="FFFFFF"/>
                </a:solidFill>
                <a:latin typeface="+mj-lt"/>
                <a:ea typeface="Open Sans Italics"/>
                <a:cs typeface="Open Sans Italics"/>
                <a:sym typeface="Open Sans Italics"/>
              </a:rPr>
              <a:t>/</a:t>
            </a:r>
            <a:r>
              <a:rPr lang="en-US" sz="2000" i="1" dirty="0" err="1">
                <a:solidFill>
                  <a:srgbClr val="FFFFFF"/>
                </a:solidFill>
                <a:latin typeface="+mj-lt"/>
                <a:ea typeface="Open Sans Italics"/>
                <a:cs typeface="Open Sans Italics"/>
                <a:sym typeface="Open Sans Italics"/>
              </a:rPr>
              <a:t>історія</a:t>
            </a:r>
            <a:r>
              <a:rPr lang="en-US" sz="2000" i="1" dirty="0">
                <a:solidFill>
                  <a:srgbClr val="FFFFFF"/>
                </a:solidFill>
                <a:latin typeface="+mj-lt"/>
                <a:ea typeface="Open Sans Italics"/>
                <a:cs typeface="Open Sans Italics"/>
                <a:sym typeface="Open Sans Italics"/>
              </a:rPr>
              <a:t> </a:t>
            </a:r>
            <a:r>
              <a:rPr lang="en-US" sz="2000" i="1" dirty="0" err="1">
                <a:solidFill>
                  <a:srgbClr val="FFFFFF"/>
                </a:solidFill>
                <a:latin typeface="+mj-lt"/>
                <a:ea typeface="Open Sans Italics"/>
                <a:cs typeface="Open Sans Italics"/>
                <a:sym typeface="Open Sans Italics"/>
              </a:rPr>
              <a:t>контакту</a:t>
            </a:r>
            <a:r>
              <a:rPr lang="en-US" sz="2000" i="1" dirty="0">
                <a:solidFill>
                  <a:srgbClr val="FFFFFF"/>
                </a:solidFill>
                <a:latin typeface="+mj-lt"/>
                <a:ea typeface="Open Sans Italics"/>
                <a:cs typeface="Open Sans Italics"/>
                <a:sym typeface="Open Sans Italics"/>
              </a:rPr>
              <a:t> </a:t>
            </a:r>
            <a:r>
              <a:rPr lang="en-US" sz="2000" i="1" dirty="0" err="1">
                <a:solidFill>
                  <a:srgbClr val="FFFFFF"/>
                </a:solidFill>
                <a:latin typeface="+mj-lt"/>
                <a:ea typeface="Open Sans Italics"/>
                <a:cs typeface="Open Sans Italics"/>
                <a:sym typeface="Open Sans Italics"/>
              </a:rPr>
              <a:t>та</a:t>
            </a:r>
            <a:r>
              <a:rPr lang="en-US" sz="2000" i="1" dirty="0">
                <a:solidFill>
                  <a:srgbClr val="FFFFFF"/>
                </a:solidFill>
                <a:latin typeface="+mj-lt"/>
                <a:ea typeface="Open Sans Italics"/>
                <a:cs typeface="Open Sans Italics"/>
                <a:sym typeface="Open Sans Italics"/>
              </a:rPr>
              <a:t> </a:t>
            </a:r>
            <a:r>
              <a:rPr lang="en-US" sz="2000" i="1" dirty="0" err="1">
                <a:solidFill>
                  <a:srgbClr val="FFFFFF"/>
                </a:solidFill>
                <a:latin typeface="+mj-lt"/>
                <a:ea typeface="Open Sans Italics"/>
                <a:cs typeface="Open Sans Italics"/>
                <a:sym typeface="Open Sans Italics"/>
              </a:rPr>
              <a:t>значне</a:t>
            </a:r>
            <a:r>
              <a:rPr lang="en-US" sz="2000" i="1" dirty="0">
                <a:solidFill>
                  <a:srgbClr val="FFFFFF"/>
                </a:solidFill>
                <a:latin typeface="+mj-lt"/>
                <a:ea typeface="Open Sans Italics"/>
                <a:cs typeface="Open Sans Italics"/>
                <a:sym typeface="Open Sans Italics"/>
              </a:rPr>
              <a:t> </a:t>
            </a:r>
            <a:r>
              <a:rPr lang="en-US" sz="2000" i="1" dirty="0" err="1">
                <a:solidFill>
                  <a:srgbClr val="FFFFFF"/>
                </a:solidFill>
                <a:latin typeface="+mj-lt"/>
                <a:ea typeface="Open Sans Italics"/>
                <a:cs typeface="Open Sans Italics"/>
                <a:sym typeface="Open Sans Italics"/>
              </a:rPr>
              <a:t>відхилення</a:t>
            </a:r>
            <a:r>
              <a:rPr lang="en-US" sz="2000" i="1" dirty="0">
                <a:solidFill>
                  <a:srgbClr val="FFFFFF"/>
                </a:solidFill>
                <a:latin typeface="+mj-lt"/>
                <a:ea typeface="Open Sans Italics"/>
                <a:cs typeface="Open Sans Italics"/>
                <a:sym typeface="Open Sans Italics"/>
              </a:rPr>
              <a:t> </a:t>
            </a:r>
            <a:r>
              <a:rPr lang="en-US" sz="2000" i="1" dirty="0" err="1">
                <a:solidFill>
                  <a:srgbClr val="FFFFFF"/>
                </a:solidFill>
                <a:latin typeface="+mj-lt"/>
                <a:ea typeface="Open Sans Italics"/>
                <a:cs typeface="Open Sans Italics"/>
                <a:sym typeface="Open Sans Italics"/>
              </a:rPr>
              <a:t>від</a:t>
            </a:r>
            <a:r>
              <a:rPr lang="en-US" sz="2000" i="1" dirty="0">
                <a:solidFill>
                  <a:srgbClr val="FFFFFF"/>
                </a:solidFill>
                <a:latin typeface="+mj-lt"/>
                <a:ea typeface="Open Sans Italics"/>
                <a:cs typeface="Open Sans Italics"/>
                <a:sym typeface="Open Sans Italics"/>
              </a:rPr>
              <a:t> </a:t>
            </a:r>
            <a:r>
              <a:rPr lang="en-US" sz="2000" i="1" dirty="0" err="1">
                <a:solidFill>
                  <a:srgbClr val="FFFFFF"/>
                </a:solidFill>
                <a:latin typeface="+mj-lt"/>
                <a:ea typeface="Open Sans Italics"/>
                <a:cs typeface="Open Sans Italics"/>
                <a:sym typeface="Open Sans Italics"/>
              </a:rPr>
              <a:t>режиму</a:t>
            </a:r>
            <a:r>
              <a:rPr lang="en-US" sz="2000" i="1" dirty="0">
                <a:solidFill>
                  <a:srgbClr val="FFFFFF"/>
                </a:solidFill>
                <a:latin typeface="+mj-lt"/>
                <a:ea typeface="Open Sans Italics"/>
                <a:cs typeface="Open Sans Italics"/>
                <a:sym typeface="Open Sans Italics"/>
              </a:rPr>
              <a:t> </a:t>
            </a:r>
            <a:r>
              <a:rPr lang="en-US" sz="2000" i="1" dirty="0" err="1">
                <a:solidFill>
                  <a:srgbClr val="FFFFFF"/>
                </a:solidFill>
                <a:latin typeface="+mj-lt"/>
                <a:ea typeface="Open Sans Italics"/>
                <a:cs typeface="Open Sans Italics"/>
                <a:sym typeface="Open Sans Italics"/>
              </a:rPr>
              <a:t>застосування</a:t>
            </a:r>
            <a:r>
              <a:rPr lang="en-US" sz="2000" i="1" dirty="0">
                <a:solidFill>
                  <a:srgbClr val="FFFFFF"/>
                </a:solidFill>
                <a:latin typeface="+mj-lt"/>
                <a:ea typeface="Open Sans Italics"/>
                <a:cs typeface="Open Sans Italics"/>
                <a:sym typeface="Open Sans Italics"/>
              </a:rPr>
              <a:t>/</a:t>
            </a:r>
            <a:r>
              <a:rPr lang="en-US" sz="2000" i="1" dirty="0" err="1">
                <a:solidFill>
                  <a:srgbClr val="FFFFFF"/>
                </a:solidFill>
                <a:latin typeface="+mj-lt"/>
                <a:ea typeface="Open Sans Italics"/>
                <a:cs typeface="Open Sans Italics"/>
                <a:sym typeface="Open Sans Italics"/>
              </a:rPr>
              <a:t>період</a:t>
            </a:r>
            <a:r>
              <a:rPr lang="en-US" sz="2000" i="1" dirty="0">
                <a:solidFill>
                  <a:srgbClr val="FFFFFF"/>
                </a:solidFill>
                <a:latin typeface="+mj-lt"/>
                <a:ea typeface="Open Sans Italics"/>
                <a:cs typeface="Open Sans Italics"/>
                <a:sym typeface="Open Sans Italics"/>
              </a:rPr>
              <a:t> </a:t>
            </a:r>
            <a:r>
              <a:rPr lang="en-US" sz="2000" i="1" dirty="0" err="1">
                <a:solidFill>
                  <a:srgbClr val="FFFFFF"/>
                </a:solidFill>
                <a:latin typeface="+mj-lt"/>
                <a:ea typeface="Open Sans Italics"/>
                <a:cs typeface="Open Sans Italics"/>
                <a:sym typeface="Open Sans Italics"/>
              </a:rPr>
              <a:t>невикористання</a:t>
            </a:r>
            <a:r>
              <a:rPr lang="en-US" sz="2000" i="1" dirty="0">
                <a:solidFill>
                  <a:srgbClr val="FFFFFF"/>
                </a:solidFill>
                <a:latin typeface="+mj-lt"/>
                <a:ea typeface="Open Sans Italics"/>
                <a:cs typeface="Open Sans Italics"/>
                <a:sym typeface="Open Sans Italics"/>
              </a:rPr>
              <a:t>)</a:t>
            </a:r>
            <a:endParaRPr lang="en-US" sz="2000" i="1" dirty="0">
              <a:solidFill>
                <a:srgbClr val="FFFFFF"/>
              </a:solidFill>
              <a:latin typeface="+mj-lt"/>
              <a:ea typeface="Open Sans Italics"/>
              <a:cs typeface="Open Sans Italics"/>
            </a:endParaRPr>
          </a:p>
        </p:txBody>
      </p:sp>
      <p:sp>
        <p:nvSpPr>
          <p:cNvPr id="7" name="TextBox 7"/>
          <p:cNvSpPr txBox="1"/>
          <p:nvPr/>
        </p:nvSpPr>
        <p:spPr>
          <a:xfrm>
            <a:off x="362133" y="942702"/>
            <a:ext cx="17190327" cy="737235"/>
          </a:xfrm>
          <a:prstGeom prst="rect">
            <a:avLst/>
          </a:prstGeom>
        </p:spPr>
        <p:txBody>
          <a:bodyPr lIns="0" tIns="0" rIns="0" bIns="0" rtlCol="0" anchor="t">
            <a:spAutoFit/>
          </a:bodyPr>
          <a:lstStyle/>
          <a:p>
            <a:pPr algn="l">
              <a:lnSpc>
                <a:spcPts val="2940"/>
              </a:lnSpc>
              <a:spcBef>
                <a:spcPct val="0"/>
              </a:spcBef>
            </a:pPr>
            <a:r>
              <a:rPr lang="en-US" sz="2000" b="1" dirty="0" err="1">
                <a:solidFill>
                  <a:srgbClr val="FFFFFF"/>
                </a:solidFill>
                <a:latin typeface="Roboto Condensed Bold"/>
                <a:ea typeface="Roboto Condensed Bold"/>
                <a:cs typeface="Roboto Condensed Bold"/>
                <a:sym typeface="Roboto Condensed Bold"/>
              </a:rPr>
              <a:t>Деякі</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протипоказання</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стосуються</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лише</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пацієнтів</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які</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використовують</a:t>
            </a:r>
            <a:r>
              <a:rPr lang="en-US" sz="2000" b="1" dirty="0">
                <a:solidFill>
                  <a:srgbClr val="FFFFFF"/>
                </a:solidFill>
                <a:latin typeface="Roboto Condensed Bold"/>
                <a:ea typeface="Roboto Condensed Bold"/>
                <a:cs typeface="Roboto Condensed Bold"/>
                <a:sym typeface="Roboto Condensed Bold"/>
              </a:rPr>
              <a:t> DVR з </a:t>
            </a:r>
            <a:r>
              <a:rPr lang="en-US" sz="2000" b="1" dirty="0" err="1">
                <a:solidFill>
                  <a:srgbClr val="FFFFFF"/>
                </a:solidFill>
                <a:latin typeface="Roboto Condensed Bold"/>
                <a:ea typeface="Roboto Condensed Bold"/>
                <a:cs typeface="Roboto Condensed Bold"/>
                <a:sym typeface="Roboto Condensed Bold"/>
              </a:rPr>
              <a:t>відхиленнями</a:t>
            </a:r>
            <a:r>
              <a:rPr lang="en-US" sz="2000" b="1" dirty="0">
                <a:solidFill>
                  <a:srgbClr val="FFFFFF"/>
                </a:solidFill>
                <a:latin typeface="Roboto Condensed Bold"/>
                <a:ea typeface="Roboto Condensed Bold"/>
                <a:cs typeface="Roboto Condensed Bold"/>
                <a:sym typeface="Roboto Condensed Bold"/>
              </a:rPr>
              <a:t> у </a:t>
            </a:r>
            <a:r>
              <a:rPr lang="en-US" sz="2000" b="1" dirty="0" err="1">
                <a:solidFill>
                  <a:srgbClr val="FFFFFF"/>
                </a:solidFill>
                <a:latin typeface="Roboto Condensed Bold"/>
                <a:ea typeface="Roboto Condensed Bold"/>
                <a:cs typeface="Roboto Condensed Bold"/>
                <a:sym typeface="Roboto Condensed Bold"/>
              </a:rPr>
              <a:t>застосуванні</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дні</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або</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періоди</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невикористання</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що</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зазначено</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курсивом</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нижче</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тоді</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як</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інші</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застосовуються</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до</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всіх</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користувачів</a:t>
            </a:r>
            <a:r>
              <a:rPr lang="en-US" sz="2000" b="1" dirty="0">
                <a:solidFill>
                  <a:srgbClr val="FFFFFF"/>
                </a:solidFill>
                <a:latin typeface="Roboto Condensed Bold"/>
                <a:ea typeface="Roboto Condensed Bold"/>
                <a:cs typeface="Roboto Condensed Bold"/>
                <a:sym typeface="Roboto Condensed Bold"/>
              </a:rPr>
              <a:t> DVR</a:t>
            </a: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62133" y="198120"/>
            <a:ext cx="15497243" cy="830580"/>
          </a:xfrm>
          <a:prstGeom prst="rect">
            <a:avLst/>
          </a:prstGeom>
        </p:spPr>
        <p:txBody>
          <a:bodyPr lIns="0" tIns="0" rIns="0" bIns="0" rtlCol="0" anchor="t">
            <a:spAutoFit/>
          </a:bodyPr>
          <a:lstStyle/>
          <a:p>
            <a:pPr algn="l">
              <a:lnSpc>
                <a:spcPts val="6719"/>
              </a:lnSpc>
            </a:pPr>
            <a:r>
              <a:rPr lang="en-US" sz="4800" b="1" dirty="0" err="1">
                <a:solidFill>
                  <a:srgbClr val="000000"/>
                </a:solidFill>
                <a:latin typeface="Roboto Condensed Bold"/>
                <a:ea typeface="Roboto Condensed Bold"/>
                <a:cs typeface="Roboto Condensed Bold"/>
                <a:sym typeface="Roboto Condensed Bold"/>
              </a:rPr>
              <a:t>Короткий</a:t>
            </a:r>
            <a:r>
              <a:rPr lang="en-US" sz="4800" b="1" dirty="0">
                <a:solidFill>
                  <a:srgbClr val="000000"/>
                </a:solidFill>
                <a:latin typeface="Roboto Condensed Bold"/>
                <a:ea typeface="Roboto Condensed Bold"/>
                <a:cs typeface="Roboto Condensed Bold"/>
                <a:sym typeface="Roboto Condensed Bold"/>
              </a:rPr>
              <a:t> </a:t>
            </a:r>
            <a:r>
              <a:rPr lang="en-US" sz="4800" b="1" dirty="0" err="1">
                <a:solidFill>
                  <a:srgbClr val="000000"/>
                </a:solidFill>
                <a:latin typeface="Roboto Condensed Bold"/>
                <a:ea typeface="Roboto Condensed Bold"/>
                <a:cs typeface="Roboto Condensed Bold"/>
                <a:sym typeface="Roboto Condensed Bold"/>
              </a:rPr>
              <a:t>опис</a:t>
            </a:r>
            <a:r>
              <a:rPr lang="en-US" sz="4800" b="1" dirty="0">
                <a:solidFill>
                  <a:srgbClr val="000000"/>
                </a:solidFill>
                <a:latin typeface="Roboto Condensed Bold"/>
                <a:ea typeface="Roboto Condensed Bold"/>
                <a:cs typeface="Roboto Condensed Bold"/>
                <a:sym typeface="Roboto Condensed Bold"/>
              </a:rPr>
              <a:t>: </a:t>
            </a:r>
            <a:r>
              <a:rPr lang="en-US" sz="4800" b="1" dirty="0" err="1">
                <a:solidFill>
                  <a:srgbClr val="000000"/>
                </a:solidFill>
                <a:latin typeface="Roboto Condensed Bold"/>
                <a:ea typeface="Roboto Condensed Bold"/>
                <a:cs typeface="Roboto Condensed Bold"/>
                <a:sym typeface="Roboto Condensed Bold"/>
              </a:rPr>
              <a:t>Побічні</a:t>
            </a:r>
            <a:r>
              <a:rPr lang="en-US" sz="4800" b="1" dirty="0">
                <a:solidFill>
                  <a:srgbClr val="000000"/>
                </a:solidFill>
                <a:latin typeface="Roboto Condensed Bold"/>
                <a:ea typeface="Roboto Condensed Bold"/>
                <a:cs typeface="Roboto Condensed Bold"/>
                <a:sym typeface="Roboto Condensed Bold"/>
              </a:rPr>
              <a:t> </a:t>
            </a:r>
            <a:r>
              <a:rPr lang="en-US" sz="4800" b="1" dirty="0" err="1">
                <a:solidFill>
                  <a:srgbClr val="000000"/>
                </a:solidFill>
                <a:latin typeface="Roboto Condensed Bold"/>
                <a:ea typeface="Roboto Condensed Bold"/>
                <a:cs typeface="Roboto Condensed Bold"/>
                <a:sym typeface="Roboto Condensed Bold"/>
              </a:rPr>
              <a:t>ефекти</a:t>
            </a:r>
            <a:r>
              <a:rPr lang="en-US" sz="4800" b="1" dirty="0">
                <a:solidFill>
                  <a:srgbClr val="000000"/>
                </a:solidFill>
                <a:latin typeface="Roboto Condensed Bold"/>
                <a:ea typeface="Roboto Condensed Bold"/>
                <a:cs typeface="Roboto Condensed Bold"/>
                <a:sym typeface="Roboto Condensed Bold"/>
              </a:rPr>
              <a:t> DVR</a:t>
            </a:r>
          </a:p>
        </p:txBody>
      </p:sp>
      <p:grpSp>
        <p:nvGrpSpPr>
          <p:cNvPr id="3" name="Group 3"/>
          <p:cNvGrpSpPr/>
          <p:nvPr/>
        </p:nvGrpSpPr>
        <p:grpSpPr>
          <a:xfrm>
            <a:off x="0" y="1434457"/>
            <a:ext cx="18288000" cy="8852543"/>
            <a:chOff x="0" y="0"/>
            <a:chExt cx="4544630" cy="2304206"/>
          </a:xfrm>
        </p:grpSpPr>
        <p:sp>
          <p:nvSpPr>
            <p:cNvPr id="4" name="Freeform 4"/>
            <p:cNvSpPr/>
            <p:nvPr/>
          </p:nvSpPr>
          <p:spPr>
            <a:xfrm>
              <a:off x="0" y="0"/>
              <a:ext cx="4544630" cy="2304206"/>
            </a:xfrm>
            <a:custGeom>
              <a:avLst/>
              <a:gdLst/>
              <a:ahLst/>
              <a:cxnLst/>
              <a:rect l="l" t="t" r="r" b="b"/>
              <a:pathLst>
                <a:path w="4544630" h="2304206">
                  <a:moveTo>
                    <a:pt x="0" y="0"/>
                  </a:moveTo>
                  <a:lnTo>
                    <a:pt x="4544630" y="0"/>
                  </a:lnTo>
                  <a:lnTo>
                    <a:pt x="4544630" y="2304206"/>
                  </a:lnTo>
                  <a:lnTo>
                    <a:pt x="0" y="2304206"/>
                  </a:lnTo>
                  <a:close/>
                </a:path>
              </a:pathLst>
            </a:custGeom>
            <a:solidFill>
              <a:srgbClr val="48AEA8"/>
            </a:solidFill>
          </p:spPr>
        </p:sp>
        <p:sp>
          <p:nvSpPr>
            <p:cNvPr id="5" name="TextBox 5"/>
            <p:cNvSpPr txBox="1"/>
            <p:nvPr/>
          </p:nvSpPr>
          <p:spPr>
            <a:xfrm>
              <a:off x="0" y="47625"/>
              <a:ext cx="4544630" cy="2256581"/>
            </a:xfrm>
            <a:prstGeom prst="rect">
              <a:avLst/>
            </a:prstGeom>
          </p:spPr>
          <p:txBody>
            <a:bodyPr lIns="50800" tIns="50800" rIns="50800" bIns="50800" rtlCol="0" anchor="ctr"/>
            <a:lstStyle/>
            <a:p>
              <a:pPr algn="ctr">
                <a:lnSpc>
                  <a:spcPts val="1602"/>
                </a:lnSpc>
              </a:pPr>
              <a:endParaRPr/>
            </a:p>
          </p:txBody>
        </p:sp>
      </p:grpSp>
      <p:sp>
        <p:nvSpPr>
          <p:cNvPr id="6" name="TextBox 6"/>
          <p:cNvSpPr txBox="1"/>
          <p:nvPr/>
        </p:nvSpPr>
        <p:spPr>
          <a:xfrm>
            <a:off x="905142" y="2287983"/>
            <a:ext cx="15750833" cy="7805535"/>
          </a:xfrm>
          <a:prstGeom prst="rect">
            <a:avLst/>
          </a:prstGeom>
        </p:spPr>
        <p:txBody>
          <a:bodyPr lIns="0" tIns="0" rIns="0" bIns="0" rtlCol="0" anchor="t">
            <a:spAutoFit/>
          </a:bodyPr>
          <a:lstStyle/>
          <a:p>
            <a:pPr algn="just">
              <a:lnSpc>
                <a:spcPts val="5106"/>
              </a:lnSpc>
            </a:pPr>
            <a:r>
              <a:rPr lang="en-US" sz="3600" dirty="0" err="1">
                <a:solidFill>
                  <a:srgbClr val="FFFFFF"/>
                </a:solidFill>
                <a:latin typeface="Open Sans"/>
                <a:ea typeface="Open Sans"/>
                <a:cs typeface="Open Sans"/>
                <a:sym typeface="Open Sans"/>
              </a:rPr>
              <a:t>Можливі</a:t>
            </a:r>
            <a:r>
              <a:rPr lang="en-US" sz="3647" dirty="0">
                <a:solidFill>
                  <a:srgbClr val="FFFFFF"/>
                </a:solidFill>
                <a:latin typeface="Open Sans"/>
                <a:ea typeface="Open Sans"/>
                <a:cs typeface="Open Sans"/>
                <a:sym typeface="Open Sans"/>
              </a:rPr>
              <a:t> </a:t>
            </a:r>
            <a:r>
              <a:rPr lang="en-US" sz="3647" dirty="0" err="1">
                <a:solidFill>
                  <a:srgbClr val="FFFFFF"/>
                </a:solidFill>
                <a:latin typeface="Open Sans"/>
                <a:ea typeface="Open Sans"/>
                <a:cs typeface="Open Sans"/>
                <a:sym typeface="Open Sans"/>
              </a:rPr>
              <a:t>побічні</a:t>
            </a:r>
            <a:r>
              <a:rPr lang="en-US" sz="3647" dirty="0">
                <a:solidFill>
                  <a:srgbClr val="FFFFFF"/>
                </a:solidFill>
                <a:latin typeface="Open Sans"/>
                <a:ea typeface="Open Sans"/>
                <a:cs typeface="Open Sans"/>
                <a:sym typeface="Open Sans"/>
              </a:rPr>
              <a:t> </a:t>
            </a:r>
            <a:r>
              <a:rPr lang="en-US" sz="3647" dirty="0" err="1">
                <a:solidFill>
                  <a:srgbClr val="FFFFFF"/>
                </a:solidFill>
                <a:latin typeface="Open Sans"/>
                <a:ea typeface="Open Sans"/>
                <a:cs typeface="Open Sans"/>
                <a:sym typeface="Open Sans"/>
              </a:rPr>
              <a:t>ефекти</a:t>
            </a:r>
            <a:r>
              <a:rPr lang="en-US" sz="3647" dirty="0">
                <a:solidFill>
                  <a:srgbClr val="FFFFFF"/>
                </a:solidFill>
                <a:latin typeface="Open Sans"/>
                <a:ea typeface="Open Sans"/>
                <a:cs typeface="Open Sans"/>
                <a:sym typeface="Open Sans"/>
              </a:rPr>
              <a:t> </a:t>
            </a:r>
            <a:r>
              <a:rPr lang="en-US" sz="3647" dirty="0" err="1">
                <a:solidFill>
                  <a:srgbClr val="FFFFFF"/>
                </a:solidFill>
                <a:latin typeface="Open Sans"/>
                <a:ea typeface="Open Sans"/>
                <a:cs typeface="Open Sans"/>
                <a:sym typeface="Open Sans"/>
              </a:rPr>
              <a:t>включають</a:t>
            </a:r>
            <a:r>
              <a:rPr lang="en-US" sz="3647" dirty="0">
                <a:solidFill>
                  <a:srgbClr val="FFFFFF"/>
                </a:solidFill>
                <a:latin typeface="Open Sans"/>
                <a:ea typeface="Open Sans"/>
                <a:cs typeface="Open Sans"/>
                <a:sym typeface="Open Sans"/>
              </a:rPr>
              <a:t>:</a:t>
            </a:r>
          </a:p>
          <a:p>
            <a:pPr marL="787506" lvl="1" indent="-393753" algn="just">
              <a:lnSpc>
                <a:spcPts val="5106"/>
              </a:lnSpc>
              <a:buFont typeface="Arial"/>
              <a:buChar char="•"/>
            </a:pPr>
            <a:r>
              <a:rPr lang="en-US" sz="3647" dirty="0" err="1">
                <a:solidFill>
                  <a:srgbClr val="FFFFFF"/>
                </a:solidFill>
                <a:latin typeface="Open Sans"/>
                <a:ea typeface="Open Sans"/>
                <a:cs typeface="Open Sans"/>
                <a:sym typeface="Open Sans"/>
              </a:rPr>
              <a:t>Інфекція</a:t>
            </a:r>
            <a:r>
              <a:rPr lang="en-US" sz="3647" dirty="0">
                <a:solidFill>
                  <a:srgbClr val="FFFFFF"/>
                </a:solidFill>
                <a:latin typeface="Open Sans"/>
                <a:ea typeface="Open Sans"/>
                <a:cs typeface="Open Sans"/>
                <a:sym typeface="Open Sans"/>
              </a:rPr>
              <a:t> </a:t>
            </a:r>
            <a:r>
              <a:rPr lang="en-US" sz="3647" dirty="0" err="1">
                <a:solidFill>
                  <a:srgbClr val="FFFFFF"/>
                </a:solidFill>
                <a:latin typeface="Open Sans"/>
                <a:ea typeface="Open Sans"/>
                <a:cs typeface="Open Sans"/>
                <a:sym typeface="Open Sans"/>
              </a:rPr>
              <a:t>сечовивідних</a:t>
            </a:r>
            <a:r>
              <a:rPr lang="en-US" sz="3647" dirty="0">
                <a:solidFill>
                  <a:srgbClr val="FFFFFF"/>
                </a:solidFill>
                <a:latin typeface="Open Sans"/>
                <a:ea typeface="Open Sans"/>
                <a:cs typeface="Open Sans"/>
                <a:sym typeface="Open Sans"/>
              </a:rPr>
              <a:t> </a:t>
            </a:r>
            <a:r>
              <a:rPr lang="en-US" sz="3647" dirty="0" err="1">
                <a:solidFill>
                  <a:srgbClr val="FFFFFF"/>
                </a:solidFill>
                <a:latin typeface="Open Sans"/>
                <a:ea typeface="Open Sans"/>
                <a:cs typeface="Open Sans"/>
                <a:sym typeface="Open Sans"/>
              </a:rPr>
              <a:t>шляхів</a:t>
            </a:r>
            <a:endParaRPr lang="en-US" sz="3647" dirty="0">
              <a:solidFill>
                <a:srgbClr val="FFFFFF"/>
              </a:solidFill>
              <a:latin typeface="Open Sans"/>
              <a:ea typeface="Open Sans"/>
              <a:cs typeface="Open Sans"/>
              <a:sym typeface="Open Sans"/>
            </a:endParaRPr>
          </a:p>
          <a:p>
            <a:pPr marL="787506" lvl="1" indent="-393753" algn="just">
              <a:lnSpc>
                <a:spcPts val="5106"/>
              </a:lnSpc>
              <a:buFont typeface="Arial"/>
              <a:buChar char="•"/>
            </a:pPr>
            <a:r>
              <a:rPr lang="en-US" sz="3647" dirty="0" err="1">
                <a:solidFill>
                  <a:srgbClr val="FFFFFF"/>
                </a:solidFill>
                <a:latin typeface="Open Sans"/>
                <a:ea typeface="Open Sans"/>
                <a:cs typeface="Open Sans"/>
                <a:sym typeface="Open Sans"/>
              </a:rPr>
              <a:t>Запалення</a:t>
            </a:r>
            <a:r>
              <a:rPr lang="en-US" sz="3647" dirty="0">
                <a:solidFill>
                  <a:srgbClr val="FFFFFF"/>
                </a:solidFill>
                <a:latin typeface="Open Sans"/>
                <a:ea typeface="Open Sans"/>
                <a:cs typeface="Open Sans"/>
                <a:sym typeface="Open Sans"/>
              </a:rPr>
              <a:t> </a:t>
            </a:r>
            <a:r>
              <a:rPr lang="en-US" sz="3647" dirty="0" err="1">
                <a:solidFill>
                  <a:srgbClr val="FFFFFF"/>
                </a:solidFill>
                <a:latin typeface="Open Sans"/>
                <a:ea typeface="Open Sans"/>
                <a:cs typeface="Open Sans"/>
                <a:sym typeface="Open Sans"/>
              </a:rPr>
              <a:t>піхви</a:t>
            </a:r>
            <a:r>
              <a:rPr lang="en-US" sz="3647" dirty="0">
                <a:solidFill>
                  <a:srgbClr val="FFFFFF"/>
                </a:solidFill>
                <a:latin typeface="Open Sans"/>
                <a:ea typeface="Open Sans"/>
                <a:cs typeface="Open Sans"/>
                <a:sym typeface="Open Sans"/>
              </a:rPr>
              <a:t>, </a:t>
            </a:r>
            <a:r>
              <a:rPr lang="en-US" sz="3647" dirty="0" err="1">
                <a:solidFill>
                  <a:srgbClr val="FFFFFF"/>
                </a:solidFill>
                <a:latin typeface="Open Sans"/>
                <a:ea typeface="Open Sans"/>
                <a:cs typeface="Open Sans"/>
                <a:sym typeface="Open Sans"/>
              </a:rPr>
              <a:t>вульви</a:t>
            </a:r>
            <a:r>
              <a:rPr lang="en-US" sz="3647" dirty="0">
                <a:solidFill>
                  <a:srgbClr val="FFFFFF"/>
                </a:solidFill>
                <a:latin typeface="Open Sans"/>
                <a:ea typeface="Open Sans"/>
                <a:cs typeface="Open Sans"/>
                <a:sym typeface="Open Sans"/>
              </a:rPr>
              <a:t> </a:t>
            </a:r>
            <a:r>
              <a:rPr lang="en-US" sz="3647" dirty="0" err="1">
                <a:solidFill>
                  <a:srgbClr val="FFFFFF"/>
                </a:solidFill>
                <a:latin typeface="Open Sans"/>
                <a:ea typeface="Open Sans"/>
                <a:cs typeface="Open Sans"/>
                <a:sym typeface="Open Sans"/>
              </a:rPr>
              <a:t>або</a:t>
            </a:r>
            <a:r>
              <a:rPr lang="en-US" sz="3647" dirty="0">
                <a:solidFill>
                  <a:srgbClr val="FFFFFF"/>
                </a:solidFill>
                <a:latin typeface="Open Sans"/>
                <a:ea typeface="Open Sans"/>
                <a:cs typeface="Open Sans"/>
                <a:sym typeface="Open Sans"/>
              </a:rPr>
              <a:t> </a:t>
            </a:r>
            <a:r>
              <a:rPr lang="en-US" sz="3647" dirty="0" err="1">
                <a:solidFill>
                  <a:srgbClr val="FFFFFF"/>
                </a:solidFill>
                <a:latin typeface="Open Sans"/>
                <a:ea typeface="Open Sans"/>
                <a:cs typeface="Open Sans"/>
                <a:sym typeface="Open Sans"/>
              </a:rPr>
              <a:t>шийки</a:t>
            </a:r>
            <a:r>
              <a:rPr lang="en-US" sz="3647" dirty="0">
                <a:solidFill>
                  <a:srgbClr val="FFFFFF"/>
                </a:solidFill>
                <a:latin typeface="Open Sans"/>
                <a:ea typeface="Open Sans"/>
                <a:cs typeface="Open Sans"/>
                <a:sym typeface="Open Sans"/>
              </a:rPr>
              <a:t> </a:t>
            </a:r>
            <a:r>
              <a:rPr lang="en-US" sz="3647" dirty="0" err="1">
                <a:solidFill>
                  <a:srgbClr val="FFFFFF"/>
                </a:solidFill>
                <a:latin typeface="Open Sans"/>
                <a:ea typeface="Open Sans"/>
                <a:cs typeface="Open Sans"/>
                <a:sym typeface="Open Sans"/>
              </a:rPr>
              <a:t>матки</a:t>
            </a:r>
            <a:endParaRPr lang="en-US" sz="3647" dirty="0">
              <a:solidFill>
                <a:srgbClr val="FFFFFF"/>
              </a:solidFill>
              <a:latin typeface="Open Sans"/>
              <a:ea typeface="Open Sans"/>
              <a:cs typeface="Open Sans"/>
              <a:sym typeface="Open Sans"/>
            </a:endParaRPr>
          </a:p>
          <a:p>
            <a:pPr marL="787506" lvl="1" indent="-393753" algn="just">
              <a:lnSpc>
                <a:spcPts val="5106"/>
              </a:lnSpc>
              <a:buFont typeface="Arial"/>
              <a:buChar char="•"/>
            </a:pPr>
            <a:r>
              <a:rPr lang="en-US" sz="3647" dirty="0" err="1">
                <a:solidFill>
                  <a:srgbClr val="FFFFFF"/>
                </a:solidFill>
                <a:latin typeface="Open Sans"/>
                <a:ea typeface="Open Sans"/>
                <a:cs typeface="Open Sans"/>
                <a:sym typeface="Open Sans"/>
              </a:rPr>
              <a:t>Вагінальні</a:t>
            </a:r>
            <a:r>
              <a:rPr lang="en-US" sz="3647" dirty="0">
                <a:solidFill>
                  <a:srgbClr val="FFFFFF"/>
                </a:solidFill>
                <a:latin typeface="Open Sans"/>
                <a:ea typeface="Open Sans"/>
                <a:cs typeface="Open Sans"/>
                <a:sym typeface="Open Sans"/>
              </a:rPr>
              <a:t> </a:t>
            </a:r>
            <a:r>
              <a:rPr lang="en-US" sz="3647" dirty="0" err="1">
                <a:solidFill>
                  <a:srgbClr val="FFFFFF"/>
                </a:solidFill>
                <a:latin typeface="Open Sans"/>
                <a:ea typeface="Open Sans"/>
                <a:cs typeface="Open Sans"/>
                <a:sym typeface="Open Sans"/>
              </a:rPr>
              <a:t>виділення</a:t>
            </a:r>
            <a:endParaRPr lang="en-US" sz="3647" dirty="0">
              <a:solidFill>
                <a:srgbClr val="FFFFFF"/>
              </a:solidFill>
              <a:latin typeface="Open Sans"/>
              <a:ea typeface="Open Sans"/>
              <a:cs typeface="Open Sans"/>
              <a:sym typeface="Open Sans"/>
            </a:endParaRPr>
          </a:p>
          <a:p>
            <a:pPr marL="787506" lvl="1" indent="-393753" algn="just">
              <a:lnSpc>
                <a:spcPts val="5106"/>
              </a:lnSpc>
              <a:buFont typeface="Arial"/>
              <a:buChar char="•"/>
            </a:pPr>
            <a:r>
              <a:rPr lang="en-US" sz="3647" dirty="0" err="1">
                <a:solidFill>
                  <a:srgbClr val="FFFFFF"/>
                </a:solidFill>
                <a:latin typeface="Open Sans"/>
                <a:ea typeface="Open Sans"/>
                <a:cs typeface="Open Sans"/>
                <a:sym typeface="Open Sans"/>
              </a:rPr>
              <a:t>Свербіж</a:t>
            </a:r>
            <a:r>
              <a:rPr lang="en-US" sz="3647" dirty="0">
                <a:solidFill>
                  <a:srgbClr val="FFFFFF"/>
                </a:solidFill>
                <a:latin typeface="Open Sans"/>
                <a:ea typeface="Open Sans"/>
                <a:cs typeface="Open Sans"/>
                <a:sym typeface="Open Sans"/>
              </a:rPr>
              <a:t> </a:t>
            </a:r>
            <a:r>
              <a:rPr lang="en-US" sz="3647" dirty="0" err="1">
                <a:solidFill>
                  <a:srgbClr val="FFFFFF"/>
                </a:solidFill>
                <a:latin typeface="Open Sans"/>
                <a:ea typeface="Open Sans"/>
                <a:cs typeface="Open Sans"/>
                <a:sym typeface="Open Sans"/>
              </a:rPr>
              <a:t>піхви</a:t>
            </a:r>
            <a:r>
              <a:rPr lang="en-US" sz="3647" dirty="0">
                <a:solidFill>
                  <a:srgbClr val="FFFFFF"/>
                </a:solidFill>
                <a:latin typeface="Open Sans"/>
                <a:ea typeface="Open Sans"/>
                <a:cs typeface="Open Sans"/>
                <a:sym typeface="Open Sans"/>
              </a:rPr>
              <a:t> </a:t>
            </a:r>
            <a:r>
              <a:rPr lang="en-US" sz="3647" dirty="0" err="1">
                <a:solidFill>
                  <a:srgbClr val="FFFFFF"/>
                </a:solidFill>
                <a:latin typeface="Open Sans"/>
                <a:ea typeface="Open Sans"/>
                <a:cs typeface="Open Sans"/>
                <a:sym typeface="Open Sans"/>
              </a:rPr>
              <a:t>або</a:t>
            </a:r>
            <a:r>
              <a:rPr lang="en-US" sz="3647" dirty="0">
                <a:solidFill>
                  <a:srgbClr val="FFFFFF"/>
                </a:solidFill>
                <a:latin typeface="Open Sans"/>
                <a:ea typeface="Open Sans"/>
                <a:cs typeface="Open Sans"/>
                <a:sym typeface="Open Sans"/>
              </a:rPr>
              <a:t> </a:t>
            </a:r>
            <a:r>
              <a:rPr lang="en-US" sz="3647" dirty="0" err="1">
                <a:solidFill>
                  <a:srgbClr val="FFFFFF"/>
                </a:solidFill>
                <a:latin typeface="Open Sans"/>
                <a:ea typeface="Open Sans"/>
                <a:cs typeface="Open Sans"/>
                <a:sym typeface="Open Sans"/>
              </a:rPr>
              <a:t>вульви</a:t>
            </a:r>
            <a:endParaRPr lang="en-US" sz="3647" dirty="0">
              <a:solidFill>
                <a:srgbClr val="FFFFFF"/>
              </a:solidFill>
              <a:latin typeface="Open Sans"/>
              <a:ea typeface="Open Sans"/>
              <a:cs typeface="Open Sans"/>
              <a:sym typeface="Open Sans"/>
            </a:endParaRPr>
          </a:p>
          <a:p>
            <a:pPr marL="787506" lvl="1" indent="-393753" algn="just">
              <a:lnSpc>
                <a:spcPts val="5106"/>
              </a:lnSpc>
              <a:buFont typeface="Arial"/>
              <a:buChar char="•"/>
            </a:pPr>
            <a:r>
              <a:rPr lang="en-US" sz="3647" dirty="0" err="1">
                <a:solidFill>
                  <a:srgbClr val="FFFFFF"/>
                </a:solidFill>
                <a:latin typeface="Open Sans"/>
                <a:ea typeface="Open Sans"/>
                <a:cs typeface="Open Sans"/>
                <a:sym typeface="Open Sans"/>
              </a:rPr>
              <a:t>Біль</a:t>
            </a:r>
            <a:r>
              <a:rPr lang="en-US" sz="3647" dirty="0">
                <a:solidFill>
                  <a:srgbClr val="FFFFFF"/>
                </a:solidFill>
                <a:latin typeface="Open Sans"/>
                <a:ea typeface="Open Sans"/>
                <a:cs typeface="Open Sans"/>
                <a:sym typeface="Open Sans"/>
              </a:rPr>
              <a:t> у </a:t>
            </a:r>
            <a:r>
              <a:rPr lang="en-US" sz="3647" dirty="0" err="1">
                <a:solidFill>
                  <a:srgbClr val="FFFFFF"/>
                </a:solidFill>
                <a:latin typeface="Open Sans"/>
                <a:ea typeface="Open Sans"/>
                <a:cs typeface="Open Sans"/>
                <a:sym typeface="Open Sans"/>
              </a:rPr>
              <a:t>тазовій</a:t>
            </a:r>
            <a:r>
              <a:rPr lang="en-US" sz="3647" dirty="0">
                <a:solidFill>
                  <a:srgbClr val="FFFFFF"/>
                </a:solidFill>
                <a:latin typeface="Open Sans"/>
                <a:ea typeface="Open Sans"/>
                <a:cs typeface="Open Sans"/>
                <a:sym typeface="Open Sans"/>
              </a:rPr>
              <a:t> </a:t>
            </a:r>
            <a:r>
              <a:rPr lang="en-US" sz="3647" dirty="0" err="1">
                <a:solidFill>
                  <a:srgbClr val="FFFFFF"/>
                </a:solidFill>
                <a:latin typeface="Open Sans"/>
                <a:ea typeface="Open Sans"/>
                <a:cs typeface="Open Sans"/>
                <a:sym typeface="Open Sans"/>
              </a:rPr>
              <a:t>ділянці</a:t>
            </a:r>
            <a:r>
              <a:rPr lang="en-US" sz="3647" dirty="0">
                <a:solidFill>
                  <a:srgbClr val="FFFFFF"/>
                </a:solidFill>
                <a:latin typeface="Open Sans"/>
                <a:ea typeface="Open Sans"/>
                <a:cs typeface="Open Sans"/>
                <a:sym typeface="Open Sans"/>
              </a:rPr>
              <a:t> </a:t>
            </a:r>
            <a:r>
              <a:rPr lang="en-US" sz="3647" dirty="0" err="1">
                <a:solidFill>
                  <a:srgbClr val="FFFFFF"/>
                </a:solidFill>
                <a:latin typeface="Open Sans"/>
                <a:ea typeface="Open Sans"/>
                <a:cs typeface="Open Sans"/>
                <a:sym typeface="Open Sans"/>
              </a:rPr>
              <a:t>або</a:t>
            </a:r>
            <a:r>
              <a:rPr lang="en-US" sz="3647" dirty="0">
                <a:solidFill>
                  <a:srgbClr val="FFFFFF"/>
                </a:solidFill>
                <a:latin typeface="Open Sans"/>
                <a:ea typeface="Open Sans"/>
                <a:cs typeface="Open Sans"/>
                <a:sym typeface="Open Sans"/>
              </a:rPr>
              <a:t> </a:t>
            </a:r>
            <a:r>
              <a:rPr lang="en-US" sz="3647" dirty="0" err="1">
                <a:solidFill>
                  <a:srgbClr val="FFFFFF"/>
                </a:solidFill>
                <a:latin typeface="Open Sans"/>
                <a:ea typeface="Open Sans"/>
                <a:cs typeface="Open Sans"/>
                <a:sym typeface="Open Sans"/>
              </a:rPr>
              <a:t>нижній</a:t>
            </a:r>
            <a:r>
              <a:rPr lang="en-US" sz="3647" dirty="0">
                <a:solidFill>
                  <a:srgbClr val="FFFFFF"/>
                </a:solidFill>
                <a:latin typeface="Open Sans"/>
                <a:ea typeface="Open Sans"/>
                <a:cs typeface="Open Sans"/>
                <a:sym typeface="Open Sans"/>
              </a:rPr>
              <a:t> </a:t>
            </a:r>
            <a:r>
              <a:rPr lang="en-US" sz="3647" dirty="0" err="1">
                <a:solidFill>
                  <a:srgbClr val="FFFFFF"/>
                </a:solidFill>
                <a:latin typeface="Open Sans"/>
                <a:ea typeface="Open Sans"/>
                <a:cs typeface="Open Sans"/>
                <a:sym typeface="Open Sans"/>
              </a:rPr>
              <a:t>частині</a:t>
            </a:r>
            <a:r>
              <a:rPr lang="en-US" sz="3647" dirty="0">
                <a:solidFill>
                  <a:srgbClr val="FFFFFF"/>
                </a:solidFill>
                <a:latin typeface="Open Sans"/>
                <a:ea typeface="Open Sans"/>
                <a:cs typeface="Open Sans"/>
                <a:sym typeface="Open Sans"/>
              </a:rPr>
              <a:t> </a:t>
            </a:r>
            <a:r>
              <a:rPr lang="en-US" sz="3647" dirty="0" err="1">
                <a:solidFill>
                  <a:srgbClr val="FFFFFF"/>
                </a:solidFill>
                <a:latin typeface="Open Sans"/>
                <a:ea typeface="Open Sans"/>
                <a:cs typeface="Open Sans"/>
                <a:sym typeface="Open Sans"/>
              </a:rPr>
              <a:t>живота</a:t>
            </a:r>
            <a:endParaRPr lang="en-US" sz="3647" dirty="0">
              <a:solidFill>
                <a:srgbClr val="FFFFFF"/>
              </a:solidFill>
              <a:latin typeface="Open Sans"/>
              <a:ea typeface="Open Sans"/>
              <a:cs typeface="Open Sans"/>
              <a:sym typeface="Open Sans"/>
            </a:endParaRPr>
          </a:p>
          <a:p>
            <a:pPr algn="just">
              <a:lnSpc>
                <a:spcPts val="5106"/>
              </a:lnSpc>
            </a:pPr>
            <a:endParaRPr lang="en-US" sz="3647" dirty="0">
              <a:solidFill>
                <a:srgbClr val="FFFFFF"/>
              </a:solidFill>
              <a:latin typeface="Open Sans"/>
              <a:ea typeface="Open Sans"/>
              <a:cs typeface="Open Sans"/>
              <a:sym typeface="Open Sans"/>
            </a:endParaRPr>
          </a:p>
          <a:p>
            <a:pPr algn="just">
              <a:lnSpc>
                <a:spcPts val="5106"/>
              </a:lnSpc>
            </a:pPr>
            <a:r>
              <a:rPr lang="en-US" sz="3647" dirty="0" err="1">
                <a:solidFill>
                  <a:srgbClr val="FFFFFF"/>
                </a:solidFill>
                <a:latin typeface="Open Sans Light"/>
                <a:ea typeface="Open Sans Light"/>
                <a:cs typeface="Open Sans Light"/>
                <a:sym typeface="Open Sans Light"/>
              </a:rPr>
              <a:t>Більшість</a:t>
            </a:r>
            <a:r>
              <a:rPr lang="en-US" sz="3647" dirty="0">
                <a:solidFill>
                  <a:srgbClr val="FFFFFF"/>
                </a:solidFill>
                <a:latin typeface="Open Sans Light"/>
                <a:ea typeface="Open Sans Light"/>
                <a:cs typeface="Open Sans Light"/>
                <a:sym typeface="Open Sans Light"/>
              </a:rPr>
              <a:t> </a:t>
            </a:r>
            <a:r>
              <a:rPr lang="en-US" sz="3647" dirty="0" err="1">
                <a:solidFill>
                  <a:srgbClr val="FFFFFF"/>
                </a:solidFill>
                <a:latin typeface="Open Sans Light"/>
                <a:ea typeface="Open Sans Light"/>
                <a:cs typeface="Open Sans Light"/>
                <a:sym typeface="Open Sans Light"/>
              </a:rPr>
              <a:t>побічних</a:t>
            </a:r>
            <a:r>
              <a:rPr lang="en-US" sz="3647" dirty="0">
                <a:solidFill>
                  <a:srgbClr val="FFFFFF"/>
                </a:solidFill>
                <a:latin typeface="Open Sans Light"/>
                <a:ea typeface="Open Sans Light"/>
                <a:cs typeface="Open Sans Light"/>
                <a:sym typeface="Open Sans Light"/>
              </a:rPr>
              <a:t> </a:t>
            </a:r>
            <a:r>
              <a:rPr lang="en-US" sz="3647" dirty="0" err="1">
                <a:solidFill>
                  <a:srgbClr val="FFFFFF"/>
                </a:solidFill>
                <a:latin typeface="Open Sans Light"/>
                <a:ea typeface="Open Sans Light"/>
                <a:cs typeface="Open Sans Light"/>
                <a:sym typeface="Open Sans Light"/>
              </a:rPr>
              <a:t>ефектів</a:t>
            </a:r>
            <a:r>
              <a:rPr lang="en-US" sz="3647" dirty="0">
                <a:solidFill>
                  <a:srgbClr val="FFFFFF"/>
                </a:solidFill>
                <a:latin typeface="Open Sans Light"/>
                <a:ea typeface="Open Sans Light"/>
                <a:cs typeface="Open Sans Light"/>
                <a:sym typeface="Open Sans Light"/>
              </a:rPr>
              <a:t> є </a:t>
            </a:r>
            <a:r>
              <a:rPr lang="en-US" sz="3647" dirty="0" err="1">
                <a:solidFill>
                  <a:srgbClr val="FFFFFF"/>
                </a:solidFill>
                <a:latin typeface="Open Sans Light"/>
                <a:ea typeface="Open Sans Light"/>
                <a:cs typeface="Open Sans Light"/>
                <a:sym typeface="Open Sans Light"/>
              </a:rPr>
              <a:t>рідкісними</a:t>
            </a:r>
            <a:r>
              <a:rPr lang="en-US" sz="3647" dirty="0">
                <a:solidFill>
                  <a:srgbClr val="FFFFFF"/>
                </a:solidFill>
                <a:latin typeface="Open Sans Light"/>
                <a:ea typeface="Open Sans Light"/>
                <a:cs typeface="Open Sans Light"/>
                <a:sym typeface="Open Sans Light"/>
              </a:rPr>
              <a:t>, </a:t>
            </a:r>
            <a:r>
              <a:rPr lang="en-US" sz="3647" dirty="0" err="1">
                <a:solidFill>
                  <a:srgbClr val="FFFFFF"/>
                </a:solidFill>
                <a:latin typeface="Open Sans Light"/>
                <a:ea typeface="Open Sans Light"/>
                <a:cs typeface="Open Sans Light"/>
                <a:sym typeface="Open Sans Light"/>
              </a:rPr>
              <a:t>легкими</a:t>
            </a:r>
            <a:r>
              <a:rPr lang="en-US" sz="3647" dirty="0">
                <a:solidFill>
                  <a:srgbClr val="FFFFFF"/>
                </a:solidFill>
                <a:latin typeface="Open Sans Light"/>
                <a:ea typeface="Open Sans Light"/>
                <a:cs typeface="Open Sans Light"/>
                <a:sym typeface="Open Sans Light"/>
              </a:rPr>
              <a:t>, </a:t>
            </a:r>
            <a:r>
              <a:rPr lang="en-US" sz="3647" dirty="0" err="1">
                <a:solidFill>
                  <a:srgbClr val="FFFFFF"/>
                </a:solidFill>
                <a:latin typeface="Open Sans Light"/>
                <a:ea typeface="Open Sans Light"/>
                <a:cs typeface="Open Sans Light"/>
                <a:sym typeface="Open Sans Light"/>
              </a:rPr>
              <a:t>можуть</a:t>
            </a:r>
            <a:r>
              <a:rPr lang="en-US" sz="3647" dirty="0">
                <a:solidFill>
                  <a:srgbClr val="FFFFFF"/>
                </a:solidFill>
                <a:latin typeface="Open Sans Light"/>
                <a:ea typeface="Open Sans Light"/>
                <a:cs typeface="Open Sans Light"/>
                <a:sym typeface="Open Sans Light"/>
              </a:rPr>
              <a:t> </a:t>
            </a:r>
            <a:r>
              <a:rPr lang="en-US" sz="3647" dirty="0" err="1">
                <a:solidFill>
                  <a:srgbClr val="FFFFFF"/>
                </a:solidFill>
                <a:latin typeface="Open Sans Light"/>
                <a:ea typeface="Open Sans Light"/>
                <a:cs typeface="Open Sans Light"/>
                <a:sym typeface="Open Sans Light"/>
              </a:rPr>
              <a:t>бути</a:t>
            </a:r>
            <a:r>
              <a:rPr lang="en-US" sz="3647" dirty="0">
                <a:solidFill>
                  <a:srgbClr val="FFFFFF"/>
                </a:solidFill>
                <a:latin typeface="Open Sans Light"/>
                <a:ea typeface="Open Sans Light"/>
                <a:cs typeface="Open Sans Light"/>
                <a:sym typeface="Open Sans Light"/>
              </a:rPr>
              <a:t> </a:t>
            </a:r>
            <a:r>
              <a:rPr lang="en-US" sz="3647" dirty="0" err="1">
                <a:solidFill>
                  <a:srgbClr val="FFFFFF"/>
                </a:solidFill>
                <a:latin typeface="Open Sans Light"/>
                <a:ea typeface="Open Sans Light"/>
                <a:cs typeface="Open Sans Light"/>
                <a:sym typeface="Open Sans Light"/>
              </a:rPr>
              <a:t>усунені</a:t>
            </a:r>
            <a:r>
              <a:rPr lang="en-US" sz="3647" dirty="0">
                <a:solidFill>
                  <a:srgbClr val="FFFFFF"/>
                </a:solidFill>
                <a:latin typeface="Open Sans Light"/>
                <a:ea typeface="Open Sans Light"/>
                <a:cs typeface="Open Sans Light"/>
                <a:sym typeface="Open Sans Light"/>
              </a:rPr>
              <a:t> </a:t>
            </a:r>
            <a:r>
              <a:rPr lang="en-US" sz="3647" dirty="0" err="1">
                <a:solidFill>
                  <a:srgbClr val="FFFFFF"/>
                </a:solidFill>
                <a:latin typeface="Open Sans Light"/>
                <a:ea typeface="Open Sans Light"/>
                <a:cs typeface="Open Sans Light"/>
                <a:sym typeface="Open Sans Light"/>
              </a:rPr>
              <a:t>симптоматично</a:t>
            </a:r>
            <a:r>
              <a:rPr lang="en-US" sz="3647" dirty="0">
                <a:solidFill>
                  <a:srgbClr val="FFFFFF"/>
                </a:solidFill>
                <a:latin typeface="Open Sans Light"/>
                <a:ea typeface="Open Sans Light"/>
                <a:cs typeface="Open Sans Light"/>
                <a:sym typeface="Open Sans Light"/>
              </a:rPr>
              <a:t> </a:t>
            </a:r>
            <a:r>
              <a:rPr lang="en-US" sz="3647" dirty="0" err="1">
                <a:solidFill>
                  <a:srgbClr val="FFFFFF"/>
                </a:solidFill>
                <a:latin typeface="Open Sans Light"/>
                <a:ea typeface="Open Sans Light"/>
                <a:cs typeface="Open Sans Light"/>
                <a:sym typeface="Open Sans Light"/>
              </a:rPr>
              <a:t>за</a:t>
            </a:r>
            <a:r>
              <a:rPr lang="en-US" sz="3647" dirty="0">
                <a:solidFill>
                  <a:srgbClr val="FFFFFF"/>
                </a:solidFill>
                <a:latin typeface="Open Sans Light"/>
                <a:ea typeface="Open Sans Light"/>
                <a:cs typeface="Open Sans Light"/>
                <a:sym typeface="Open Sans Light"/>
              </a:rPr>
              <a:t> </a:t>
            </a:r>
            <a:r>
              <a:rPr lang="en-US" sz="3647" dirty="0" err="1">
                <a:solidFill>
                  <a:srgbClr val="FFFFFF"/>
                </a:solidFill>
                <a:latin typeface="Open Sans Light"/>
                <a:ea typeface="Open Sans Light"/>
                <a:cs typeface="Open Sans Light"/>
                <a:sym typeface="Open Sans Light"/>
              </a:rPr>
              <a:t>допомогою</a:t>
            </a:r>
            <a:r>
              <a:rPr lang="en-US" sz="3647" dirty="0">
                <a:solidFill>
                  <a:srgbClr val="FFFFFF"/>
                </a:solidFill>
                <a:latin typeface="Open Sans Light"/>
                <a:ea typeface="Open Sans Light"/>
                <a:cs typeface="Open Sans Light"/>
                <a:sym typeface="Open Sans Light"/>
              </a:rPr>
              <a:t> </a:t>
            </a:r>
            <a:r>
              <a:rPr lang="en-US" sz="3647" dirty="0" err="1">
                <a:solidFill>
                  <a:srgbClr val="FFFFFF"/>
                </a:solidFill>
                <a:latin typeface="Open Sans Light"/>
                <a:ea typeface="Open Sans Light"/>
                <a:cs typeface="Open Sans Light"/>
                <a:sym typeface="Open Sans Light"/>
              </a:rPr>
              <a:t>безрецептурних</a:t>
            </a:r>
            <a:r>
              <a:rPr lang="en-US" sz="3647" dirty="0">
                <a:solidFill>
                  <a:srgbClr val="FFFFFF"/>
                </a:solidFill>
                <a:latin typeface="Open Sans Light"/>
                <a:ea typeface="Open Sans Light"/>
                <a:cs typeface="Open Sans Light"/>
                <a:sym typeface="Open Sans Light"/>
              </a:rPr>
              <a:t> </a:t>
            </a:r>
            <a:r>
              <a:rPr lang="en-US" sz="3647" dirty="0" err="1">
                <a:solidFill>
                  <a:srgbClr val="FFFFFF"/>
                </a:solidFill>
                <a:latin typeface="Open Sans Light"/>
                <a:ea typeface="Open Sans Light"/>
                <a:cs typeface="Open Sans Light"/>
                <a:sym typeface="Open Sans Light"/>
              </a:rPr>
              <a:t>ліків</a:t>
            </a:r>
            <a:r>
              <a:rPr lang="en-US" sz="3647" dirty="0">
                <a:solidFill>
                  <a:srgbClr val="FFFFFF"/>
                </a:solidFill>
                <a:latin typeface="Open Sans Light"/>
                <a:ea typeface="Open Sans Light"/>
                <a:cs typeface="Open Sans Light"/>
                <a:sym typeface="Open Sans Light"/>
              </a:rPr>
              <a:t>, </a:t>
            </a:r>
            <a:r>
              <a:rPr lang="en-US" sz="3647" dirty="0" err="1">
                <a:solidFill>
                  <a:srgbClr val="FFFFFF"/>
                </a:solidFill>
                <a:latin typeface="Open Sans Light"/>
                <a:ea typeface="Open Sans Light"/>
                <a:cs typeface="Open Sans Light"/>
                <a:sym typeface="Open Sans Light"/>
              </a:rPr>
              <a:t>якщо</a:t>
            </a:r>
            <a:r>
              <a:rPr lang="en-US" sz="3647" dirty="0">
                <a:solidFill>
                  <a:srgbClr val="FFFFFF"/>
                </a:solidFill>
                <a:latin typeface="Open Sans Light"/>
                <a:ea typeface="Open Sans Light"/>
                <a:cs typeface="Open Sans Light"/>
                <a:sym typeface="Open Sans Light"/>
              </a:rPr>
              <a:t> </a:t>
            </a:r>
            <a:r>
              <a:rPr lang="en-US" sz="3647" dirty="0" err="1">
                <a:solidFill>
                  <a:srgbClr val="FFFFFF"/>
                </a:solidFill>
                <a:latin typeface="Open Sans Light"/>
                <a:ea typeface="Open Sans Light"/>
                <a:cs typeface="Open Sans Light"/>
                <a:sym typeface="Open Sans Light"/>
              </a:rPr>
              <a:t>це</a:t>
            </a:r>
            <a:r>
              <a:rPr lang="en-US" sz="3647" dirty="0">
                <a:solidFill>
                  <a:srgbClr val="FFFFFF"/>
                </a:solidFill>
                <a:latin typeface="Open Sans Light"/>
                <a:ea typeface="Open Sans Light"/>
                <a:cs typeface="Open Sans Light"/>
                <a:sym typeface="Open Sans Light"/>
              </a:rPr>
              <a:t> </a:t>
            </a:r>
            <a:r>
              <a:rPr lang="en-US" sz="3647" dirty="0" err="1">
                <a:solidFill>
                  <a:srgbClr val="FFFFFF"/>
                </a:solidFill>
                <a:latin typeface="Open Sans Light"/>
                <a:ea typeface="Open Sans Light"/>
                <a:cs typeface="Open Sans Light"/>
                <a:sym typeface="Open Sans Light"/>
              </a:rPr>
              <a:t>показано</a:t>
            </a:r>
            <a:r>
              <a:rPr lang="en-US" sz="3647" dirty="0">
                <a:solidFill>
                  <a:srgbClr val="FFFFFF"/>
                </a:solidFill>
                <a:latin typeface="Open Sans Light"/>
                <a:ea typeface="Open Sans Light"/>
                <a:cs typeface="Open Sans Light"/>
                <a:sym typeface="Open Sans Light"/>
              </a:rPr>
              <a:t>, і </a:t>
            </a:r>
            <a:r>
              <a:rPr lang="en-US" sz="3647" dirty="0" err="1">
                <a:solidFill>
                  <a:srgbClr val="FFFFFF"/>
                </a:solidFill>
                <a:latin typeface="Open Sans Light"/>
                <a:ea typeface="Open Sans Light"/>
                <a:cs typeface="Open Sans Light"/>
                <a:sym typeface="Open Sans Light"/>
              </a:rPr>
              <a:t>зазвичай</a:t>
            </a:r>
            <a:r>
              <a:rPr lang="en-US" sz="3647" dirty="0">
                <a:solidFill>
                  <a:srgbClr val="FFFFFF"/>
                </a:solidFill>
                <a:latin typeface="Open Sans Light"/>
                <a:ea typeface="Open Sans Light"/>
                <a:cs typeface="Open Sans Light"/>
                <a:sym typeface="Open Sans Light"/>
              </a:rPr>
              <a:t> </a:t>
            </a:r>
            <a:r>
              <a:rPr lang="en-US" sz="3647" dirty="0" err="1">
                <a:solidFill>
                  <a:srgbClr val="FFFFFF"/>
                </a:solidFill>
                <a:latin typeface="Open Sans Light"/>
                <a:ea typeface="Open Sans Light"/>
                <a:cs typeface="Open Sans Light"/>
                <a:sym typeface="Open Sans Light"/>
              </a:rPr>
              <a:t>проходять</a:t>
            </a:r>
            <a:r>
              <a:rPr lang="en-US" sz="3647" dirty="0">
                <a:solidFill>
                  <a:srgbClr val="FFFFFF"/>
                </a:solidFill>
                <a:latin typeface="Open Sans Light"/>
                <a:ea typeface="Open Sans Light"/>
                <a:cs typeface="Open Sans Light"/>
                <a:sym typeface="Open Sans Light"/>
              </a:rPr>
              <a:t> </a:t>
            </a:r>
            <a:r>
              <a:rPr lang="en-US" sz="3647" dirty="0" err="1">
                <a:solidFill>
                  <a:srgbClr val="FFFFFF"/>
                </a:solidFill>
                <a:latin typeface="Open Sans Light"/>
                <a:ea typeface="Open Sans Light"/>
                <a:cs typeface="Open Sans Light"/>
                <a:sym typeface="Open Sans Light"/>
              </a:rPr>
              <a:t>протягом</a:t>
            </a:r>
            <a:r>
              <a:rPr lang="en-US" sz="3647" dirty="0">
                <a:solidFill>
                  <a:srgbClr val="FFFFFF"/>
                </a:solidFill>
                <a:latin typeface="Open Sans Light"/>
                <a:ea typeface="Open Sans Light"/>
                <a:cs typeface="Open Sans Light"/>
                <a:sym typeface="Open Sans Light"/>
              </a:rPr>
              <a:t> </a:t>
            </a:r>
            <a:r>
              <a:rPr lang="en-US" sz="3647" dirty="0" err="1">
                <a:solidFill>
                  <a:srgbClr val="FFFFFF"/>
                </a:solidFill>
                <a:latin typeface="Open Sans Light"/>
                <a:ea typeface="Open Sans Light"/>
                <a:cs typeface="Open Sans Light"/>
                <a:sym typeface="Open Sans Light"/>
              </a:rPr>
              <a:t>першого</a:t>
            </a:r>
            <a:r>
              <a:rPr lang="en-US" sz="3647" dirty="0">
                <a:solidFill>
                  <a:srgbClr val="FFFFFF"/>
                </a:solidFill>
                <a:latin typeface="Open Sans Light"/>
                <a:ea typeface="Open Sans Light"/>
                <a:cs typeface="Open Sans Light"/>
                <a:sym typeface="Open Sans Light"/>
              </a:rPr>
              <a:t> </a:t>
            </a:r>
            <a:r>
              <a:rPr lang="en-US" sz="3647" dirty="0" err="1">
                <a:solidFill>
                  <a:srgbClr val="FFFFFF"/>
                </a:solidFill>
                <a:latin typeface="Open Sans Light"/>
                <a:ea typeface="Open Sans Light"/>
                <a:cs typeface="Open Sans Light"/>
                <a:sym typeface="Open Sans Light"/>
              </a:rPr>
              <a:t>місяця</a:t>
            </a:r>
            <a:r>
              <a:rPr lang="en-US" sz="3647" dirty="0">
                <a:solidFill>
                  <a:srgbClr val="FFFFFF"/>
                </a:solidFill>
                <a:latin typeface="Open Sans Light"/>
                <a:ea typeface="Open Sans Light"/>
                <a:cs typeface="Open Sans Light"/>
                <a:sym typeface="Open Sans Light"/>
              </a:rPr>
              <a:t> </a:t>
            </a:r>
            <a:r>
              <a:rPr lang="en-US" sz="3647" dirty="0" err="1">
                <a:solidFill>
                  <a:srgbClr val="FFFFFF"/>
                </a:solidFill>
                <a:latin typeface="Open Sans Light"/>
                <a:ea typeface="Open Sans Light"/>
                <a:cs typeface="Open Sans Light"/>
                <a:sym typeface="Open Sans Light"/>
              </a:rPr>
              <a:t>без</a:t>
            </a:r>
            <a:r>
              <a:rPr lang="en-US" sz="3647" dirty="0">
                <a:solidFill>
                  <a:srgbClr val="FFFFFF"/>
                </a:solidFill>
                <a:latin typeface="Open Sans Light"/>
                <a:ea typeface="Open Sans Light"/>
                <a:cs typeface="Open Sans Light"/>
                <a:sym typeface="Open Sans Light"/>
              </a:rPr>
              <a:t> </a:t>
            </a:r>
            <a:r>
              <a:rPr lang="en-US" sz="3647" dirty="0" err="1">
                <a:solidFill>
                  <a:srgbClr val="FFFFFF"/>
                </a:solidFill>
                <a:latin typeface="Open Sans Light"/>
                <a:ea typeface="Open Sans Light"/>
                <a:cs typeface="Open Sans Light"/>
                <a:sym typeface="Open Sans Light"/>
              </a:rPr>
              <a:t>необхідності</a:t>
            </a:r>
            <a:r>
              <a:rPr lang="en-US" sz="3647" dirty="0">
                <a:solidFill>
                  <a:srgbClr val="FFFFFF"/>
                </a:solidFill>
                <a:latin typeface="Open Sans Light"/>
                <a:ea typeface="Open Sans Light"/>
                <a:cs typeface="Open Sans Light"/>
                <a:sym typeface="Open Sans Light"/>
              </a:rPr>
              <a:t> </a:t>
            </a:r>
            <a:r>
              <a:rPr lang="en-US" sz="3647" dirty="0" err="1">
                <a:solidFill>
                  <a:srgbClr val="FFFFFF"/>
                </a:solidFill>
                <a:latin typeface="Open Sans Light"/>
                <a:ea typeface="Open Sans Light"/>
                <a:cs typeface="Open Sans Light"/>
                <a:sym typeface="Open Sans Light"/>
              </a:rPr>
              <a:t>видалення</a:t>
            </a:r>
            <a:r>
              <a:rPr lang="en-US" sz="3647" dirty="0">
                <a:solidFill>
                  <a:srgbClr val="FFFFFF"/>
                </a:solidFill>
                <a:latin typeface="Open Sans Light"/>
                <a:ea typeface="Open Sans Light"/>
                <a:cs typeface="Open Sans Light"/>
                <a:sym typeface="Open Sans Light"/>
              </a:rPr>
              <a:t> DVR. </a:t>
            </a:r>
          </a:p>
          <a:p>
            <a:pPr algn="just">
              <a:lnSpc>
                <a:spcPts val="5106"/>
              </a:lnSpc>
            </a:pPr>
            <a:endParaRPr lang="en-US" sz="3647" dirty="0">
              <a:solidFill>
                <a:srgbClr val="FFFFFF"/>
              </a:solidFill>
              <a:latin typeface="Open Sans Light"/>
              <a:ea typeface="Open Sans Light"/>
              <a:cs typeface="Open Sans Light"/>
              <a:sym typeface="Open Sans Light"/>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06733" y="106507"/>
            <a:ext cx="15497243" cy="772647"/>
          </a:xfrm>
          <a:prstGeom prst="rect">
            <a:avLst/>
          </a:prstGeom>
        </p:spPr>
        <p:txBody>
          <a:bodyPr lIns="0" tIns="0" rIns="0" bIns="0" rtlCol="0" anchor="t">
            <a:spAutoFit/>
          </a:bodyPr>
          <a:lstStyle/>
          <a:p>
            <a:pPr algn="l">
              <a:lnSpc>
                <a:spcPts val="6719"/>
              </a:lnSpc>
            </a:pPr>
            <a:r>
              <a:rPr lang="en-US" sz="4000" b="1" dirty="0" err="1">
                <a:solidFill>
                  <a:srgbClr val="000000"/>
                </a:solidFill>
                <a:latin typeface="Roboto Condensed Bold"/>
                <a:ea typeface="Roboto Condensed Bold"/>
                <a:cs typeface="Roboto Condensed Bold"/>
                <a:sym typeface="Roboto Condensed Bold"/>
              </a:rPr>
              <a:t>Резюме</a:t>
            </a:r>
            <a:r>
              <a:rPr lang="en-US" sz="4000" b="1" dirty="0">
                <a:solidFill>
                  <a:srgbClr val="000000"/>
                </a:solidFill>
                <a:latin typeface="Roboto Condensed Bold"/>
                <a:ea typeface="Roboto Condensed Bold"/>
                <a:cs typeface="Roboto Condensed Bold"/>
                <a:sym typeface="Roboto Condensed Bold"/>
              </a:rPr>
              <a:t>: </a:t>
            </a:r>
            <a:r>
              <a:rPr lang="en-US" sz="4000" b="1" dirty="0" err="1">
                <a:solidFill>
                  <a:srgbClr val="000000"/>
                </a:solidFill>
                <a:latin typeface="Roboto Condensed Bold"/>
                <a:ea typeface="Roboto Condensed Bold"/>
                <a:cs typeface="Roboto Condensed Bold"/>
                <a:sym typeface="Roboto Condensed Bold"/>
              </a:rPr>
              <a:t>Протипоказання</a:t>
            </a:r>
            <a:r>
              <a:rPr lang="en-US" sz="4000" b="1" dirty="0">
                <a:solidFill>
                  <a:srgbClr val="000000"/>
                </a:solidFill>
                <a:latin typeface="Roboto Condensed Bold"/>
                <a:ea typeface="Roboto Condensed Bold"/>
                <a:cs typeface="Roboto Condensed Bold"/>
                <a:sym typeface="Roboto Condensed Bold"/>
              </a:rPr>
              <a:t>/</a:t>
            </a:r>
            <a:r>
              <a:rPr lang="en-US" sz="4000" b="1" dirty="0" err="1">
                <a:solidFill>
                  <a:srgbClr val="000000"/>
                </a:solidFill>
                <a:latin typeface="Roboto Condensed Bold"/>
                <a:ea typeface="Roboto Condensed Bold"/>
                <a:cs typeface="Roboto Condensed Bold"/>
                <a:sym typeface="Roboto Condensed Bold"/>
              </a:rPr>
              <a:t>рекомендації</a:t>
            </a:r>
            <a:r>
              <a:rPr lang="en-US" sz="4000" b="1" dirty="0">
                <a:solidFill>
                  <a:srgbClr val="000000"/>
                </a:solidFill>
                <a:latin typeface="Roboto Condensed Bold"/>
                <a:ea typeface="Roboto Condensed Bold"/>
                <a:cs typeface="Roboto Condensed Bold"/>
                <a:sym typeface="Roboto Condensed Bold"/>
              </a:rPr>
              <a:t> </a:t>
            </a:r>
            <a:r>
              <a:rPr lang="en-US" sz="4000" b="1" dirty="0" err="1">
                <a:solidFill>
                  <a:srgbClr val="000000"/>
                </a:solidFill>
                <a:latin typeface="Roboto Condensed Bold"/>
                <a:ea typeface="Roboto Condensed Bold"/>
                <a:cs typeface="Roboto Condensed Bold"/>
                <a:sym typeface="Roboto Condensed Bold"/>
              </a:rPr>
              <a:t>щодо</a:t>
            </a:r>
            <a:r>
              <a:rPr lang="en-US" sz="4000" b="1" dirty="0">
                <a:solidFill>
                  <a:srgbClr val="000000"/>
                </a:solidFill>
                <a:latin typeface="Roboto Condensed Bold"/>
                <a:ea typeface="Roboto Condensed Bold"/>
                <a:cs typeface="Roboto Condensed Bold"/>
                <a:sym typeface="Roboto Condensed Bold"/>
              </a:rPr>
              <a:t> </a:t>
            </a:r>
            <a:r>
              <a:rPr lang="en-US" sz="4000" b="1" dirty="0" err="1">
                <a:solidFill>
                  <a:srgbClr val="000000"/>
                </a:solidFill>
                <a:latin typeface="Roboto Condensed Bold"/>
                <a:ea typeface="Roboto Condensed Bold"/>
                <a:cs typeface="Roboto Condensed Bold"/>
                <a:sym typeface="Roboto Condensed Bold"/>
              </a:rPr>
              <a:t>застосування</a:t>
            </a:r>
            <a:r>
              <a:rPr lang="en-US" sz="4000" b="1" dirty="0">
                <a:solidFill>
                  <a:srgbClr val="000000"/>
                </a:solidFill>
                <a:latin typeface="Roboto Condensed Bold"/>
                <a:ea typeface="Roboto Condensed Bold"/>
                <a:cs typeface="Roboto Condensed Bold"/>
                <a:sym typeface="Roboto Condensed Bold"/>
              </a:rPr>
              <a:t> CAB-LA</a:t>
            </a:r>
          </a:p>
        </p:txBody>
      </p:sp>
      <p:grpSp>
        <p:nvGrpSpPr>
          <p:cNvPr id="3" name="Group 3"/>
          <p:cNvGrpSpPr/>
          <p:nvPr/>
        </p:nvGrpSpPr>
        <p:grpSpPr>
          <a:xfrm>
            <a:off x="0" y="1028700"/>
            <a:ext cx="18288000" cy="9485973"/>
            <a:chOff x="0" y="0"/>
            <a:chExt cx="4544630" cy="2304206"/>
          </a:xfrm>
        </p:grpSpPr>
        <p:sp>
          <p:nvSpPr>
            <p:cNvPr id="4" name="Freeform 4"/>
            <p:cNvSpPr/>
            <p:nvPr/>
          </p:nvSpPr>
          <p:spPr>
            <a:xfrm>
              <a:off x="0" y="0"/>
              <a:ext cx="4544630" cy="2304206"/>
            </a:xfrm>
            <a:custGeom>
              <a:avLst/>
              <a:gdLst/>
              <a:ahLst/>
              <a:cxnLst/>
              <a:rect l="l" t="t" r="r" b="b"/>
              <a:pathLst>
                <a:path w="4544630" h="2304206">
                  <a:moveTo>
                    <a:pt x="0" y="0"/>
                  </a:moveTo>
                  <a:lnTo>
                    <a:pt x="4544630" y="0"/>
                  </a:lnTo>
                  <a:lnTo>
                    <a:pt x="4544630" y="2304206"/>
                  </a:lnTo>
                  <a:lnTo>
                    <a:pt x="0" y="2304206"/>
                  </a:lnTo>
                  <a:close/>
                </a:path>
              </a:pathLst>
            </a:custGeom>
            <a:solidFill>
              <a:srgbClr val="A93291"/>
            </a:solidFill>
          </p:spPr>
        </p:sp>
        <p:sp>
          <p:nvSpPr>
            <p:cNvPr id="5" name="TextBox 5"/>
            <p:cNvSpPr txBox="1"/>
            <p:nvPr/>
          </p:nvSpPr>
          <p:spPr>
            <a:xfrm>
              <a:off x="0" y="47625"/>
              <a:ext cx="4544630" cy="2256581"/>
            </a:xfrm>
            <a:prstGeom prst="rect">
              <a:avLst/>
            </a:prstGeom>
          </p:spPr>
          <p:txBody>
            <a:bodyPr lIns="50800" tIns="50800" rIns="50800" bIns="50800" rtlCol="0" anchor="ctr"/>
            <a:lstStyle/>
            <a:p>
              <a:pPr algn="ctr">
                <a:lnSpc>
                  <a:spcPts val="1602"/>
                </a:lnSpc>
              </a:pPr>
              <a:endParaRPr sz="2000"/>
            </a:p>
          </p:txBody>
        </p:sp>
      </p:grpSp>
      <p:sp>
        <p:nvSpPr>
          <p:cNvPr id="6" name="TextBox 6"/>
          <p:cNvSpPr txBox="1"/>
          <p:nvPr/>
        </p:nvSpPr>
        <p:spPr>
          <a:xfrm>
            <a:off x="306733" y="2040453"/>
            <a:ext cx="17674534" cy="8172494"/>
          </a:xfrm>
          <a:prstGeom prst="rect">
            <a:avLst/>
          </a:prstGeom>
        </p:spPr>
        <p:txBody>
          <a:bodyPr lIns="0" tIns="0" rIns="0" bIns="0" rtlCol="0" anchor="t">
            <a:spAutoFit/>
          </a:bodyPr>
          <a:lstStyle/>
          <a:p>
            <a:pPr algn="just">
              <a:lnSpc>
                <a:spcPts val="3203"/>
              </a:lnSpc>
            </a:pPr>
            <a:r>
              <a:rPr lang="en-US" sz="2000" b="1" dirty="0" err="1">
                <a:solidFill>
                  <a:srgbClr val="FFFFFF"/>
                </a:solidFill>
                <a:latin typeface="+mj-lt"/>
                <a:ea typeface="Open Sans Bold"/>
                <a:cs typeface="Open Sans Bold"/>
                <a:sym typeface="Open Sans Bold"/>
              </a:rPr>
              <a:t>Протипоказання</a:t>
            </a:r>
            <a:r>
              <a:rPr lang="en-US" sz="2000" b="1" dirty="0">
                <a:solidFill>
                  <a:srgbClr val="FFFFFF"/>
                </a:solidFill>
                <a:latin typeface="+mj-lt"/>
                <a:ea typeface="Open Sans Bold"/>
                <a:cs typeface="Open Sans Bold"/>
                <a:sym typeface="Open Sans Bold"/>
              </a:rPr>
              <a:t>/</a:t>
            </a:r>
            <a:r>
              <a:rPr lang="en-US" sz="2000" b="1" dirty="0" err="1">
                <a:solidFill>
                  <a:srgbClr val="FFFFFF"/>
                </a:solidFill>
                <a:latin typeface="+mj-lt"/>
                <a:ea typeface="Open Sans Bold"/>
                <a:cs typeface="Open Sans Bold"/>
                <a:sym typeface="Open Sans Bold"/>
              </a:rPr>
              <a:t>рекомендації</a:t>
            </a:r>
            <a:r>
              <a:rPr lang="en-US" sz="2000" b="1" dirty="0">
                <a:solidFill>
                  <a:srgbClr val="FFFFFF"/>
                </a:solidFill>
                <a:latin typeface="+mj-lt"/>
                <a:ea typeface="Open Sans Bold"/>
                <a:cs typeface="Open Sans Bold"/>
                <a:sym typeface="Open Sans Bold"/>
              </a:rPr>
              <a:t> </a:t>
            </a:r>
            <a:r>
              <a:rPr lang="en-US" sz="2000" b="1" dirty="0" err="1">
                <a:solidFill>
                  <a:srgbClr val="FFFFFF"/>
                </a:solidFill>
                <a:latin typeface="+mj-lt"/>
                <a:ea typeface="Open Sans Bold"/>
                <a:cs typeface="Open Sans Bold"/>
                <a:sym typeface="Open Sans Bold"/>
              </a:rPr>
              <a:t>щодо</a:t>
            </a:r>
            <a:r>
              <a:rPr lang="en-US" sz="2000" b="1" dirty="0">
                <a:solidFill>
                  <a:srgbClr val="FFFFFF"/>
                </a:solidFill>
                <a:latin typeface="+mj-lt"/>
                <a:ea typeface="Open Sans Bold"/>
                <a:cs typeface="Open Sans Bold"/>
                <a:sym typeface="Open Sans Bold"/>
              </a:rPr>
              <a:t> </a:t>
            </a:r>
            <a:r>
              <a:rPr lang="en-US" sz="2000" b="1" dirty="0" err="1">
                <a:solidFill>
                  <a:srgbClr val="FFFFFF"/>
                </a:solidFill>
                <a:latin typeface="+mj-lt"/>
                <a:ea typeface="Open Sans Bold"/>
                <a:cs typeface="Open Sans Bold"/>
                <a:sym typeface="Open Sans Bold"/>
              </a:rPr>
              <a:t>продовження</a:t>
            </a:r>
            <a:r>
              <a:rPr lang="en-US" sz="2000" b="1" dirty="0">
                <a:solidFill>
                  <a:srgbClr val="FFFFFF"/>
                </a:solidFill>
                <a:latin typeface="+mj-lt"/>
                <a:ea typeface="Open Sans Bold"/>
                <a:cs typeface="Open Sans Bold"/>
                <a:sym typeface="Open Sans Bold"/>
              </a:rPr>
              <a:t> </a:t>
            </a:r>
            <a:r>
              <a:rPr lang="en-US" sz="2000" b="1" dirty="0" err="1">
                <a:solidFill>
                  <a:srgbClr val="FFFFFF"/>
                </a:solidFill>
                <a:latin typeface="+mj-lt"/>
                <a:ea typeface="Open Sans Bold"/>
                <a:cs typeface="Open Sans Bold"/>
                <a:sym typeface="Open Sans Bold"/>
              </a:rPr>
              <a:t>використання</a:t>
            </a:r>
            <a:r>
              <a:rPr lang="en-US" sz="2000" b="1" dirty="0">
                <a:solidFill>
                  <a:srgbClr val="FFFFFF"/>
                </a:solidFill>
                <a:latin typeface="+mj-lt"/>
                <a:ea typeface="Open Sans Bold"/>
                <a:cs typeface="Open Sans Bold"/>
                <a:sym typeface="Open Sans Bold"/>
              </a:rPr>
              <a:t> CAB-LA є </a:t>
            </a:r>
            <a:r>
              <a:rPr lang="en-US" sz="2000" b="1" dirty="0" err="1">
                <a:solidFill>
                  <a:srgbClr val="FFFFFF"/>
                </a:solidFill>
                <a:latin typeface="+mj-lt"/>
                <a:ea typeface="Open Sans Bold"/>
                <a:cs typeface="Open Sans Bold"/>
                <a:sym typeface="Open Sans Bold"/>
              </a:rPr>
              <a:t>такими</a:t>
            </a:r>
            <a:r>
              <a:rPr lang="en-US" sz="2000" b="1" dirty="0">
                <a:solidFill>
                  <a:srgbClr val="FFFFFF"/>
                </a:solidFill>
                <a:latin typeface="+mj-lt"/>
                <a:ea typeface="Open Sans Bold"/>
                <a:cs typeface="Open Sans Bold"/>
                <a:sym typeface="Open Sans Bold"/>
              </a:rPr>
              <a:t>:</a:t>
            </a:r>
          </a:p>
          <a:p>
            <a:pPr marL="494030" lvl="1" indent="-247015" algn="just">
              <a:lnSpc>
                <a:spcPts val="3203"/>
              </a:lnSpc>
              <a:buFont typeface="Arial"/>
              <a:buChar char="•"/>
            </a:pPr>
            <a:r>
              <a:rPr lang="en-US" sz="2000" b="1">
                <a:solidFill>
                  <a:srgbClr val="FFFFFF"/>
                </a:solidFill>
                <a:latin typeface="+mj-lt"/>
                <a:ea typeface="Open Sans Bold"/>
                <a:cs typeface="Open Sans Bold"/>
                <a:sym typeface="Open Sans Bold"/>
              </a:rPr>
              <a:t>ВІЛ-позитивний або невизначенний статус</a:t>
            </a:r>
            <a:endParaRPr lang="en-US" sz="2000" b="1" dirty="0">
              <a:solidFill>
                <a:srgbClr val="FFFFFF"/>
              </a:solidFill>
              <a:latin typeface="+mj-lt"/>
              <a:ea typeface="Open Sans Bold"/>
              <a:cs typeface="Open Sans Bold"/>
            </a:endParaRPr>
          </a:p>
          <a:p>
            <a:pPr marL="988060" lvl="2" indent="-328930" algn="just">
              <a:lnSpc>
                <a:spcPts val="3203"/>
              </a:lnSpc>
              <a:buFont typeface="Arial"/>
              <a:buChar char="⚬"/>
            </a:pPr>
            <a:r>
              <a:rPr lang="en-US" sz="2000" dirty="0" err="1">
                <a:solidFill>
                  <a:srgbClr val="FFFFFF"/>
                </a:solidFill>
                <a:latin typeface="+mj-lt"/>
                <a:ea typeface="Open Sans"/>
                <a:cs typeface="Open Sans"/>
                <a:sym typeface="Open Sans"/>
              </a:rPr>
              <a:t>Припинити</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застосування</a:t>
            </a:r>
            <a:r>
              <a:rPr lang="en-US" sz="2000" dirty="0">
                <a:solidFill>
                  <a:srgbClr val="FFFFFF"/>
                </a:solidFill>
                <a:latin typeface="+mj-lt"/>
                <a:ea typeface="Open Sans"/>
                <a:cs typeface="Open Sans"/>
                <a:sym typeface="Open Sans"/>
              </a:rPr>
              <a:t> CAB-LA; </a:t>
            </a:r>
            <a:r>
              <a:rPr lang="en-US" sz="2000" dirty="0" err="1">
                <a:solidFill>
                  <a:srgbClr val="FFFFFF"/>
                </a:solidFill>
                <a:latin typeface="+mj-lt"/>
                <a:ea typeface="Open Sans"/>
                <a:cs typeface="Open Sans"/>
                <a:sym typeface="Open Sans"/>
              </a:rPr>
              <a:t>направити</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на</a:t>
            </a:r>
            <a:r>
              <a:rPr lang="en-US" sz="2000" dirty="0">
                <a:solidFill>
                  <a:srgbClr val="FFFFFF"/>
                </a:solidFill>
                <a:latin typeface="+mj-lt"/>
                <a:ea typeface="Open Sans"/>
                <a:cs typeface="Open Sans"/>
                <a:sym typeface="Open Sans"/>
              </a:rPr>
              <a:t> АРТ</a:t>
            </a:r>
            <a:endParaRPr lang="en-US" sz="2000" dirty="0">
              <a:solidFill>
                <a:srgbClr val="FFFFFF"/>
              </a:solidFill>
              <a:latin typeface="+mj-lt"/>
              <a:ea typeface="Open Sans"/>
              <a:cs typeface="Open Sans"/>
            </a:endParaRPr>
          </a:p>
          <a:p>
            <a:pPr marL="494030" lvl="1" indent="-247015" algn="just">
              <a:lnSpc>
                <a:spcPts val="3203"/>
              </a:lnSpc>
              <a:buFont typeface="Arial"/>
              <a:buChar char="•"/>
            </a:pPr>
            <a:r>
              <a:rPr lang="en-US" sz="2000" b="1" i="1" dirty="0" err="1">
                <a:solidFill>
                  <a:srgbClr val="FFFFFF"/>
                </a:solidFill>
                <a:latin typeface="+mj-lt"/>
                <a:ea typeface="Open Sans Bold Italics"/>
                <a:cs typeface="Open Sans Bold Italics"/>
                <a:sym typeface="Open Sans Bold Italics"/>
              </a:rPr>
              <a:t>Висока</a:t>
            </a:r>
            <a:r>
              <a:rPr lang="en-US" sz="2000" b="1" i="1" dirty="0">
                <a:solidFill>
                  <a:srgbClr val="FFFFFF"/>
                </a:solidFill>
                <a:latin typeface="+mj-lt"/>
                <a:ea typeface="Open Sans Bold Italics"/>
                <a:cs typeface="Open Sans Bold Italics"/>
                <a:sym typeface="Open Sans Bold Italics"/>
              </a:rPr>
              <a:t> </a:t>
            </a:r>
            <a:r>
              <a:rPr lang="en-US" sz="2000" b="1" i="1" dirty="0" err="1">
                <a:solidFill>
                  <a:srgbClr val="FFFFFF"/>
                </a:solidFill>
                <a:latin typeface="+mj-lt"/>
                <a:ea typeface="Open Sans Bold Italics"/>
                <a:cs typeface="Open Sans Bold Italics"/>
                <a:sym typeface="Open Sans Bold Italics"/>
              </a:rPr>
              <a:t>ймовірність</a:t>
            </a:r>
            <a:r>
              <a:rPr lang="en-US" sz="2000" b="1" i="1" dirty="0">
                <a:solidFill>
                  <a:srgbClr val="FFFFFF"/>
                </a:solidFill>
                <a:latin typeface="+mj-lt"/>
                <a:ea typeface="Open Sans Bold Italics"/>
                <a:cs typeface="Open Sans Bold Italics"/>
                <a:sym typeface="Open Sans Bold Italics"/>
              </a:rPr>
              <a:t> </a:t>
            </a:r>
            <a:r>
              <a:rPr lang="en-US" sz="2000" b="1" i="1" dirty="0" err="1">
                <a:solidFill>
                  <a:srgbClr val="FFFFFF"/>
                </a:solidFill>
                <a:latin typeface="+mj-lt"/>
                <a:ea typeface="Open Sans Bold Italics"/>
                <a:cs typeface="Open Sans Bold Italics"/>
                <a:sym typeface="Open Sans Bold Italics"/>
              </a:rPr>
              <a:t>необхідності</a:t>
            </a:r>
            <a:r>
              <a:rPr lang="en-US" sz="2000" b="1" i="1" dirty="0">
                <a:solidFill>
                  <a:srgbClr val="FFFFFF"/>
                </a:solidFill>
                <a:latin typeface="+mj-lt"/>
                <a:ea typeface="Open Sans Bold Italics"/>
                <a:cs typeface="Open Sans Bold Italics"/>
                <a:sym typeface="Open Sans Bold Italics"/>
              </a:rPr>
              <a:t> ПКП </a:t>
            </a:r>
            <a:r>
              <a:rPr lang="en-US" sz="2000" dirty="0">
                <a:solidFill>
                  <a:srgbClr val="FFFFFF"/>
                </a:solidFill>
                <a:latin typeface="+mj-lt"/>
                <a:ea typeface="Open Sans"/>
                <a:cs typeface="Open Sans"/>
                <a:sym typeface="Open Sans"/>
              </a:rPr>
              <a:t>(</a:t>
            </a:r>
            <a:r>
              <a:rPr lang="en-US" sz="2000" dirty="0" err="1">
                <a:solidFill>
                  <a:srgbClr val="FFFFFF"/>
                </a:solidFill>
                <a:latin typeface="+mj-lt"/>
                <a:ea typeface="Open Sans"/>
                <a:cs typeface="Open Sans"/>
                <a:sym typeface="Open Sans"/>
              </a:rPr>
              <a:t>високий</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ризик</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зараження</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та</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значне</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відхилення</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від</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режиму</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застосування</a:t>
            </a:r>
            <a:r>
              <a:rPr lang="en-US" sz="2000" dirty="0">
                <a:solidFill>
                  <a:srgbClr val="FFFFFF"/>
                </a:solidFill>
                <a:latin typeface="+mj-lt"/>
                <a:ea typeface="Open Sans"/>
                <a:cs typeface="Open Sans"/>
                <a:sym typeface="Open Sans"/>
              </a:rPr>
              <a:t> CAB-LA/</a:t>
            </a:r>
            <a:r>
              <a:rPr lang="en-US" sz="2000" dirty="0" err="1">
                <a:solidFill>
                  <a:srgbClr val="FFFFFF"/>
                </a:solidFill>
                <a:latin typeface="+mj-lt"/>
                <a:ea typeface="Open Sans"/>
                <a:cs typeface="Open Sans"/>
                <a:sym typeface="Open Sans"/>
              </a:rPr>
              <a:t>затримка</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ін'єкції</a:t>
            </a:r>
            <a:r>
              <a:rPr lang="en-US" sz="2000" dirty="0">
                <a:solidFill>
                  <a:srgbClr val="FFFFFF"/>
                </a:solidFill>
                <a:latin typeface="+mj-lt"/>
                <a:ea typeface="Open Sans"/>
                <a:cs typeface="Open Sans"/>
                <a:sym typeface="Open Sans"/>
              </a:rPr>
              <a:t>)</a:t>
            </a:r>
            <a:endParaRPr lang="en-US" sz="2000" dirty="0">
              <a:solidFill>
                <a:srgbClr val="FFFFFF"/>
              </a:solidFill>
              <a:latin typeface="+mj-lt"/>
              <a:ea typeface="Open Sans"/>
              <a:cs typeface="Open Sans"/>
            </a:endParaRPr>
          </a:p>
          <a:p>
            <a:pPr marL="988060" lvl="2" indent="-328930" algn="just">
              <a:lnSpc>
                <a:spcPts val="3203"/>
              </a:lnSpc>
              <a:buFont typeface="Arial"/>
              <a:buChar char="⚬"/>
            </a:pPr>
            <a:r>
              <a:rPr lang="en-US" sz="2000" dirty="0" err="1">
                <a:solidFill>
                  <a:srgbClr val="FFFFFF"/>
                </a:solidFill>
                <a:latin typeface="+mj-lt"/>
                <a:ea typeface="Open Sans"/>
                <a:cs typeface="Open Sans"/>
                <a:sym typeface="Open Sans"/>
              </a:rPr>
              <a:t>Розглянути</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можливість</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припинення</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застосування</a:t>
            </a:r>
            <a:r>
              <a:rPr lang="en-US" sz="2000" dirty="0">
                <a:solidFill>
                  <a:srgbClr val="FFFFFF"/>
                </a:solidFill>
                <a:latin typeface="+mj-lt"/>
                <a:ea typeface="Open Sans"/>
                <a:cs typeface="Open Sans"/>
                <a:sym typeface="Open Sans"/>
              </a:rPr>
              <a:t> CAB-LA </a:t>
            </a:r>
            <a:r>
              <a:rPr lang="en-US" sz="2000" dirty="0" err="1">
                <a:solidFill>
                  <a:srgbClr val="FFFFFF"/>
                </a:solidFill>
                <a:latin typeface="+mj-lt"/>
                <a:ea typeface="Open Sans"/>
                <a:cs typeface="Open Sans"/>
                <a:sym typeface="Open Sans"/>
              </a:rPr>
              <a:t>та</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початку</a:t>
            </a:r>
            <a:r>
              <a:rPr lang="en-US" sz="2000" dirty="0">
                <a:solidFill>
                  <a:srgbClr val="FFFFFF"/>
                </a:solidFill>
                <a:latin typeface="+mj-lt"/>
                <a:ea typeface="Open Sans"/>
                <a:cs typeface="Open Sans"/>
                <a:sym typeface="Open Sans"/>
              </a:rPr>
              <a:t> 1-місячного </a:t>
            </a:r>
            <a:r>
              <a:rPr lang="en-US" sz="2000" dirty="0" err="1">
                <a:solidFill>
                  <a:srgbClr val="FFFFFF"/>
                </a:solidFill>
                <a:latin typeface="+mj-lt"/>
                <a:ea typeface="Open Sans"/>
                <a:cs typeface="Open Sans"/>
                <a:sym typeface="Open Sans"/>
              </a:rPr>
              <a:t>курсу</a:t>
            </a:r>
            <a:r>
              <a:rPr lang="en-US" sz="2000" dirty="0">
                <a:solidFill>
                  <a:srgbClr val="FFFFFF"/>
                </a:solidFill>
                <a:latin typeface="+mj-lt"/>
                <a:ea typeface="Open Sans"/>
                <a:cs typeface="Open Sans"/>
                <a:sym typeface="Open Sans"/>
              </a:rPr>
              <a:t> </a:t>
            </a:r>
            <a:r>
              <a:rPr lang="uk-UA" sz="2000" dirty="0">
                <a:solidFill>
                  <a:srgbClr val="FFFFFF"/>
                </a:solidFill>
                <a:latin typeface="+mj-lt"/>
                <a:ea typeface="Open Sans"/>
                <a:cs typeface="Open Sans"/>
                <a:sym typeface="Open Sans"/>
              </a:rPr>
              <a:t>ПКП</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після</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оцінки</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ймовірності</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дотримання</a:t>
            </a:r>
            <a:r>
              <a:rPr lang="en-US" sz="2000" dirty="0">
                <a:solidFill>
                  <a:srgbClr val="FFFFFF"/>
                </a:solidFill>
                <a:latin typeface="+mj-lt"/>
                <a:ea typeface="Open Sans"/>
                <a:cs typeface="Open Sans"/>
                <a:sym typeface="Open Sans"/>
              </a:rPr>
              <a:t>/</a:t>
            </a:r>
            <a:r>
              <a:rPr lang="en-US" sz="2000" dirty="0" err="1">
                <a:solidFill>
                  <a:srgbClr val="FFFFFF"/>
                </a:solidFill>
                <a:latin typeface="+mj-lt"/>
                <a:ea typeface="Open Sans"/>
                <a:cs typeface="Open Sans"/>
                <a:sym typeface="Open Sans"/>
              </a:rPr>
              <a:t>завершення</a:t>
            </a:r>
            <a:r>
              <a:rPr lang="en-US" sz="2000" dirty="0">
                <a:solidFill>
                  <a:srgbClr val="FFFFFF"/>
                </a:solidFill>
                <a:latin typeface="+mj-lt"/>
                <a:ea typeface="Open Sans"/>
                <a:cs typeface="Open Sans"/>
                <a:sym typeface="Open Sans"/>
              </a:rPr>
              <a:t> </a:t>
            </a:r>
            <a:r>
              <a:rPr lang="uk-UA" sz="2000" dirty="0">
                <a:solidFill>
                  <a:srgbClr val="FFFFFF"/>
                </a:solidFill>
                <a:latin typeface="+mj-lt"/>
                <a:ea typeface="Open Sans"/>
                <a:cs typeface="Open Sans"/>
                <a:sym typeface="Open Sans"/>
              </a:rPr>
              <a:t>ПКП</a:t>
            </a:r>
            <a:endParaRPr lang="en-US" sz="2000" dirty="0">
              <a:solidFill>
                <a:srgbClr val="FFFFFF"/>
              </a:solidFill>
              <a:latin typeface="+mj-lt"/>
              <a:ea typeface="Open Sans"/>
              <a:cs typeface="Open Sans"/>
            </a:endParaRPr>
          </a:p>
          <a:p>
            <a:pPr marL="494030" lvl="1" indent="-247015" algn="just">
              <a:lnSpc>
                <a:spcPts val="3203"/>
              </a:lnSpc>
              <a:buFont typeface="Arial"/>
              <a:buChar char="•"/>
            </a:pPr>
            <a:r>
              <a:rPr lang="en-US" sz="2000" b="1" i="1" dirty="0" err="1">
                <a:solidFill>
                  <a:srgbClr val="FFFFFF"/>
                </a:solidFill>
                <a:latin typeface="+mj-lt"/>
                <a:ea typeface="Open Sans Bold Italics"/>
                <a:cs typeface="Open Sans Bold Italics"/>
                <a:sym typeface="Open Sans Bold Italics"/>
              </a:rPr>
              <a:t>Висока</a:t>
            </a:r>
            <a:r>
              <a:rPr lang="en-US" sz="2000" b="1" i="1" dirty="0">
                <a:solidFill>
                  <a:srgbClr val="FFFFFF"/>
                </a:solidFill>
                <a:latin typeface="+mj-lt"/>
                <a:ea typeface="Open Sans Bold Italics"/>
                <a:cs typeface="Open Sans Bold Italics"/>
                <a:sym typeface="Open Sans Bold Italics"/>
              </a:rPr>
              <a:t> </a:t>
            </a:r>
            <a:r>
              <a:rPr lang="en-US" sz="2000" b="1" i="1" dirty="0" err="1">
                <a:solidFill>
                  <a:srgbClr val="FFFFFF"/>
                </a:solidFill>
                <a:latin typeface="+mj-lt"/>
                <a:ea typeface="Open Sans Bold Italics"/>
                <a:cs typeface="Open Sans Bold Italics"/>
                <a:sym typeface="Open Sans Bold Italics"/>
              </a:rPr>
              <a:t>ймовірність</a:t>
            </a:r>
            <a:r>
              <a:rPr lang="en-US" sz="2000" b="1" i="1" dirty="0">
                <a:solidFill>
                  <a:srgbClr val="FFFFFF"/>
                </a:solidFill>
                <a:latin typeface="+mj-lt"/>
                <a:ea typeface="Open Sans Bold Italics"/>
                <a:cs typeface="Open Sans Bold Italics"/>
                <a:sym typeface="Open Sans Bold Italics"/>
              </a:rPr>
              <a:t> </a:t>
            </a:r>
            <a:r>
              <a:rPr lang="uk-UA" sz="2000" b="1" i="1" dirty="0">
                <a:solidFill>
                  <a:srgbClr val="FFFFFF"/>
                </a:solidFill>
                <a:latin typeface="+mj-lt"/>
                <a:ea typeface="Open Sans Bold Italics"/>
                <a:cs typeface="Open Sans Bold Italics"/>
                <a:sym typeface="Open Sans Bold Italics"/>
              </a:rPr>
              <a:t>ГВІ</a:t>
            </a:r>
            <a:r>
              <a:rPr lang="en-US" sz="2000" b="1" i="1" dirty="0">
                <a:solidFill>
                  <a:srgbClr val="FFFFFF"/>
                </a:solidFill>
                <a:latin typeface="+mj-lt"/>
                <a:ea typeface="Open Sans Bold Italics"/>
                <a:cs typeface="Open Sans Bold Italics"/>
                <a:sym typeface="Open Sans Bold Italics"/>
              </a:rPr>
              <a:t> </a:t>
            </a:r>
            <a:r>
              <a:rPr lang="en-US" sz="2000" dirty="0">
                <a:solidFill>
                  <a:srgbClr val="FFFFFF"/>
                </a:solidFill>
                <a:latin typeface="+mj-lt"/>
                <a:ea typeface="Open Sans"/>
                <a:cs typeface="Open Sans"/>
                <a:sym typeface="Open Sans"/>
              </a:rPr>
              <a:t>(</a:t>
            </a:r>
            <a:r>
              <a:rPr lang="en-US" sz="2000" dirty="0" err="1">
                <a:solidFill>
                  <a:srgbClr val="FFFFFF"/>
                </a:solidFill>
                <a:latin typeface="+mj-lt"/>
                <a:ea typeface="Open Sans"/>
                <a:cs typeface="Open Sans"/>
                <a:sym typeface="Open Sans"/>
              </a:rPr>
              <a:t>ознаки</a:t>
            </a:r>
            <a:r>
              <a:rPr lang="en-US" sz="2000" dirty="0">
                <a:solidFill>
                  <a:srgbClr val="FFFFFF"/>
                </a:solidFill>
                <a:latin typeface="+mj-lt"/>
                <a:ea typeface="Open Sans"/>
                <a:cs typeface="Open Sans"/>
                <a:sym typeface="Open Sans"/>
              </a:rPr>
              <a:t>/</a:t>
            </a:r>
            <a:r>
              <a:rPr lang="en-US" sz="2000" dirty="0" err="1">
                <a:solidFill>
                  <a:srgbClr val="FFFFFF"/>
                </a:solidFill>
                <a:latin typeface="+mj-lt"/>
                <a:ea typeface="Open Sans"/>
                <a:cs typeface="Open Sans"/>
                <a:sym typeface="Open Sans"/>
              </a:rPr>
              <a:t>симптоми</a:t>
            </a:r>
            <a:r>
              <a:rPr lang="en-US" sz="2000" dirty="0">
                <a:solidFill>
                  <a:srgbClr val="FFFFFF"/>
                </a:solidFill>
                <a:latin typeface="+mj-lt"/>
                <a:ea typeface="Open Sans"/>
                <a:cs typeface="Open Sans"/>
                <a:sym typeface="Open Sans"/>
              </a:rPr>
              <a:t>/</a:t>
            </a:r>
            <a:r>
              <a:rPr lang="en-US" sz="2000" dirty="0" err="1">
                <a:solidFill>
                  <a:srgbClr val="FFFFFF"/>
                </a:solidFill>
                <a:latin typeface="+mj-lt"/>
                <a:ea typeface="Open Sans"/>
                <a:cs typeface="Open Sans"/>
                <a:sym typeface="Open Sans"/>
              </a:rPr>
              <a:t>історія</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експозиції</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та</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значне</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відхилення</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від</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використання</a:t>
            </a:r>
            <a:r>
              <a:rPr lang="en-US" sz="2000" dirty="0">
                <a:solidFill>
                  <a:srgbClr val="FFFFFF"/>
                </a:solidFill>
                <a:latin typeface="+mj-lt"/>
                <a:ea typeface="Open Sans"/>
                <a:cs typeface="Open Sans"/>
                <a:sym typeface="Open Sans"/>
              </a:rPr>
              <a:t>/</a:t>
            </a:r>
            <a:r>
              <a:rPr lang="en-US" sz="2000" dirty="0" err="1">
                <a:solidFill>
                  <a:srgbClr val="FFFFFF"/>
                </a:solidFill>
                <a:latin typeface="+mj-lt"/>
                <a:ea typeface="Open Sans"/>
                <a:cs typeface="Open Sans"/>
                <a:sym typeface="Open Sans"/>
              </a:rPr>
              <a:t>затримка</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ін'єкції</a:t>
            </a:r>
            <a:r>
              <a:rPr lang="en-US" sz="2000" dirty="0">
                <a:solidFill>
                  <a:srgbClr val="FFFFFF"/>
                </a:solidFill>
                <a:latin typeface="+mj-lt"/>
                <a:ea typeface="Open Sans"/>
                <a:cs typeface="Open Sans"/>
                <a:sym typeface="Open Sans"/>
              </a:rPr>
              <a:t>)</a:t>
            </a:r>
            <a:endParaRPr lang="en-US" sz="2000" dirty="0">
              <a:solidFill>
                <a:srgbClr val="FFFFFF"/>
              </a:solidFill>
              <a:latin typeface="+mj-lt"/>
              <a:ea typeface="Open Sans"/>
              <a:cs typeface="Open Sans"/>
            </a:endParaRPr>
          </a:p>
          <a:p>
            <a:pPr marL="988060" lvl="2" indent="-328930" algn="just">
              <a:lnSpc>
                <a:spcPts val="3203"/>
              </a:lnSpc>
              <a:buFont typeface="Arial"/>
              <a:buChar char="⚬"/>
            </a:pPr>
            <a:r>
              <a:rPr lang="en-US" sz="2000" dirty="0" err="1">
                <a:solidFill>
                  <a:srgbClr val="FFFFFF"/>
                </a:solidFill>
                <a:latin typeface="+mj-lt"/>
                <a:ea typeface="Open Sans"/>
                <a:cs typeface="Open Sans"/>
                <a:sym typeface="Open Sans"/>
              </a:rPr>
              <a:t>Розглянути</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можливість</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призупинення</a:t>
            </a:r>
            <a:r>
              <a:rPr lang="en-US" sz="2000" dirty="0">
                <a:solidFill>
                  <a:srgbClr val="FFFFFF"/>
                </a:solidFill>
                <a:latin typeface="+mj-lt"/>
                <a:ea typeface="Open Sans"/>
                <a:cs typeface="Open Sans"/>
                <a:sym typeface="Open Sans"/>
              </a:rPr>
              <a:t> CAB-LA </a:t>
            </a:r>
            <a:r>
              <a:rPr lang="en-US" sz="2000" dirty="0" err="1">
                <a:solidFill>
                  <a:srgbClr val="FFFFFF"/>
                </a:solidFill>
                <a:latin typeface="+mj-lt"/>
                <a:ea typeface="Open Sans"/>
                <a:cs typeface="Open Sans"/>
                <a:sym typeface="Open Sans"/>
              </a:rPr>
              <a:t>до</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повторного</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тестування</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на</a:t>
            </a:r>
            <a:r>
              <a:rPr lang="en-US" sz="2000" dirty="0">
                <a:solidFill>
                  <a:srgbClr val="FFFFFF"/>
                </a:solidFill>
                <a:latin typeface="+mj-lt"/>
                <a:ea typeface="Open Sans"/>
                <a:cs typeface="Open Sans"/>
                <a:sym typeface="Open Sans"/>
              </a:rPr>
              <a:t> ВІЛ </a:t>
            </a:r>
            <a:r>
              <a:rPr lang="en-US" sz="2000" dirty="0" err="1">
                <a:solidFill>
                  <a:srgbClr val="FFFFFF"/>
                </a:solidFill>
                <a:latin typeface="+mj-lt"/>
                <a:ea typeface="Open Sans"/>
                <a:cs typeface="Open Sans"/>
                <a:sym typeface="Open Sans"/>
              </a:rPr>
              <a:t>через</a:t>
            </a:r>
            <a:r>
              <a:rPr lang="en-US" sz="2000" dirty="0">
                <a:solidFill>
                  <a:srgbClr val="FFFFFF"/>
                </a:solidFill>
                <a:latin typeface="+mj-lt"/>
                <a:ea typeface="Open Sans"/>
                <a:cs typeface="Open Sans"/>
                <a:sym typeface="Open Sans"/>
              </a:rPr>
              <a:t> 1 </a:t>
            </a:r>
            <a:r>
              <a:rPr lang="en-US" sz="2000" dirty="0" err="1">
                <a:solidFill>
                  <a:srgbClr val="FFFFFF"/>
                </a:solidFill>
                <a:latin typeface="+mj-lt"/>
                <a:ea typeface="Open Sans"/>
                <a:cs typeface="Open Sans"/>
                <a:sym typeface="Open Sans"/>
              </a:rPr>
              <a:t>місяць</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після</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зваження</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ризиків</a:t>
            </a:r>
            <a:r>
              <a:rPr lang="en-US" sz="2000" dirty="0">
                <a:solidFill>
                  <a:srgbClr val="FFFFFF"/>
                </a:solidFill>
                <a:latin typeface="+mj-lt"/>
                <a:ea typeface="Open Sans"/>
                <a:cs typeface="Open Sans"/>
                <a:sym typeface="Open Sans"/>
              </a:rPr>
              <a:t>/</a:t>
            </a:r>
            <a:r>
              <a:rPr lang="en-US" sz="2000" dirty="0" err="1">
                <a:solidFill>
                  <a:srgbClr val="FFFFFF"/>
                </a:solidFill>
                <a:latin typeface="+mj-lt"/>
                <a:ea typeface="Open Sans"/>
                <a:cs typeface="Open Sans"/>
                <a:sym typeface="Open Sans"/>
              </a:rPr>
              <a:t>переваг</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призупинення</a:t>
            </a:r>
            <a:r>
              <a:rPr lang="en-US" sz="2000" dirty="0">
                <a:solidFill>
                  <a:srgbClr val="FFFFFF"/>
                </a:solidFill>
                <a:latin typeface="+mj-lt"/>
                <a:ea typeface="Open Sans"/>
                <a:cs typeface="Open Sans"/>
                <a:sym typeface="Open Sans"/>
              </a:rPr>
              <a:t>/</a:t>
            </a:r>
            <a:r>
              <a:rPr lang="en-US" sz="2000" dirty="0" err="1">
                <a:solidFill>
                  <a:srgbClr val="FFFFFF"/>
                </a:solidFill>
                <a:latin typeface="+mj-lt"/>
                <a:ea typeface="Open Sans"/>
                <a:cs typeface="Open Sans"/>
                <a:sym typeface="Open Sans"/>
              </a:rPr>
              <a:t>продовження</a:t>
            </a:r>
            <a:endParaRPr lang="en-US" sz="2000" dirty="0">
              <a:solidFill>
                <a:srgbClr val="FFFFFF"/>
              </a:solidFill>
              <a:latin typeface="+mj-lt"/>
              <a:ea typeface="Open Sans"/>
              <a:cs typeface="Open Sans"/>
            </a:endParaRPr>
          </a:p>
          <a:p>
            <a:pPr marL="494030" lvl="1" indent="-247015" algn="just">
              <a:lnSpc>
                <a:spcPts val="3203"/>
              </a:lnSpc>
              <a:buFont typeface="Arial"/>
              <a:buChar char="•"/>
            </a:pPr>
            <a:r>
              <a:rPr lang="en-US" sz="2000" dirty="0" err="1">
                <a:solidFill>
                  <a:srgbClr val="FFFFFF"/>
                </a:solidFill>
                <a:latin typeface="+mj-lt"/>
                <a:ea typeface="Open Sans"/>
                <a:cs typeface="Open Sans"/>
                <a:sym typeface="Open Sans"/>
              </a:rPr>
              <a:t>Взаємодія</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ліків</a:t>
            </a:r>
            <a:r>
              <a:rPr lang="en-US" sz="2000" dirty="0">
                <a:solidFill>
                  <a:srgbClr val="FFFFFF"/>
                </a:solidFill>
                <a:latin typeface="+mj-lt"/>
                <a:ea typeface="Open Sans"/>
                <a:cs typeface="Open Sans"/>
                <a:sym typeface="Open Sans"/>
              </a:rPr>
              <a:t>, з </a:t>
            </a:r>
            <a:r>
              <a:rPr lang="en-US" sz="2000" dirty="0" err="1">
                <a:solidFill>
                  <a:srgbClr val="FFFFFF"/>
                </a:solidFill>
                <a:latin typeface="+mj-lt"/>
                <a:ea typeface="Open Sans"/>
                <a:cs typeface="Open Sans"/>
                <a:sym typeface="Open Sans"/>
              </a:rPr>
              <a:t>протипоказаннями</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та</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міркуваннями</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що</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варіюються</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залежно</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від</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ліків</a:t>
            </a:r>
            <a:endParaRPr lang="en-US" sz="2000" dirty="0">
              <a:solidFill>
                <a:srgbClr val="FFFFFF"/>
              </a:solidFill>
              <a:latin typeface="+mj-lt"/>
              <a:ea typeface="Open Sans"/>
              <a:cs typeface="Open Sans"/>
            </a:endParaRPr>
          </a:p>
          <a:p>
            <a:pPr marL="988060" lvl="2" indent="-328930" algn="just">
              <a:lnSpc>
                <a:spcPts val="3203"/>
              </a:lnSpc>
              <a:buFont typeface="Arial"/>
              <a:buChar char="⚬"/>
            </a:pPr>
            <a:r>
              <a:rPr lang="en-US" sz="2000" dirty="0" err="1">
                <a:solidFill>
                  <a:srgbClr val="FFFFFF"/>
                </a:solidFill>
                <a:latin typeface="+mj-lt"/>
                <a:ea typeface="Open Sans"/>
                <a:cs typeface="Open Sans"/>
                <a:sym typeface="Open Sans"/>
              </a:rPr>
              <a:t>Наступні</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ліки</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не</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слід</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застосовувати</a:t>
            </a:r>
            <a:r>
              <a:rPr lang="en-US" sz="2000" dirty="0">
                <a:solidFill>
                  <a:srgbClr val="FFFFFF"/>
                </a:solidFill>
                <a:latin typeface="+mj-lt"/>
                <a:ea typeface="Open Sans"/>
                <a:cs typeface="Open Sans"/>
                <a:sym typeface="Open Sans"/>
              </a:rPr>
              <a:t> у </a:t>
            </a:r>
            <a:r>
              <a:rPr lang="en-US" sz="2000" dirty="0" err="1">
                <a:solidFill>
                  <a:srgbClr val="FFFFFF"/>
                </a:solidFill>
                <a:latin typeface="+mj-lt"/>
                <a:ea typeface="Open Sans"/>
                <a:cs typeface="Open Sans"/>
                <a:sym typeface="Open Sans"/>
              </a:rPr>
              <a:t>поєднанні</a:t>
            </a:r>
            <a:r>
              <a:rPr lang="en-US" sz="2000" dirty="0">
                <a:solidFill>
                  <a:srgbClr val="FFFFFF"/>
                </a:solidFill>
                <a:latin typeface="+mj-lt"/>
                <a:ea typeface="Open Sans"/>
                <a:cs typeface="Open Sans"/>
                <a:sym typeface="Open Sans"/>
              </a:rPr>
              <a:t> з CAB-LA:</a:t>
            </a:r>
            <a:endParaRPr lang="en-US" sz="2000" dirty="0">
              <a:solidFill>
                <a:srgbClr val="FFFFFF"/>
              </a:solidFill>
              <a:latin typeface="+mj-lt"/>
              <a:ea typeface="Open Sans"/>
              <a:cs typeface="Open Sans"/>
            </a:endParaRPr>
          </a:p>
          <a:p>
            <a:pPr marL="1482090" lvl="3" indent="-370205" algn="just">
              <a:lnSpc>
                <a:spcPts val="3203"/>
              </a:lnSpc>
              <a:buFont typeface="Arial"/>
              <a:buChar char="￭"/>
            </a:pPr>
            <a:r>
              <a:rPr lang="en-US" sz="2000" dirty="0" err="1">
                <a:solidFill>
                  <a:srgbClr val="FFFFFF"/>
                </a:solidFill>
                <a:latin typeface="+mj-lt"/>
                <a:ea typeface="Open Sans"/>
                <a:cs typeface="Open Sans"/>
                <a:sym typeface="Open Sans"/>
              </a:rPr>
              <a:t>Рифампіцин</a:t>
            </a:r>
            <a:endParaRPr lang="en-US" sz="2000" dirty="0">
              <a:solidFill>
                <a:srgbClr val="FFFFFF"/>
              </a:solidFill>
              <a:latin typeface="+mj-lt"/>
              <a:ea typeface="Open Sans"/>
              <a:cs typeface="Open Sans"/>
            </a:endParaRPr>
          </a:p>
          <a:p>
            <a:pPr marL="1482090" lvl="3" indent="-370205" algn="just">
              <a:lnSpc>
                <a:spcPts val="3203"/>
              </a:lnSpc>
              <a:buFont typeface="Arial"/>
              <a:buChar char="￭"/>
            </a:pPr>
            <a:r>
              <a:rPr lang="en-US" sz="2000" dirty="0" err="1">
                <a:solidFill>
                  <a:srgbClr val="FFFFFF"/>
                </a:solidFill>
                <a:latin typeface="+mj-lt"/>
                <a:ea typeface="Open Sans"/>
                <a:cs typeface="Open Sans"/>
                <a:sym typeface="Open Sans"/>
              </a:rPr>
              <a:t>Рифапентин</a:t>
            </a:r>
            <a:endParaRPr lang="en-US" sz="2000" dirty="0">
              <a:solidFill>
                <a:srgbClr val="FFFFFF"/>
              </a:solidFill>
              <a:latin typeface="+mj-lt"/>
              <a:ea typeface="Open Sans"/>
              <a:cs typeface="Open Sans"/>
            </a:endParaRPr>
          </a:p>
          <a:p>
            <a:pPr marL="1482090" lvl="3" indent="-370205" algn="just">
              <a:lnSpc>
                <a:spcPts val="3203"/>
              </a:lnSpc>
              <a:buFont typeface="Arial"/>
              <a:buChar char="￭"/>
            </a:pPr>
            <a:r>
              <a:rPr lang="en-US" sz="2000" dirty="0" err="1">
                <a:solidFill>
                  <a:srgbClr val="FFFFFF"/>
                </a:solidFill>
                <a:latin typeface="+mj-lt"/>
                <a:ea typeface="Open Sans"/>
                <a:cs typeface="Open Sans"/>
                <a:sym typeface="Open Sans"/>
              </a:rPr>
              <a:t>Карбамазепін</a:t>
            </a:r>
            <a:endParaRPr lang="en-US" sz="2000" dirty="0">
              <a:solidFill>
                <a:srgbClr val="FFFFFF"/>
              </a:solidFill>
              <a:latin typeface="+mj-lt"/>
              <a:ea typeface="Open Sans"/>
              <a:cs typeface="Open Sans"/>
            </a:endParaRPr>
          </a:p>
          <a:p>
            <a:pPr marL="1482090" lvl="3" indent="-370205" algn="just">
              <a:lnSpc>
                <a:spcPts val="3203"/>
              </a:lnSpc>
              <a:buFont typeface="Arial"/>
              <a:buChar char="￭"/>
            </a:pPr>
            <a:r>
              <a:rPr lang="en-US" sz="2000" dirty="0" err="1">
                <a:solidFill>
                  <a:srgbClr val="FFFFFF"/>
                </a:solidFill>
                <a:latin typeface="+mj-lt"/>
                <a:ea typeface="Open Sans"/>
                <a:cs typeface="Open Sans"/>
                <a:sym typeface="Open Sans"/>
              </a:rPr>
              <a:t>Припиніть</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прийом</a:t>
            </a:r>
            <a:r>
              <a:rPr lang="en-US" sz="2000" dirty="0">
                <a:solidFill>
                  <a:srgbClr val="FFFFFF"/>
                </a:solidFill>
                <a:latin typeface="+mj-lt"/>
                <a:ea typeface="Open Sans"/>
                <a:cs typeface="Open Sans"/>
                <a:sym typeface="Open Sans"/>
              </a:rPr>
              <a:t> CAB-LA; </a:t>
            </a:r>
            <a:r>
              <a:rPr lang="en-US" sz="2000" dirty="0" err="1">
                <a:solidFill>
                  <a:srgbClr val="FFFFFF"/>
                </a:solidFill>
                <a:latin typeface="+mj-lt"/>
                <a:ea typeface="Open Sans"/>
                <a:cs typeface="Open Sans"/>
                <a:sym typeface="Open Sans"/>
              </a:rPr>
              <a:t>можливе</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застосування</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альтернативного</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препарату</a:t>
            </a:r>
            <a:r>
              <a:rPr lang="en-US" sz="2000" dirty="0">
                <a:solidFill>
                  <a:srgbClr val="FFFFFF"/>
                </a:solidFill>
                <a:latin typeface="+mj-lt"/>
                <a:ea typeface="Open Sans"/>
                <a:cs typeface="Open Sans"/>
                <a:sym typeface="Open Sans"/>
              </a:rPr>
              <a:t> </a:t>
            </a:r>
            <a:r>
              <a:rPr lang="uk-UA" sz="2000" dirty="0">
                <a:solidFill>
                  <a:srgbClr val="FFFFFF"/>
                </a:solidFill>
                <a:latin typeface="+mj-lt"/>
                <a:ea typeface="Open Sans"/>
                <a:cs typeface="Open Sans"/>
                <a:sym typeface="Open Sans"/>
              </a:rPr>
              <a:t>ДКП</a:t>
            </a:r>
            <a:endParaRPr lang="en-US" sz="2000" dirty="0">
              <a:solidFill>
                <a:srgbClr val="FFFFFF"/>
              </a:solidFill>
              <a:latin typeface="+mj-lt"/>
              <a:ea typeface="Open Sans"/>
              <a:cs typeface="Open Sans"/>
            </a:endParaRPr>
          </a:p>
          <a:p>
            <a:pPr marL="1482090" lvl="3" indent="-370205" algn="just">
              <a:lnSpc>
                <a:spcPts val="3203"/>
              </a:lnSpc>
              <a:buFont typeface="Arial"/>
              <a:buChar char="￭"/>
            </a:pPr>
            <a:r>
              <a:rPr lang="en-US" sz="2000" dirty="0" err="1">
                <a:solidFill>
                  <a:srgbClr val="FFFFFF"/>
                </a:solidFill>
                <a:latin typeface="+mj-lt"/>
                <a:ea typeface="Open Sans"/>
                <a:cs typeface="Open Sans"/>
                <a:sym typeface="Open Sans"/>
              </a:rPr>
              <a:t>При</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застосуванні</a:t>
            </a:r>
            <a:r>
              <a:rPr lang="en-US" sz="2000" dirty="0">
                <a:solidFill>
                  <a:srgbClr val="FFFFFF"/>
                </a:solidFill>
                <a:latin typeface="+mj-lt"/>
                <a:ea typeface="Open Sans"/>
                <a:cs typeface="Open Sans"/>
                <a:sym typeface="Open Sans"/>
              </a:rPr>
              <a:t> CAB-LA у </a:t>
            </a:r>
            <a:r>
              <a:rPr lang="en-US" sz="2000" dirty="0" err="1">
                <a:solidFill>
                  <a:srgbClr val="FFFFFF"/>
                </a:solidFill>
                <a:latin typeface="+mj-lt"/>
                <a:ea typeface="Open Sans"/>
                <a:cs typeface="Open Sans"/>
                <a:sym typeface="Open Sans"/>
              </a:rPr>
              <a:t>поєднанні</a:t>
            </a:r>
            <a:r>
              <a:rPr lang="en-US" sz="2000" dirty="0">
                <a:solidFill>
                  <a:srgbClr val="FFFFFF"/>
                </a:solidFill>
                <a:latin typeface="+mj-lt"/>
                <a:ea typeface="Open Sans"/>
                <a:cs typeface="Open Sans"/>
                <a:sym typeface="Open Sans"/>
              </a:rPr>
              <a:t> з </a:t>
            </a:r>
            <a:r>
              <a:rPr lang="en-US" sz="2000" dirty="0" err="1">
                <a:solidFill>
                  <a:srgbClr val="FFFFFF"/>
                </a:solidFill>
                <a:latin typeface="+mj-lt"/>
                <a:ea typeface="Open Sans"/>
                <a:cs typeface="Open Sans"/>
                <a:sym typeface="Open Sans"/>
              </a:rPr>
              <a:t>рифабутином</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може</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знадобитися</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коригування</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дози</a:t>
            </a:r>
            <a:r>
              <a:rPr lang="en-US" sz="2000" dirty="0">
                <a:solidFill>
                  <a:srgbClr val="FFFFFF"/>
                </a:solidFill>
                <a:latin typeface="+mj-lt"/>
                <a:ea typeface="Open Sans"/>
                <a:cs typeface="Open Sans"/>
                <a:sym typeface="Open Sans"/>
              </a:rPr>
              <a:t>, і </a:t>
            </a:r>
            <a:r>
              <a:rPr lang="en-US" sz="2000" dirty="0" err="1">
                <a:solidFill>
                  <a:srgbClr val="FFFFFF"/>
                </a:solidFill>
                <a:latin typeface="+mj-lt"/>
                <a:ea typeface="Open Sans"/>
                <a:cs typeface="Open Sans"/>
                <a:sym typeface="Open Sans"/>
              </a:rPr>
              <a:t>лікарі</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які</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призначають</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препарат</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повинні</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ознайомитися</a:t>
            </a:r>
            <a:r>
              <a:rPr lang="en-US" sz="2000" dirty="0">
                <a:solidFill>
                  <a:srgbClr val="FFFFFF"/>
                </a:solidFill>
                <a:latin typeface="+mj-lt"/>
                <a:ea typeface="Open Sans"/>
                <a:cs typeface="Open Sans"/>
                <a:sym typeface="Open Sans"/>
              </a:rPr>
              <a:t> з </a:t>
            </a:r>
            <a:r>
              <a:rPr lang="en-US" sz="2000" dirty="0" err="1">
                <a:solidFill>
                  <a:srgbClr val="FFFFFF"/>
                </a:solidFill>
                <a:latin typeface="+mj-lt"/>
                <a:ea typeface="Open Sans"/>
                <a:cs typeface="Open Sans"/>
                <a:sym typeface="Open Sans"/>
              </a:rPr>
              <a:t>інструкціями</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обох</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препаратів</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коли</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призначають</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їх</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для</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одночасного</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застосування</a:t>
            </a:r>
            <a:r>
              <a:rPr lang="en-US" sz="2000" dirty="0">
                <a:solidFill>
                  <a:srgbClr val="FFFFFF"/>
                </a:solidFill>
                <a:latin typeface="+mj-lt"/>
                <a:ea typeface="Open Sans"/>
                <a:cs typeface="Open Sans"/>
                <a:sym typeface="Open Sans"/>
              </a:rPr>
              <a:t>.</a:t>
            </a:r>
            <a:endParaRPr lang="en-US" sz="2000" dirty="0">
              <a:solidFill>
                <a:srgbClr val="FFFFFF"/>
              </a:solidFill>
              <a:latin typeface="+mj-lt"/>
              <a:ea typeface="Open Sans"/>
              <a:cs typeface="Open Sans"/>
            </a:endParaRPr>
          </a:p>
          <a:p>
            <a:pPr marL="494030" lvl="1" indent="-247015" algn="just">
              <a:lnSpc>
                <a:spcPts val="3203"/>
              </a:lnSpc>
              <a:buFont typeface="Arial"/>
              <a:buChar char="•"/>
            </a:pPr>
            <a:r>
              <a:rPr lang="en-US" sz="2000" b="1" dirty="0" err="1">
                <a:solidFill>
                  <a:srgbClr val="FFFFFF"/>
                </a:solidFill>
                <a:latin typeface="+mj-lt"/>
                <a:ea typeface="Open Sans Bold"/>
                <a:cs typeface="Open Sans Bold"/>
                <a:sym typeface="Open Sans Bold"/>
              </a:rPr>
              <a:t>Алергічна</a:t>
            </a:r>
            <a:r>
              <a:rPr lang="en-US" sz="2000" b="1" dirty="0">
                <a:solidFill>
                  <a:srgbClr val="FFFFFF"/>
                </a:solidFill>
                <a:latin typeface="+mj-lt"/>
                <a:ea typeface="Open Sans Bold"/>
                <a:cs typeface="Open Sans Bold"/>
                <a:sym typeface="Open Sans Bold"/>
              </a:rPr>
              <a:t> </a:t>
            </a:r>
            <a:r>
              <a:rPr lang="en-US" sz="2000" b="1" dirty="0" err="1">
                <a:solidFill>
                  <a:srgbClr val="FFFFFF"/>
                </a:solidFill>
                <a:latin typeface="+mj-lt"/>
                <a:ea typeface="Open Sans Bold"/>
                <a:cs typeface="Open Sans Bold"/>
                <a:sym typeface="Open Sans Bold"/>
              </a:rPr>
              <a:t>реакція</a:t>
            </a:r>
            <a:r>
              <a:rPr lang="en-US" sz="2000" b="1" dirty="0">
                <a:solidFill>
                  <a:srgbClr val="FFFFFF"/>
                </a:solidFill>
                <a:latin typeface="+mj-lt"/>
                <a:ea typeface="Open Sans Bold"/>
                <a:cs typeface="Open Sans Bold"/>
                <a:sym typeface="Open Sans Bold"/>
              </a:rPr>
              <a:t> </a:t>
            </a:r>
            <a:r>
              <a:rPr lang="en-US" sz="2000" b="1" dirty="0" err="1">
                <a:solidFill>
                  <a:srgbClr val="FFFFFF"/>
                </a:solidFill>
                <a:latin typeface="+mj-lt"/>
                <a:ea typeface="Open Sans Bold"/>
                <a:cs typeface="Open Sans Bold"/>
                <a:sym typeface="Open Sans Bold"/>
              </a:rPr>
              <a:t>на</a:t>
            </a:r>
            <a:r>
              <a:rPr lang="en-US" sz="2000" b="1" dirty="0">
                <a:solidFill>
                  <a:srgbClr val="FFFFFF"/>
                </a:solidFill>
                <a:latin typeface="+mj-lt"/>
                <a:ea typeface="Open Sans Bold"/>
                <a:cs typeface="Open Sans Bold"/>
                <a:sym typeface="Open Sans Bold"/>
              </a:rPr>
              <a:t> </a:t>
            </a:r>
            <a:r>
              <a:rPr lang="en-US" sz="2000" b="1" dirty="0" err="1">
                <a:solidFill>
                  <a:srgbClr val="FFFFFF"/>
                </a:solidFill>
                <a:latin typeface="+mj-lt"/>
                <a:ea typeface="Open Sans Bold"/>
                <a:cs typeface="Open Sans Bold"/>
                <a:sym typeface="Open Sans Bold"/>
              </a:rPr>
              <a:t>ін'єкцію</a:t>
            </a:r>
            <a:r>
              <a:rPr lang="en-US" sz="2000" b="1" dirty="0">
                <a:solidFill>
                  <a:srgbClr val="FFFFFF"/>
                </a:solidFill>
                <a:latin typeface="+mj-lt"/>
                <a:ea typeface="Open Sans Bold"/>
                <a:cs typeface="Open Sans Bold"/>
                <a:sym typeface="Open Sans Bold"/>
              </a:rPr>
              <a:t> </a:t>
            </a:r>
            <a:r>
              <a:rPr lang="en-US" sz="2000" b="1" dirty="0" err="1">
                <a:solidFill>
                  <a:srgbClr val="FFFFFF"/>
                </a:solidFill>
                <a:latin typeface="+mj-lt"/>
                <a:ea typeface="Open Sans Bold"/>
                <a:cs typeface="Open Sans Bold"/>
                <a:sym typeface="Open Sans Bold"/>
              </a:rPr>
              <a:t>каботегравіру</a:t>
            </a:r>
            <a:r>
              <a:rPr lang="en-US" sz="2000" b="1" dirty="0">
                <a:solidFill>
                  <a:srgbClr val="FFFFFF"/>
                </a:solidFill>
                <a:latin typeface="+mj-lt"/>
                <a:ea typeface="Open Sans Bold"/>
                <a:cs typeface="Open Sans Bold"/>
                <a:sym typeface="Open Sans Bold"/>
              </a:rPr>
              <a:t>/CAB-LA</a:t>
            </a:r>
            <a:endParaRPr lang="en-US" sz="2000" b="1" dirty="0">
              <a:solidFill>
                <a:srgbClr val="FFFFFF"/>
              </a:solidFill>
              <a:latin typeface="+mj-lt"/>
              <a:ea typeface="Open Sans Bold"/>
              <a:cs typeface="Open Sans Bold"/>
            </a:endParaRPr>
          </a:p>
          <a:p>
            <a:pPr marL="988060" lvl="2" indent="-328930" algn="just">
              <a:lnSpc>
                <a:spcPts val="3203"/>
              </a:lnSpc>
              <a:buFont typeface="Arial"/>
              <a:buChar char="⚬"/>
            </a:pPr>
            <a:r>
              <a:rPr lang="en-US" sz="2000" dirty="0" err="1">
                <a:solidFill>
                  <a:srgbClr val="FFFFFF"/>
                </a:solidFill>
                <a:latin typeface="+mj-lt"/>
                <a:ea typeface="Open Sans"/>
                <a:cs typeface="Open Sans"/>
                <a:sym typeface="Open Sans"/>
              </a:rPr>
              <a:t>Припиніть</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застосування</a:t>
            </a:r>
            <a:r>
              <a:rPr lang="en-US" sz="2000" dirty="0">
                <a:solidFill>
                  <a:srgbClr val="FFFFFF"/>
                </a:solidFill>
                <a:latin typeface="+mj-lt"/>
                <a:ea typeface="Open Sans"/>
                <a:cs typeface="Open Sans"/>
                <a:sym typeface="Open Sans"/>
              </a:rPr>
              <a:t> CAB-LA; </a:t>
            </a:r>
            <a:r>
              <a:rPr lang="en-US" sz="2000" dirty="0" err="1">
                <a:solidFill>
                  <a:srgbClr val="FFFFFF"/>
                </a:solidFill>
                <a:latin typeface="+mj-lt"/>
                <a:ea typeface="Open Sans"/>
                <a:cs typeface="Open Sans"/>
                <a:sym typeface="Open Sans"/>
              </a:rPr>
              <a:t>можливе</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застосування</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альтернативного</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препарату</a:t>
            </a:r>
            <a:r>
              <a:rPr lang="en-US" sz="2000" dirty="0">
                <a:solidFill>
                  <a:srgbClr val="FFFFFF"/>
                </a:solidFill>
                <a:latin typeface="+mj-lt"/>
                <a:ea typeface="Open Sans"/>
                <a:cs typeface="Open Sans"/>
                <a:sym typeface="Open Sans"/>
              </a:rPr>
              <a:t> </a:t>
            </a:r>
            <a:r>
              <a:rPr lang="uk-UA" sz="2000" dirty="0">
                <a:solidFill>
                  <a:srgbClr val="FFFFFF"/>
                </a:solidFill>
                <a:latin typeface="+mj-lt"/>
                <a:ea typeface="Open Sans"/>
                <a:cs typeface="Open Sans"/>
                <a:sym typeface="Open Sans"/>
              </a:rPr>
              <a:t>ДКП</a:t>
            </a:r>
            <a:endParaRPr lang="en-US" sz="2000" dirty="0">
              <a:solidFill>
                <a:srgbClr val="FFFFFF"/>
              </a:solidFill>
              <a:latin typeface="+mj-lt"/>
              <a:ea typeface="Open Sans"/>
              <a:cs typeface="Open Sans"/>
            </a:endParaRPr>
          </a:p>
          <a:p>
            <a:pPr marL="494030" lvl="1" indent="-247015" algn="just">
              <a:lnSpc>
                <a:spcPts val="3203"/>
              </a:lnSpc>
              <a:buFont typeface="Arial"/>
              <a:buChar char="•"/>
            </a:pPr>
            <a:r>
              <a:rPr lang="en-US" sz="2000" b="1" dirty="0" err="1">
                <a:solidFill>
                  <a:srgbClr val="FFFFFF"/>
                </a:solidFill>
                <a:latin typeface="+mj-lt"/>
                <a:ea typeface="Open Sans Bold"/>
                <a:cs typeface="Open Sans Bold"/>
                <a:sym typeface="Open Sans Bold"/>
              </a:rPr>
              <a:t>Хронічне</a:t>
            </a:r>
            <a:r>
              <a:rPr lang="en-US" sz="2000" b="1" dirty="0">
                <a:solidFill>
                  <a:srgbClr val="FFFFFF"/>
                </a:solidFill>
                <a:latin typeface="+mj-lt"/>
                <a:ea typeface="Open Sans Bold"/>
                <a:cs typeface="Open Sans Bold"/>
                <a:sym typeface="Open Sans Bold"/>
              </a:rPr>
              <a:t> </a:t>
            </a:r>
            <a:r>
              <a:rPr lang="en-US" sz="2000" b="1" dirty="0" err="1">
                <a:solidFill>
                  <a:srgbClr val="FFFFFF"/>
                </a:solidFill>
                <a:latin typeface="+mj-lt"/>
                <a:ea typeface="Open Sans Bold"/>
                <a:cs typeface="Open Sans Bold"/>
                <a:sym typeface="Open Sans Bold"/>
              </a:rPr>
              <a:t>захворювання</a:t>
            </a:r>
            <a:r>
              <a:rPr lang="en-US" sz="2000" b="1" dirty="0">
                <a:solidFill>
                  <a:srgbClr val="FFFFFF"/>
                </a:solidFill>
                <a:latin typeface="+mj-lt"/>
                <a:ea typeface="Open Sans Bold"/>
                <a:cs typeface="Open Sans Bold"/>
                <a:sym typeface="Open Sans Bold"/>
              </a:rPr>
              <a:t> </a:t>
            </a:r>
            <a:r>
              <a:rPr lang="en-US" sz="2000" b="1" dirty="0" err="1">
                <a:solidFill>
                  <a:srgbClr val="FFFFFF"/>
                </a:solidFill>
                <a:latin typeface="+mj-lt"/>
                <a:ea typeface="Open Sans Bold"/>
                <a:cs typeface="Open Sans Bold"/>
                <a:sym typeface="Open Sans Bold"/>
              </a:rPr>
              <a:t>печінки</a:t>
            </a:r>
            <a:r>
              <a:rPr lang="en-US" sz="2000" b="1" dirty="0">
                <a:solidFill>
                  <a:srgbClr val="FFFFFF"/>
                </a:solidFill>
                <a:latin typeface="+mj-lt"/>
                <a:ea typeface="Open Sans Bold"/>
                <a:cs typeface="Open Sans Bold"/>
                <a:sym typeface="Open Sans Bold"/>
              </a:rPr>
              <a:t> </a:t>
            </a:r>
            <a:r>
              <a:rPr lang="en-US" sz="2000" b="1" dirty="0" err="1">
                <a:solidFill>
                  <a:srgbClr val="FFFFFF"/>
                </a:solidFill>
                <a:latin typeface="+mj-lt"/>
                <a:ea typeface="Open Sans Bold"/>
                <a:cs typeface="Open Sans Bold"/>
                <a:sym typeface="Open Sans Bold"/>
              </a:rPr>
              <a:t>та</a:t>
            </a:r>
            <a:r>
              <a:rPr lang="en-US" sz="2000" b="1" dirty="0">
                <a:solidFill>
                  <a:srgbClr val="FFFFFF"/>
                </a:solidFill>
                <a:latin typeface="+mj-lt"/>
                <a:ea typeface="Open Sans Bold"/>
                <a:cs typeface="Open Sans Bold"/>
                <a:sym typeface="Open Sans Bold"/>
              </a:rPr>
              <a:t> </a:t>
            </a:r>
            <a:r>
              <a:rPr lang="en-US" sz="2000" b="1" dirty="0" err="1">
                <a:solidFill>
                  <a:srgbClr val="FFFFFF"/>
                </a:solidFill>
                <a:latin typeface="+mj-lt"/>
                <a:ea typeface="Open Sans Bold"/>
                <a:cs typeface="Open Sans Bold"/>
                <a:sym typeface="Open Sans Bold"/>
              </a:rPr>
              <a:t>гострий</a:t>
            </a:r>
            <a:r>
              <a:rPr lang="en-US" sz="2000" b="1" dirty="0">
                <a:solidFill>
                  <a:srgbClr val="FFFFFF"/>
                </a:solidFill>
                <a:latin typeface="+mj-lt"/>
                <a:ea typeface="Open Sans Bold"/>
                <a:cs typeface="Open Sans Bold"/>
                <a:sym typeface="Open Sans Bold"/>
              </a:rPr>
              <a:t> гепатит </a:t>
            </a:r>
            <a:r>
              <a:rPr lang="en-US" sz="2000" b="1" dirty="0" err="1">
                <a:solidFill>
                  <a:srgbClr val="FFFFFF"/>
                </a:solidFill>
                <a:latin typeface="+mj-lt"/>
                <a:ea typeface="Open Sans Bold"/>
                <a:cs typeface="Open Sans Bold"/>
                <a:sym typeface="Open Sans Bold"/>
              </a:rPr>
              <a:t>або</a:t>
            </a:r>
            <a:r>
              <a:rPr lang="en-US" sz="2000" b="1" dirty="0">
                <a:solidFill>
                  <a:srgbClr val="FFFFFF"/>
                </a:solidFill>
                <a:latin typeface="+mj-lt"/>
                <a:ea typeface="Open Sans Bold"/>
                <a:cs typeface="Open Sans Bold"/>
                <a:sym typeface="Open Sans Bold"/>
              </a:rPr>
              <a:t> </a:t>
            </a:r>
            <a:r>
              <a:rPr lang="en-US" sz="2000" b="1" dirty="0" err="1">
                <a:solidFill>
                  <a:srgbClr val="FFFFFF"/>
                </a:solidFill>
                <a:latin typeface="+mj-lt"/>
                <a:ea typeface="Open Sans Bold"/>
                <a:cs typeface="Open Sans Bold"/>
                <a:sym typeface="Open Sans Bold"/>
              </a:rPr>
              <a:t>аномальні</a:t>
            </a:r>
            <a:r>
              <a:rPr lang="en-US" sz="2000" b="1" dirty="0">
                <a:solidFill>
                  <a:srgbClr val="FFFFFF"/>
                </a:solidFill>
                <a:latin typeface="+mj-lt"/>
                <a:ea typeface="Open Sans Bold"/>
                <a:cs typeface="Open Sans Bold"/>
                <a:sym typeface="Open Sans Bold"/>
              </a:rPr>
              <a:t> </a:t>
            </a:r>
            <a:r>
              <a:rPr lang="en-US" sz="2000" b="1" dirty="0" err="1">
                <a:solidFill>
                  <a:srgbClr val="FFFFFF"/>
                </a:solidFill>
                <a:latin typeface="+mj-lt"/>
                <a:ea typeface="Open Sans Bold"/>
                <a:cs typeface="Open Sans Bold"/>
                <a:sym typeface="Open Sans Bold"/>
              </a:rPr>
              <a:t>результати</a:t>
            </a:r>
            <a:r>
              <a:rPr lang="en-US" sz="2000" b="1" dirty="0">
                <a:solidFill>
                  <a:srgbClr val="FFFFFF"/>
                </a:solidFill>
                <a:latin typeface="+mj-lt"/>
                <a:ea typeface="Open Sans Bold"/>
                <a:cs typeface="Open Sans Bold"/>
                <a:sym typeface="Open Sans Bold"/>
              </a:rPr>
              <a:t> </a:t>
            </a:r>
            <a:r>
              <a:rPr lang="en-US" sz="2000" b="1" dirty="0" err="1">
                <a:solidFill>
                  <a:srgbClr val="FFFFFF"/>
                </a:solidFill>
                <a:latin typeface="+mj-lt"/>
                <a:ea typeface="Open Sans Bold"/>
                <a:cs typeface="Open Sans Bold"/>
                <a:sym typeface="Open Sans Bold"/>
              </a:rPr>
              <a:t>тестів</a:t>
            </a:r>
            <a:r>
              <a:rPr lang="en-US" sz="2000" b="1" dirty="0">
                <a:solidFill>
                  <a:srgbClr val="FFFFFF"/>
                </a:solidFill>
                <a:latin typeface="+mj-lt"/>
                <a:ea typeface="Open Sans Bold"/>
                <a:cs typeface="Open Sans Bold"/>
                <a:sym typeface="Open Sans Bold"/>
              </a:rPr>
              <a:t> </a:t>
            </a:r>
            <a:r>
              <a:rPr lang="en-US" sz="2000" b="1" dirty="0" err="1">
                <a:solidFill>
                  <a:srgbClr val="FFFFFF"/>
                </a:solidFill>
                <a:latin typeface="+mj-lt"/>
                <a:ea typeface="Open Sans Bold"/>
                <a:cs typeface="Open Sans Bold"/>
                <a:sym typeface="Open Sans Bold"/>
              </a:rPr>
              <a:t>на</a:t>
            </a:r>
            <a:r>
              <a:rPr lang="en-US" sz="2000" b="1" dirty="0">
                <a:solidFill>
                  <a:srgbClr val="FFFFFF"/>
                </a:solidFill>
                <a:latin typeface="+mj-lt"/>
                <a:ea typeface="Open Sans Bold"/>
                <a:cs typeface="Open Sans Bold"/>
                <a:sym typeface="Open Sans Bold"/>
              </a:rPr>
              <a:t> </a:t>
            </a:r>
            <a:r>
              <a:rPr lang="en-US" sz="2000" b="1" dirty="0" err="1">
                <a:solidFill>
                  <a:srgbClr val="FFFFFF"/>
                </a:solidFill>
                <a:latin typeface="+mj-lt"/>
                <a:ea typeface="Open Sans Bold"/>
                <a:cs typeface="Open Sans Bold"/>
                <a:sym typeface="Open Sans Bold"/>
              </a:rPr>
              <a:t>функцію</a:t>
            </a:r>
            <a:r>
              <a:rPr lang="en-US" sz="2000" b="1" dirty="0">
                <a:solidFill>
                  <a:srgbClr val="FFFFFF"/>
                </a:solidFill>
                <a:latin typeface="+mj-lt"/>
                <a:ea typeface="Open Sans Bold"/>
                <a:cs typeface="Open Sans Bold"/>
                <a:sym typeface="Open Sans Bold"/>
              </a:rPr>
              <a:t> </a:t>
            </a:r>
            <a:r>
              <a:rPr lang="en-US" sz="2000" b="1" dirty="0" err="1">
                <a:solidFill>
                  <a:srgbClr val="FFFFFF"/>
                </a:solidFill>
                <a:latin typeface="+mj-lt"/>
                <a:ea typeface="Open Sans Bold"/>
                <a:cs typeface="Open Sans Bold"/>
                <a:sym typeface="Open Sans Bold"/>
              </a:rPr>
              <a:t>печінки</a:t>
            </a:r>
            <a:r>
              <a:rPr lang="en-US" sz="2000" b="1" dirty="0">
                <a:solidFill>
                  <a:srgbClr val="FFFFFF"/>
                </a:solidFill>
                <a:latin typeface="+mj-lt"/>
                <a:ea typeface="Open Sans Bold"/>
                <a:cs typeface="Open Sans Bold"/>
                <a:sym typeface="Open Sans Bold"/>
              </a:rPr>
              <a:t> </a:t>
            </a:r>
            <a:r>
              <a:rPr lang="en-US" sz="2000" dirty="0">
                <a:solidFill>
                  <a:srgbClr val="FFFFFF"/>
                </a:solidFill>
                <a:latin typeface="+mj-lt"/>
                <a:ea typeface="Open Sans"/>
                <a:cs typeface="Open Sans"/>
                <a:sym typeface="Open Sans"/>
              </a:rPr>
              <a:t>(</a:t>
            </a:r>
            <a:r>
              <a:rPr lang="en-US" sz="2000" dirty="0" err="1">
                <a:solidFill>
                  <a:srgbClr val="FFFFFF"/>
                </a:solidFill>
                <a:latin typeface="+mj-lt"/>
                <a:ea typeface="Open Sans"/>
                <a:cs typeface="Open Sans"/>
                <a:sym typeface="Open Sans"/>
              </a:rPr>
              <a:t>для</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тих</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хто</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пройшов</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тестування</a:t>
            </a:r>
            <a:r>
              <a:rPr lang="en-US" sz="2000" dirty="0">
                <a:solidFill>
                  <a:srgbClr val="FFFFFF"/>
                </a:solidFill>
                <a:latin typeface="+mj-lt"/>
                <a:ea typeface="Open Sans"/>
                <a:cs typeface="Open Sans"/>
                <a:sym typeface="Open Sans"/>
              </a:rPr>
              <a:t>)</a:t>
            </a:r>
            <a:endParaRPr lang="en-US" sz="2000" dirty="0">
              <a:solidFill>
                <a:srgbClr val="FFFFFF"/>
              </a:solidFill>
              <a:latin typeface="+mj-lt"/>
              <a:ea typeface="Open Sans"/>
              <a:cs typeface="Open Sans"/>
            </a:endParaRPr>
          </a:p>
          <a:p>
            <a:pPr marL="988060" lvl="2" indent="-328930" algn="just">
              <a:lnSpc>
                <a:spcPts val="3203"/>
              </a:lnSpc>
              <a:buFont typeface="Arial"/>
              <a:buChar char="⚬"/>
            </a:pPr>
            <a:r>
              <a:rPr lang="en-US" sz="2000" dirty="0" err="1">
                <a:solidFill>
                  <a:srgbClr val="FFFFFF"/>
                </a:solidFill>
                <a:latin typeface="+mj-lt"/>
                <a:ea typeface="Open Sans"/>
                <a:cs typeface="Open Sans"/>
                <a:sym typeface="Open Sans"/>
              </a:rPr>
              <a:t>Припиніть</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застосування</a:t>
            </a:r>
            <a:r>
              <a:rPr lang="en-US" sz="2000" dirty="0">
                <a:solidFill>
                  <a:srgbClr val="FFFFFF"/>
                </a:solidFill>
                <a:latin typeface="+mj-lt"/>
                <a:ea typeface="Open Sans"/>
                <a:cs typeface="Open Sans"/>
                <a:sym typeface="Open Sans"/>
              </a:rPr>
              <a:t> CAB-LA; </a:t>
            </a:r>
            <a:r>
              <a:rPr lang="en-US" sz="2000" dirty="0" err="1">
                <a:solidFill>
                  <a:srgbClr val="FFFFFF"/>
                </a:solidFill>
                <a:latin typeface="+mj-lt"/>
                <a:ea typeface="Open Sans"/>
                <a:cs typeface="Open Sans"/>
                <a:sym typeface="Open Sans"/>
              </a:rPr>
              <a:t>може</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бути</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доцільним</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застосування</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альтернативного</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препарату</a:t>
            </a:r>
            <a:r>
              <a:rPr lang="en-US" sz="2000" dirty="0">
                <a:solidFill>
                  <a:srgbClr val="FFFFFF"/>
                </a:solidFill>
                <a:latin typeface="+mj-lt"/>
                <a:ea typeface="Open Sans"/>
                <a:cs typeface="Open Sans"/>
                <a:sym typeface="Open Sans"/>
              </a:rPr>
              <a:t> </a:t>
            </a:r>
            <a:r>
              <a:rPr lang="uk-UA" sz="2000" dirty="0">
                <a:solidFill>
                  <a:srgbClr val="FFFFFF"/>
                </a:solidFill>
                <a:latin typeface="+mj-lt"/>
                <a:ea typeface="Open Sans"/>
                <a:cs typeface="Open Sans"/>
                <a:sym typeface="Open Sans"/>
              </a:rPr>
              <a:t>ДКП</a:t>
            </a:r>
            <a:endParaRPr lang="en-US" sz="2000" dirty="0">
              <a:solidFill>
                <a:srgbClr val="FFFFFF"/>
              </a:solidFill>
              <a:latin typeface="+mj-lt"/>
              <a:ea typeface="Open Sans"/>
              <a:cs typeface="Open Sans"/>
            </a:endParaRPr>
          </a:p>
        </p:txBody>
      </p:sp>
      <p:sp>
        <p:nvSpPr>
          <p:cNvPr id="7" name="TextBox 7"/>
          <p:cNvSpPr txBox="1"/>
          <p:nvPr/>
        </p:nvSpPr>
        <p:spPr>
          <a:xfrm>
            <a:off x="306733" y="1185935"/>
            <a:ext cx="16077958" cy="714939"/>
          </a:xfrm>
          <a:prstGeom prst="rect">
            <a:avLst/>
          </a:prstGeom>
        </p:spPr>
        <p:txBody>
          <a:bodyPr lIns="0" tIns="0" rIns="0" bIns="0" rtlCol="0" anchor="t">
            <a:spAutoFit/>
          </a:bodyPr>
          <a:lstStyle/>
          <a:p>
            <a:pPr algn="l">
              <a:lnSpc>
                <a:spcPts val="2940"/>
              </a:lnSpc>
              <a:spcBef>
                <a:spcPct val="0"/>
              </a:spcBef>
            </a:pPr>
            <a:r>
              <a:rPr lang="en-US" sz="2000" b="1" dirty="0" err="1">
                <a:solidFill>
                  <a:srgbClr val="FFFFFF"/>
                </a:solidFill>
                <a:latin typeface="Roboto Condensed Bold"/>
                <a:ea typeface="Roboto Condensed Bold"/>
                <a:cs typeface="Roboto Condensed Bold"/>
                <a:sym typeface="Roboto Condensed Bold"/>
              </a:rPr>
              <a:t>Деякі</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протипоказання</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стосуються</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лише</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пацієнтів</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які</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застосовують</a:t>
            </a:r>
            <a:r>
              <a:rPr lang="en-US" sz="2000" b="1" dirty="0">
                <a:solidFill>
                  <a:srgbClr val="FFFFFF"/>
                </a:solidFill>
                <a:latin typeface="Roboto Condensed Bold"/>
                <a:ea typeface="Roboto Condensed Bold"/>
                <a:cs typeface="Roboto Condensed Bold"/>
                <a:sym typeface="Roboto Condensed Bold"/>
              </a:rPr>
              <a:t> CAB-LA з </a:t>
            </a:r>
            <a:r>
              <a:rPr lang="en-US" sz="2000" b="1" dirty="0" err="1">
                <a:solidFill>
                  <a:srgbClr val="FFFFFF"/>
                </a:solidFill>
                <a:latin typeface="Roboto Condensed Bold"/>
                <a:ea typeface="Roboto Condensed Bold"/>
                <a:cs typeface="Roboto Condensed Bold"/>
                <a:sym typeface="Roboto Condensed Bold"/>
              </a:rPr>
              <a:t>відхиленнями</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від</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режиму</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застосування</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затримки</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між</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ін’єкціями</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що</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зазначено</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курсивом</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нижче</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тоді</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як</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інші</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протипоказання</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стосуються</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всіх</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пацієнтів</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які</a:t>
            </a:r>
            <a:r>
              <a:rPr lang="en-US" sz="2000" b="1" dirty="0">
                <a:solidFill>
                  <a:srgbClr val="FFFFFF"/>
                </a:solidFill>
                <a:latin typeface="Roboto Condensed Bold"/>
                <a:ea typeface="Roboto Condensed Bold"/>
                <a:cs typeface="Roboto Condensed Bold"/>
                <a:sym typeface="Roboto Condensed Bold"/>
              </a:rPr>
              <a:t> </a:t>
            </a:r>
            <a:r>
              <a:rPr lang="en-US" sz="2000" b="1" dirty="0" err="1">
                <a:solidFill>
                  <a:srgbClr val="FFFFFF"/>
                </a:solidFill>
                <a:latin typeface="Roboto Condensed Bold"/>
                <a:ea typeface="Roboto Condensed Bold"/>
                <a:cs typeface="Roboto Condensed Bold"/>
                <a:sym typeface="Roboto Condensed Bold"/>
              </a:rPr>
              <a:t>застосовують</a:t>
            </a:r>
            <a:r>
              <a:rPr lang="en-US" sz="2000" b="1" dirty="0">
                <a:solidFill>
                  <a:srgbClr val="FFFFFF"/>
                </a:solidFill>
                <a:latin typeface="Roboto Condensed Bold"/>
                <a:ea typeface="Roboto Condensed Bold"/>
                <a:cs typeface="Roboto Condensed Bold"/>
                <a:sym typeface="Roboto Condensed Bold"/>
              </a:rPr>
              <a:t> CAB-LA.</a:t>
            </a:r>
          </a:p>
        </p:txBody>
      </p:sp>
      <p:sp>
        <p:nvSpPr>
          <p:cNvPr id="8" name="TextBox 8"/>
          <p:cNvSpPr txBox="1"/>
          <p:nvPr/>
        </p:nvSpPr>
        <p:spPr>
          <a:xfrm>
            <a:off x="3505200" y="6126700"/>
            <a:ext cx="4087957" cy="1165768"/>
          </a:xfrm>
          <a:prstGeom prst="rect">
            <a:avLst/>
          </a:prstGeom>
        </p:spPr>
        <p:txBody>
          <a:bodyPr wrap="square" lIns="0" tIns="0" rIns="0" bIns="0" rtlCol="0" anchor="t">
            <a:spAutoFit/>
          </a:bodyPr>
          <a:lstStyle/>
          <a:p>
            <a:pPr marL="1418463" lvl="3" indent="-354616" algn="l">
              <a:lnSpc>
                <a:spcPts val="3065"/>
              </a:lnSpc>
              <a:buFont typeface="Arial"/>
              <a:buChar char="￭"/>
            </a:pPr>
            <a:r>
              <a:rPr lang="en-US" sz="2000" dirty="0" err="1">
                <a:solidFill>
                  <a:srgbClr val="FFFFFF"/>
                </a:solidFill>
                <a:latin typeface="+mj-lt"/>
                <a:ea typeface="Open Sans"/>
                <a:cs typeface="Open Sans"/>
                <a:sym typeface="Open Sans"/>
              </a:rPr>
              <a:t>Окскарбазепін</a:t>
            </a:r>
            <a:endParaRPr lang="en-US" sz="2000" dirty="0">
              <a:solidFill>
                <a:srgbClr val="FFFFFF"/>
              </a:solidFill>
              <a:latin typeface="+mj-lt"/>
              <a:ea typeface="Open Sans"/>
              <a:cs typeface="Open Sans"/>
              <a:sym typeface="Open Sans"/>
            </a:endParaRPr>
          </a:p>
          <a:p>
            <a:pPr marL="1418463" lvl="3" indent="-354616" algn="l">
              <a:lnSpc>
                <a:spcPts val="3065"/>
              </a:lnSpc>
              <a:buFont typeface="Arial"/>
              <a:buChar char="￭"/>
            </a:pPr>
            <a:r>
              <a:rPr lang="en-US" sz="2000" dirty="0" err="1">
                <a:solidFill>
                  <a:srgbClr val="FFFFFF"/>
                </a:solidFill>
                <a:latin typeface="+mj-lt"/>
                <a:ea typeface="Open Sans"/>
                <a:cs typeface="Open Sans"/>
                <a:sym typeface="Open Sans"/>
              </a:rPr>
              <a:t>Фенобарбітал</a:t>
            </a:r>
            <a:endParaRPr lang="en-US" sz="2000" dirty="0">
              <a:solidFill>
                <a:srgbClr val="FFFFFF"/>
              </a:solidFill>
              <a:latin typeface="+mj-lt"/>
              <a:ea typeface="Open Sans"/>
              <a:cs typeface="Open Sans"/>
              <a:sym typeface="Open Sans"/>
            </a:endParaRPr>
          </a:p>
          <a:p>
            <a:pPr marL="1418463" lvl="3" indent="-354616" algn="l">
              <a:lnSpc>
                <a:spcPts val="3065"/>
              </a:lnSpc>
              <a:buFont typeface="Arial"/>
              <a:buChar char="￭"/>
            </a:pPr>
            <a:r>
              <a:rPr lang="en-US" sz="2000" dirty="0" err="1">
                <a:solidFill>
                  <a:srgbClr val="FFFFFF"/>
                </a:solidFill>
                <a:latin typeface="+mj-lt"/>
                <a:ea typeface="Open Sans"/>
                <a:cs typeface="Open Sans"/>
                <a:sym typeface="Open Sans"/>
              </a:rPr>
              <a:t>Фенітоїн</a:t>
            </a:r>
            <a:endParaRPr lang="en-US" sz="2000" dirty="0">
              <a:solidFill>
                <a:srgbClr val="FFFFFF"/>
              </a:solidFill>
              <a:latin typeface="+mj-lt"/>
              <a:ea typeface="Open Sans"/>
              <a:cs typeface="Open Sans"/>
              <a:sym typeface="Open Sans"/>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62133" y="198120"/>
            <a:ext cx="15497243" cy="830580"/>
          </a:xfrm>
          <a:prstGeom prst="rect">
            <a:avLst/>
          </a:prstGeom>
        </p:spPr>
        <p:txBody>
          <a:bodyPr lIns="0" tIns="0" rIns="0" bIns="0" rtlCol="0" anchor="t">
            <a:spAutoFit/>
          </a:bodyPr>
          <a:lstStyle/>
          <a:p>
            <a:pPr algn="l">
              <a:lnSpc>
                <a:spcPts val="6719"/>
              </a:lnSpc>
            </a:pPr>
            <a:r>
              <a:rPr lang="en-US" sz="4800" b="1">
                <a:solidFill>
                  <a:srgbClr val="000000"/>
                </a:solidFill>
                <a:latin typeface="Roboto Condensed Bold"/>
                <a:ea typeface="Roboto Condensed Bold"/>
                <a:cs typeface="Roboto Condensed Bold"/>
                <a:sym typeface="Roboto Condensed Bold"/>
              </a:rPr>
              <a:t>Резюме: Побічні ефекти CAB-LA</a:t>
            </a:r>
          </a:p>
        </p:txBody>
      </p:sp>
      <p:grpSp>
        <p:nvGrpSpPr>
          <p:cNvPr id="3" name="Group 3"/>
          <p:cNvGrpSpPr/>
          <p:nvPr/>
        </p:nvGrpSpPr>
        <p:grpSpPr>
          <a:xfrm>
            <a:off x="0" y="1243512"/>
            <a:ext cx="18288000" cy="9485973"/>
            <a:chOff x="0" y="0"/>
            <a:chExt cx="4544630" cy="2304206"/>
          </a:xfrm>
        </p:grpSpPr>
        <p:sp>
          <p:nvSpPr>
            <p:cNvPr id="4" name="Freeform 4"/>
            <p:cNvSpPr/>
            <p:nvPr/>
          </p:nvSpPr>
          <p:spPr>
            <a:xfrm>
              <a:off x="0" y="0"/>
              <a:ext cx="4544630" cy="2304206"/>
            </a:xfrm>
            <a:custGeom>
              <a:avLst/>
              <a:gdLst/>
              <a:ahLst/>
              <a:cxnLst/>
              <a:rect l="l" t="t" r="r" b="b"/>
              <a:pathLst>
                <a:path w="4544630" h="2304206">
                  <a:moveTo>
                    <a:pt x="0" y="0"/>
                  </a:moveTo>
                  <a:lnTo>
                    <a:pt x="4544630" y="0"/>
                  </a:lnTo>
                  <a:lnTo>
                    <a:pt x="4544630" y="2304206"/>
                  </a:lnTo>
                  <a:lnTo>
                    <a:pt x="0" y="2304206"/>
                  </a:lnTo>
                  <a:close/>
                </a:path>
              </a:pathLst>
            </a:custGeom>
            <a:solidFill>
              <a:srgbClr val="A93291"/>
            </a:solidFill>
          </p:spPr>
        </p:sp>
        <p:sp>
          <p:nvSpPr>
            <p:cNvPr id="5" name="TextBox 5"/>
            <p:cNvSpPr txBox="1"/>
            <p:nvPr/>
          </p:nvSpPr>
          <p:spPr>
            <a:xfrm>
              <a:off x="0" y="47625"/>
              <a:ext cx="4544630" cy="2256581"/>
            </a:xfrm>
            <a:prstGeom prst="rect">
              <a:avLst/>
            </a:prstGeom>
          </p:spPr>
          <p:txBody>
            <a:bodyPr lIns="50800" tIns="50800" rIns="50800" bIns="50800" rtlCol="0" anchor="ctr"/>
            <a:lstStyle/>
            <a:p>
              <a:pPr algn="ctr">
                <a:lnSpc>
                  <a:spcPts val="1602"/>
                </a:lnSpc>
              </a:pPr>
              <a:endParaRPr sz="2000"/>
            </a:p>
          </p:txBody>
        </p:sp>
      </p:grpSp>
      <p:sp>
        <p:nvSpPr>
          <p:cNvPr id="6" name="TextBox 6"/>
          <p:cNvSpPr txBox="1"/>
          <p:nvPr/>
        </p:nvSpPr>
        <p:spPr>
          <a:xfrm>
            <a:off x="479283" y="1421307"/>
            <a:ext cx="17329434" cy="8692572"/>
          </a:xfrm>
          <a:prstGeom prst="rect">
            <a:avLst/>
          </a:prstGeom>
        </p:spPr>
        <p:txBody>
          <a:bodyPr lIns="0" tIns="0" rIns="0" bIns="0" rtlCol="0" anchor="t">
            <a:spAutoFit/>
          </a:bodyPr>
          <a:lstStyle/>
          <a:p>
            <a:pPr algn="l">
              <a:lnSpc>
                <a:spcPts val="3377"/>
              </a:lnSpc>
            </a:pPr>
            <a:r>
              <a:rPr lang="en-US" sz="2400" dirty="0">
                <a:solidFill>
                  <a:srgbClr val="FFFFFF"/>
                </a:solidFill>
                <a:latin typeface="+mj-lt"/>
                <a:ea typeface="Open Sans"/>
                <a:cs typeface="Open Sans"/>
                <a:sym typeface="Open Sans"/>
              </a:rPr>
              <a:t>У </a:t>
            </a:r>
            <a:r>
              <a:rPr lang="en-US" sz="2400" dirty="0" err="1">
                <a:solidFill>
                  <a:srgbClr val="FFFFFF"/>
                </a:solidFill>
                <a:latin typeface="+mj-lt"/>
                <a:ea typeface="Open Sans"/>
                <a:cs typeface="Open Sans"/>
                <a:sym typeface="Open Sans"/>
              </a:rPr>
              <a:t>пацієнтів</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які</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отримують</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ін'єкції</a:t>
            </a:r>
            <a:r>
              <a:rPr lang="en-US" sz="2400" dirty="0">
                <a:solidFill>
                  <a:srgbClr val="FFFFFF"/>
                </a:solidFill>
                <a:latin typeface="+mj-lt"/>
                <a:ea typeface="Open Sans"/>
                <a:cs typeface="Open Sans"/>
                <a:sym typeface="Open Sans"/>
              </a:rPr>
              <a:t> CAB-LA, </a:t>
            </a:r>
            <a:r>
              <a:rPr lang="en-US" sz="2400" dirty="0" err="1">
                <a:solidFill>
                  <a:srgbClr val="FFFFFF"/>
                </a:solidFill>
                <a:latin typeface="+mj-lt"/>
                <a:ea typeface="Open Sans"/>
                <a:cs typeface="Open Sans"/>
                <a:sym typeface="Open Sans"/>
              </a:rPr>
              <a:t>можуть</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спостерігатися</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такі</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побічні</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ефекти</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як</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правило</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легкої</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або</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помірної</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тяжкості</a:t>
            </a:r>
            <a:r>
              <a:rPr lang="en-US" sz="2400" dirty="0">
                <a:solidFill>
                  <a:srgbClr val="FFFFFF"/>
                </a:solidFill>
                <a:latin typeface="+mj-lt"/>
                <a:ea typeface="Open Sans"/>
                <a:cs typeface="Open Sans"/>
                <a:sym typeface="Open Sans"/>
              </a:rPr>
              <a:t>:</a:t>
            </a:r>
          </a:p>
          <a:p>
            <a:pPr marL="520700" lvl="1" indent="-260350" algn="l">
              <a:lnSpc>
                <a:spcPts val="3377"/>
              </a:lnSpc>
              <a:buFont typeface="Arial"/>
              <a:buChar char="•"/>
            </a:pPr>
            <a:r>
              <a:rPr lang="en-US" sz="2400" dirty="0" err="1">
                <a:solidFill>
                  <a:srgbClr val="FFFFFF"/>
                </a:solidFill>
                <a:latin typeface="+mj-lt"/>
                <a:ea typeface="Open Sans"/>
                <a:cs typeface="Open Sans"/>
                <a:sym typeface="Open Sans"/>
              </a:rPr>
              <a:t>Реакції</a:t>
            </a:r>
            <a:r>
              <a:rPr lang="en-US" sz="2400" dirty="0">
                <a:solidFill>
                  <a:srgbClr val="FFFFFF"/>
                </a:solidFill>
                <a:latin typeface="+mj-lt"/>
                <a:ea typeface="Open Sans"/>
                <a:cs typeface="Open Sans"/>
                <a:sym typeface="Open Sans"/>
              </a:rPr>
              <a:t> в </a:t>
            </a:r>
            <a:r>
              <a:rPr lang="en-US" sz="2400" dirty="0" err="1">
                <a:solidFill>
                  <a:srgbClr val="FFFFFF"/>
                </a:solidFill>
                <a:latin typeface="+mj-lt"/>
                <a:ea typeface="Open Sans"/>
                <a:cs typeface="Open Sans"/>
                <a:sym typeface="Open Sans"/>
              </a:rPr>
              <a:t>місці</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ін'єкції</a:t>
            </a:r>
            <a:endParaRPr lang="en-US" sz="2400" dirty="0">
              <a:solidFill>
                <a:srgbClr val="FFFFFF"/>
              </a:solidFill>
              <a:latin typeface="+mj-lt"/>
              <a:ea typeface="Open Sans"/>
              <a:cs typeface="Open Sans"/>
            </a:endParaRPr>
          </a:p>
          <a:p>
            <a:pPr marL="1041400" lvl="2" indent="-346710" algn="l">
              <a:lnSpc>
                <a:spcPts val="3377"/>
              </a:lnSpc>
              <a:buFont typeface="Arial"/>
              <a:buChar char="⚬"/>
            </a:pPr>
            <a:r>
              <a:rPr lang="en-US" sz="2400" dirty="0" err="1">
                <a:solidFill>
                  <a:srgbClr val="FFFFFF"/>
                </a:solidFill>
                <a:latin typeface="+mj-lt"/>
                <a:ea typeface="Open Sans"/>
                <a:cs typeface="Open Sans"/>
                <a:sym typeface="Open Sans"/>
              </a:rPr>
              <a:t>Біль</a:t>
            </a:r>
            <a:endParaRPr lang="en-US" sz="2400" dirty="0">
              <a:solidFill>
                <a:srgbClr val="FFFFFF"/>
              </a:solidFill>
              <a:latin typeface="+mj-lt"/>
              <a:ea typeface="Open Sans"/>
              <a:cs typeface="Open Sans"/>
            </a:endParaRPr>
          </a:p>
          <a:p>
            <a:pPr marL="1041400" lvl="2" indent="-346710" algn="l">
              <a:lnSpc>
                <a:spcPts val="3377"/>
              </a:lnSpc>
              <a:buFont typeface="Arial"/>
              <a:buChar char="⚬"/>
            </a:pPr>
            <a:r>
              <a:rPr lang="en-US" sz="2400" dirty="0" err="1">
                <a:solidFill>
                  <a:srgbClr val="FFFFFF"/>
                </a:solidFill>
                <a:latin typeface="+mj-lt"/>
                <a:ea typeface="Open Sans"/>
                <a:cs typeface="Open Sans"/>
                <a:sym typeface="Open Sans"/>
              </a:rPr>
              <a:t>Набряк</a:t>
            </a:r>
            <a:endParaRPr lang="en-US" sz="2400" dirty="0">
              <a:solidFill>
                <a:srgbClr val="FFFFFF"/>
              </a:solidFill>
              <a:latin typeface="+mj-lt"/>
              <a:ea typeface="Open Sans"/>
              <a:cs typeface="Open Sans"/>
            </a:endParaRPr>
          </a:p>
          <a:p>
            <a:pPr marL="1041400" lvl="2" indent="-346710" algn="l">
              <a:lnSpc>
                <a:spcPts val="3377"/>
              </a:lnSpc>
              <a:buFont typeface="Arial"/>
              <a:buChar char="⚬"/>
            </a:pPr>
            <a:r>
              <a:rPr lang="en-US" sz="2400" dirty="0" err="1">
                <a:solidFill>
                  <a:srgbClr val="FFFFFF"/>
                </a:solidFill>
                <a:latin typeface="+mj-lt"/>
                <a:ea typeface="Open Sans"/>
                <a:cs typeface="Open Sans"/>
              </a:rPr>
              <a:t>Вузлики</a:t>
            </a:r>
          </a:p>
          <a:p>
            <a:pPr marL="1041400" lvl="2" indent="-346710" algn="l">
              <a:lnSpc>
                <a:spcPts val="3377"/>
              </a:lnSpc>
              <a:buFont typeface="Arial"/>
              <a:buChar char="⚬"/>
            </a:pPr>
            <a:r>
              <a:rPr lang="en-US" sz="2400" dirty="0" err="1">
                <a:solidFill>
                  <a:srgbClr val="FFFFFF"/>
                </a:solidFill>
                <a:latin typeface="+mj-lt"/>
                <a:ea typeface="Open Sans"/>
                <a:cs typeface="Open Sans"/>
                <a:sym typeface="Open Sans"/>
              </a:rPr>
              <a:t>Ущільнення</a:t>
            </a:r>
            <a:endParaRPr lang="en-US" sz="2400" dirty="0">
              <a:solidFill>
                <a:srgbClr val="FFFFFF"/>
              </a:solidFill>
              <a:latin typeface="+mj-lt"/>
              <a:ea typeface="Open Sans"/>
              <a:cs typeface="Open Sans"/>
            </a:endParaRPr>
          </a:p>
          <a:p>
            <a:pPr marL="1041400" lvl="2" indent="-346710" algn="l">
              <a:lnSpc>
                <a:spcPts val="3377"/>
              </a:lnSpc>
              <a:buFont typeface="Arial"/>
              <a:buChar char="⚬"/>
            </a:pPr>
            <a:r>
              <a:rPr lang="en-US" sz="2400" dirty="0" err="1">
                <a:solidFill>
                  <a:srgbClr val="FFFFFF"/>
                </a:solidFill>
                <a:latin typeface="+mj-lt"/>
                <a:ea typeface="Open Sans"/>
                <a:cs typeface="Open Sans"/>
                <a:sym typeface="Open Sans"/>
              </a:rPr>
              <a:t>Почервоніння</a:t>
            </a:r>
            <a:r>
              <a:rPr lang="en-US" sz="2400" dirty="0">
                <a:solidFill>
                  <a:srgbClr val="FFFFFF"/>
                </a:solidFill>
                <a:latin typeface="+mj-lt"/>
                <a:ea typeface="Open Sans"/>
                <a:cs typeface="Open Sans"/>
                <a:sym typeface="Open Sans"/>
              </a:rPr>
              <a:t>/</a:t>
            </a:r>
            <a:r>
              <a:rPr lang="en-US" sz="2400" dirty="0" err="1">
                <a:solidFill>
                  <a:srgbClr val="FFFFFF"/>
                </a:solidFill>
                <a:latin typeface="+mj-lt"/>
                <a:ea typeface="Open Sans"/>
                <a:cs typeface="Open Sans"/>
                <a:sym typeface="Open Sans"/>
              </a:rPr>
              <a:t>синці</a:t>
            </a:r>
            <a:endParaRPr lang="en-US" sz="2400" dirty="0">
              <a:solidFill>
                <a:srgbClr val="FFFFFF"/>
              </a:solidFill>
              <a:latin typeface="+mj-lt"/>
              <a:ea typeface="Open Sans"/>
              <a:cs typeface="Open Sans"/>
            </a:endParaRPr>
          </a:p>
          <a:p>
            <a:pPr marL="1041400" lvl="2" indent="-346710" algn="l">
              <a:lnSpc>
                <a:spcPts val="3377"/>
              </a:lnSpc>
              <a:buFont typeface="Arial"/>
              <a:buChar char="⚬"/>
            </a:pPr>
            <a:r>
              <a:rPr lang="en-US" sz="2400" dirty="0" err="1">
                <a:solidFill>
                  <a:srgbClr val="FFFFFF"/>
                </a:solidFill>
                <a:latin typeface="+mj-lt"/>
                <a:ea typeface="Open Sans"/>
                <a:cs typeface="Open Sans"/>
                <a:sym typeface="Open Sans"/>
              </a:rPr>
              <a:t>Свербіж</a:t>
            </a:r>
            <a:endParaRPr lang="en-US" sz="2400" dirty="0">
              <a:solidFill>
                <a:srgbClr val="FFFFFF"/>
              </a:solidFill>
              <a:latin typeface="+mj-lt"/>
              <a:ea typeface="Open Sans"/>
              <a:cs typeface="Open Sans"/>
            </a:endParaRPr>
          </a:p>
          <a:p>
            <a:pPr marL="520700" lvl="1" indent="-260350" algn="l">
              <a:lnSpc>
                <a:spcPts val="3377"/>
              </a:lnSpc>
              <a:buFont typeface="Arial"/>
              <a:buChar char="•"/>
            </a:pPr>
            <a:r>
              <a:rPr lang="en-US" sz="2400" dirty="0" err="1">
                <a:solidFill>
                  <a:srgbClr val="FFFFFF"/>
                </a:solidFill>
                <a:latin typeface="+mj-lt"/>
                <a:ea typeface="Open Sans"/>
                <a:cs typeface="Open Sans"/>
                <a:sym typeface="Open Sans"/>
              </a:rPr>
              <a:t>Головний</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біль</a:t>
            </a:r>
            <a:endParaRPr lang="en-US" sz="2400" dirty="0">
              <a:solidFill>
                <a:srgbClr val="FFFFFF"/>
              </a:solidFill>
              <a:latin typeface="+mj-lt"/>
              <a:ea typeface="Open Sans"/>
              <a:cs typeface="Open Sans"/>
            </a:endParaRPr>
          </a:p>
          <a:p>
            <a:pPr marL="520700" lvl="1" indent="-260350" algn="l">
              <a:lnSpc>
                <a:spcPts val="3377"/>
              </a:lnSpc>
              <a:buFont typeface="Arial"/>
              <a:buChar char="•"/>
            </a:pPr>
            <a:r>
              <a:rPr lang="en-US" sz="2400" dirty="0" err="1">
                <a:solidFill>
                  <a:srgbClr val="FFFFFF"/>
                </a:solidFill>
                <a:latin typeface="+mj-lt"/>
                <a:ea typeface="Open Sans"/>
                <a:cs typeface="Open Sans"/>
                <a:sym typeface="Open Sans"/>
              </a:rPr>
              <a:t>Діарея</a:t>
            </a:r>
            <a:endParaRPr lang="en-US" sz="2400" dirty="0">
              <a:solidFill>
                <a:srgbClr val="FFFFFF"/>
              </a:solidFill>
              <a:latin typeface="+mj-lt"/>
              <a:ea typeface="Open Sans"/>
              <a:cs typeface="Open Sans"/>
            </a:endParaRPr>
          </a:p>
          <a:p>
            <a:pPr marL="520700" lvl="1" indent="-260350" algn="l">
              <a:lnSpc>
                <a:spcPts val="3377"/>
              </a:lnSpc>
              <a:buFont typeface="Arial"/>
              <a:buChar char="•"/>
            </a:pPr>
            <a:r>
              <a:rPr lang="en-US" sz="2400" dirty="0" err="1">
                <a:solidFill>
                  <a:srgbClr val="FFFFFF"/>
                </a:solidFill>
                <a:latin typeface="+mj-lt"/>
                <a:ea typeface="Open Sans"/>
                <a:cs typeface="Open Sans"/>
                <a:sym typeface="Open Sans"/>
              </a:rPr>
              <a:t>Нудота</a:t>
            </a:r>
            <a:endParaRPr lang="en-US" sz="2400" dirty="0">
              <a:solidFill>
                <a:srgbClr val="FFFFFF"/>
              </a:solidFill>
              <a:latin typeface="+mj-lt"/>
              <a:ea typeface="Open Sans"/>
              <a:cs typeface="Open Sans"/>
            </a:endParaRPr>
          </a:p>
          <a:p>
            <a:pPr marL="520700" lvl="1" indent="-260350" algn="l">
              <a:lnSpc>
                <a:spcPts val="3377"/>
              </a:lnSpc>
              <a:buFont typeface="Arial"/>
              <a:buChar char="•"/>
            </a:pPr>
            <a:r>
              <a:rPr lang="en-US" sz="2400" dirty="0" err="1">
                <a:solidFill>
                  <a:srgbClr val="FFFFFF"/>
                </a:solidFill>
                <a:latin typeface="+mj-lt"/>
                <a:ea typeface="Open Sans"/>
                <a:cs typeface="Open Sans"/>
                <a:sym typeface="Open Sans"/>
              </a:rPr>
              <a:t>Втома</a:t>
            </a:r>
            <a:endParaRPr lang="en-US" sz="2400" dirty="0">
              <a:solidFill>
                <a:srgbClr val="FFFFFF"/>
              </a:solidFill>
              <a:latin typeface="+mj-lt"/>
              <a:ea typeface="Open Sans"/>
              <a:cs typeface="Open Sans"/>
            </a:endParaRPr>
          </a:p>
          <a:p>
            <a:pPr marL="520700" lvl="1" indent="-260350" algn="l">
              <a:lnSpc>
                <a:spcPts val="3377"/>
              </a:lnSpc>
              <a:buFont typeface="Arial"/>
              <a:buChar char="•"/>
            </a:pPr>
            <a:r>
              <a:rPr lang="en-US" sz="2400" dirty="0" err="1">
                <a:solidFill>
                  <a:srgbClr val="FFFFFF"/>
                </a:solidFill>
                <a:latin typeface="+mj-lt"/>
                <a:ea typeface="Open Sans"/>
                <a:cs typeface="Open Sans"/>
                <a:sym typeface="Open Sans"/>
              </a:rPr>
              <a:t>Запаморочення</a:t>
            </a:r>
            <a:endParaRPr lang="en-US" sz="2400" dirty="0">
              <a:solidFill>
                <a:srgbClr val="FFFFFF"/>
              </a:solidFill>
              <a:latin typeface="+mj-lt"/>
              <a:ea typeface="Open Sans"/>
              <a:cs typeface="Open Sans"/>
            </a:endParaRPr>
          </a:p>
          <a:p>
            <a:pPr algn="l">
              <a:lnSpc>
                <a:spcPts val="3377"/>
              </a:lnSpc>
            </a:pPr>
            <a:r>
              <a:rPr lang="en-US" sz="2400" dirty="0" err="1">
                <a:solidFill>
                  <a:srgbClr val="FFFFFF"/>
                </a:solidFill>
                <a:latin typeface="+mj-lt"/>
                <a:ea typeface="Open Sans"/>
                <a:cs typeface="Open Sans"/>
                <a:sym typeface="Open Sans"/>
              </a:rPr>
              <a:t>Реакції</a:t>
            </a:r>
            <a:r>
              <a:rPr lang="en-US" sz="2400" dirty="0">
                <a:solidFill>
                  <a:srgbClr val="FFFFFF"/>
                </a:solidFill>
                <a:latin typeface="+mj-lt"/>
                <a:ea typeface="Open Sans"/>
                <a:cs typeface="Open Sans"/>
                <a:sym typeface="Open Sans"/>
              </a:rPr>
              <a:t> в </a:t>
            </a:r>
            <a:r>
              <a:rPr lang="en-US" sz="2400" dirty="0" err="1">
                <a:solidFill>
                  <a:srgbClr val="FFFFFF"/>
                </a:solidFill>
                <a:latin typeface="+mj-lt"/>
                <a:ea typeface="Open Sans"/>
                <a:cs typeface="Open Sans"/>
                <a:sym typeface="Open Sans"/>
              </a:rPr>
              <a:t>місці</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ін'єкції</a:t>
            </a:r>
            <a:r>
              <a:rPr lang="en-US" sz="2400" dirty="0">
                <a:solidFill>
                  <a:srgbClr val="FFFFFF"/>
                </a:solidFill>
                <a:latin typeface="+mj-lt"/>
                <a:ea typeface="Open Sans"/>
                <a:cs typeface="Open Sans"/>
                <a:sym typeface="Open Sans"/>
              </a:rPr>
              <a:t> є </a:t>
            </a:r>
            <a:r>
              <a:rPr lang="en-US" sz="2400" dirty="0" err="1">
                <a:solidFill>
                  <a:srgbClr val="FFFFFF"/>
                </a:solidFill>
                <a:latin typeface="+mj-lt"/>
                <a:ea typeface="Open Sans"/>
                <a:cs typeface="Open Sans"/>
                <a:sym typeface="Open Sans"/>
              </a:rPr>
              <a:t>найпоширенішими</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побічними</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ефектами</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які</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частіше</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виникають</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під</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час</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перших</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ін'єкцій</a:t>
            </a:r>
            <a:r>
              <a:rPr lang="en-US" sz="2400" dirty="0">
                <a:solidFill>
                  <a:srgbClr val="FFFFFF"/>
                </a:solidFill>
                <a:latin typeface="+mj-lt"/>
                <a:ea typeface="Open Sans"/>
                <a:cs typeface="Open Sans"/>
                <a:sym typeface="Open Sans"/>
              </a:rPr>
              <a:t>, а </a:t>
            </a:r>
            <a:r>
              <a:rPr lang="en-US" sz="2400" dirty="0" err="1">
                <a:solidFill>
                  <a:srgbClr val="FFFFFF"/>
                </a:solidFill>
                <a:latin typeface="+mj-lt"/>
                <a:ea typeface="Open Sans"/>
                <a:cs typeface="Open Sans"/>
                <a:sym typeface="Open Sans"/>
              </a:rPr>
              <a:t>потім</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зазвичай</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зменшуються</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під</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час</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наступних</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ін'єкцій</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Їх</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можна</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мінімізувати</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за</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допомогою</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теплих</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або</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холодних</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компресів</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та</a:t>
            </a:r>
            <a:r>
              <a:rPr lang="en-US" sz="2400" dirty="0">
                <a:solidFill>
                  <a:srgbClr val="FFFFFF"/>
                </a:solidFill>
                <a:latin typeface="+mj-lt"/>
                <a:ea typeface="Open Sans"/>
                <a:cs typeface="Open Sans"/>
                <a:sym typeface="Open Sans"/>
              </a:rPr>
              <a:t>/</a:t>
            </a:r>
            <a:r>
              <a:rPr lang="en-US" sz="2400" dirty="0" err="1">
                <a:solidFill>
                  <a:srgbClr val="FFFFFF"/>
                </a:solidFill>
                <a:latin typeface="+mj-lt"/>
                <a:ea typeface="Open Sans"/>
                <a:cs typeface="Open Sans"/>
                <a:sym typeface="Open Sans"/>
              </a:rPr>
              <a:t>або</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застосування</a:t>
            </a:r>
            <a:r>
              <a:rPr lang="en-US" sz="2400" dirty="0">
                <a:solidFill>
                  <a:srgbClr val="FFFFFF"/>
                </a:solidFill>
                <a:latin typeface="+mj-lt"/>
                <a:ea typeface="Open Sans"/>
                <a:cs typeface="Open Sans"/>
                <a:sym typeface="Open Sans"/>
              </a:rPr>
              <a:t> НПЗЗ </a:t>
            </a:r>
            <a:r>
              <a:rPr lang="en-US" sz="2400" dirty="0" err="1">
                <a:solidFill>
                  <a:srgbClr val="FFFFFF"/>
                </a:solidFill>
                <a:latin typeface="+mj-lt"/>
                <a:ea typeface="Open Sans"/>
                <a:cs typeface="Open Sans"/>
                <a:sym typeface="Open Sans"/>
              </a:rPr>
              <a:t>до</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та</a:t>
            </a:r>
            <a:r>
              <a:rPr lang="en-US" sz="2400" dirty="0">
                <a:solidFill>
                  <a:srgbClr val="FFFFFF"/>
                </a:solidFill>
                <a:latin typeface="+mj-lt"/>
                <a:ea typeface="Open Sans"/>
                <a:cs typeface="Open Sans"/>
                <a:sym typeface="Open Sans"/>
              </a:rPr>
              <a:t>/</a:t>
            </a:r>
            <a:r>
              <a:rPr lang="en-US" sz="2400" dirty="0" err="1">
                <a:solidFill>
                  <a:srgbClr val="FFFFFF"/>
                </a:solidFill>
                <a:latin typeface="+mj-lt"/>
                <a:ea typeface="Open Sans"/>
                <a:cs typeface="Open Sans"/>
                <a:sym typeface="Open Sans"/>
              </a:rPr>
              <a:t>або</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після</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кожної</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ін'єкції</a:t>
            </a:r>
            <a:r>
              <a:rPr lang="en-US" sz="2400" dirty="0">
                <a:solidFill>
                  <a:srgbClr val="FFFFFF"/>
                </a:solidFill>
                <a:latin typeface="+mj-lt"/>
                <a:ea typeface="Open Sans"/>
                <a:cs typeface="Open Sans"/>
                <a:sym typeface="Open Sans"/>
              </a:rPr>
              <a:t>.</a:t>
            </a:r>
          </a:p>
          <a:p>
            <a:pPr algn="l">
              <a:lnSpc>
                <a:spcPts val="3377"/>
              </a:lnSpc>
            </a:pPr>
            <a:endParaRPr lang="en-US" sz="2400" dirty="0">
              <a:solidFill>
                <a:srgbClr val="FFFFFF"/>
              </a:solidFill>
              <a:latin typeface="+mj-lt"/>
              <a:ea typeface="Open Sans"/>
              <a:cs typeface="Open Sans"/>
              <a:sym typeface="Open Sans"/>
            </a:endParaRPr>
          </a:p>
          <a:p>
            <a:pPr algn="l">
              <a:lnSpc>
                <a:spcPts val="3377"/>
              </a:lnSpc>
            </a:pPr>
            <a:r>
              <a:rPr lang="en-US" sz="2400" dirty="0" err="1">
                <a:solidFill>
                  <a:srgbClr val="FFFFFF"/>
                </a:solidFill>
                <a:latin typeface="+mj-lt"/>
                <a:ea typeface="Open Sans"/>
                <a:cs typeface="Open Sans"/>
                <a:sym typeface="Open Sans"/>
              </a:rPr>
              <a:t>Більшість</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інших</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побічних</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ефектів</a:t>
            </a:r>
            <a:r>
              <a:rPr lang="en-US" sz="2400" dirty="0">
                <a:solidFill>
                  <a:srgbClr val="FFFFFF"/>
                </a:solidFill>
                <a:latin typeface="+mj-lt"/>
                <a:ea typeface="Open Sans"/>
                <a:cs typeface="Open Sans"/>
                <a:sym typeface="Open Sans"/>
              </a:rPr>
              <a:t> є </a:t>
            </a:r>
            <a:r>
              <a:rPr lang="en-US" sz="2400" dirty="0" err="1">
                <a:solidFill>
                  <a:srgbClr val="FFFFFF"/>
                </a:solidFill>
                <a:latin typeface="+mj-lt"/>
                <a:ea typeface="Open Sans"/>
                <a:cs typeface="Open Sans"/>
                <a:sym typeface="Open Sans"/>
              </a:rPr>
              <a:t>рідкісними</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легкими</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їх</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можна</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лікувати</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симптоматично</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за</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допомогою</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безрецептурних</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ліків</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якщо</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це</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показано</a:t>
            </a:r>
            <a:r>
              <a:rPr lang="en-US" sz="2400" dirty="0">
                <a:solidFill>
                  <a:srgbClr val="FFFFFF"/>
                </a:solidFill>
                <a:latin typeface="+mj-lt"/>
                <a:ea typeface="Open Sans"/>
                <a:cs typeface="Open Sans"/>
                <a:sym typeface="Open Sans"/>
              </a:rPr>
              <a:t>, і </a:t>
            </a:r>
            <a:r>
              <a:rPr lang="en-US" sz="2400" dirty="0" err="1">
                <a:solidFill>
                  <a:srgbClr val="FFFFFF"/>
                </a:solidFill>
                <a:latin typeface="+mj-lt"/>
                <a:ea typeface="Open Sans"/>
                <a:cs typeface="Open Sans"/>
                <a:sym typeface="Open Sans"/>
              </a:rPr>
              <a:t>вони</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зазвичай</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проходять</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без</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необхідності</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припинення</a:t>
            </a:r>
            <a:r>
              <a:rPr lang="en-US" sz="2400" dirty="0">
                <a:solidFill>
                  <a:srgbClr val="FFFFFF"/>
                </a:solidFill>
                <a:latin typeface="+mj-lt"/>
                <a:ea typeface="Open Sans"/>
                <a:cs typeface="Open Sans"/>
                <a:sym typeface="Open Sans"/>
              </a:rPr>
              <a:t> </a:t>
            </a:r>
            <a:r>
              <a:rPr lang="en-US" sz="2400" dirty="0" err="1">
                <a:solidFill>
                  <a:srgbClr val="FFFFFF"/>
                </a:solidFill>
                <a:latin typeface="+mj-lt"/>
                <a:ea typeface="Open Sans"/>
                <a:cs typeface="Open Sans"/>
                <a:sym typeface="Open Sans"/>
              </a:rPr>
              <a:t>застосування</a:t>
            </a:r>
            <a:r>
              <a:rPr lang="en-US" sz="2400" dirty="0">
                <a:solidFill>
                  <a:srgbClr val="FFFFFF"/>
                </a:solidFill>
                <a:latin typeface="+mj-lt"/>
                <a:ea typeface="Open Sans"/>
                <a:cs typeface="Open Sans"/>
                <a:sym typeface="Open Sans"/>
              </a:rPr>
              <a:t> CAB-LA.</a:t>
            </a:r>
          </a:p>
          <a:p>
            <a:pPr algn="l">
              <a:lnSpc>
                <a:spcPts val="3377"/>
              </a:lnSpc>
            </a:pPr>
            <a:endParaRPr lang="en-US" sz="2400" dirty="0">
              <a:solidFill>
                <a:srgbClr val="FFFFFF"/>
              </a:solidFill>
              <a:latin typeface="+mj-lt"/>
              <a:ea typeface="Open Sans"/>
              <a:cs typeface="Open Sans"/>
              <a:sym typeface="Open Sans"/>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48364" y="198120"/>
            <a:ext cx="15497243" cy="785471"/>
          </a:xfrm>
          <a:prstGeom prst="rect">
            <a:avLst/>
          </a:prstGeom>
        </p:spPr>
        <p:txBody>
          <a:bodyPr lIns="0" tIns="0" rIns="0" bIns="0" rtlCol="0" anchor="t">
            <a:spAutoFit/>
          </a:bodyPr>
          <a:lstStyle/>
          <a:p>
            <a:pPr algn="l">
              <a:lnSpc>
                <a:spcPts val="6719"/>
              </a:lnSpc>
            </a:pPr>
            <a:r>
              <a:rPr lang="en-US" sz="4400" b="1" dirty="0" err="1">
                <a:solidFill>
                  <a:srgbClr val="000000"/>
                </a:solidFill>
                <a:latin typeface="Roboto Condensed Bold"/>
                <a:ea typeface="Roboto Condensed Bold"/>
                <a:cs typeface="Roboto Condensed Bold"/>
                <a:sym typeface="Roboto Condensed Bold"/>
              </a:rPr>
              <a:t>Резюме</a:t>
            </a:r>
            <a:r>
              <a:rPr lang="en-US" sz="4400" b="1" dirty="0">
                <a:solidFill>
                  <a:srgbClr val="000000"/>
                </a:solidFill>
                <a:latin typeface="Roboto Condensed Bold"/>
                <a:ea typeface="Roboto Condensed Bold"/>
                <a:cs typeface="Roboto Condensed Bold"/>
                <a:sym typeface="Roboto Condensed Bold"/>
              </a:rPr>
              <a:t>: </a:t>
            </a:r>
            <a:r>
              <a:rPr lang="en-US" sz="4400" b="1" dirty="0" err="1">
                <a:solidFill>
                  <a:srgbClr val="000000"/>
                </a:solidFill>
                <a:latin typeface="Roboto Condensed Bold"/>
                <a:ea typeface="Roboto Condensed Bold"/>
                <a:cs typeface="Roboto Condensed Bold"/>
                <a:sym typeface="Roboto Condensed Bold"/>
              </a:rPr>
              <a:t>Протипоказання</a:t>
            </a:r>
            <a:r>
              <a:rPr lang="en-US" sz="4400" b="1" dirty="0">
                <a:solidFill>
                  <a:srgbClr val="000000"/>
                </a:solidFill>
                <a:latin typeface="Roboto Condensed Bold"/>
                <a:ea typeface="Roboto Condensed Bold"/>
                <a:cs typeface="Roboto Condensed Bold"/>
                <a:sym typeface="Roboto Condensed Bold"/>
              </a:rPr>
              <a:t>/</a:t>
            </a:r>
            <a:r>
              <a:rPr lang="en-US" sz="4400" b="1" dirty="0" err="1">
                <a:solidFill>
                  <a:srgbClr val="000000"/>
                </a:solidFill>
                <a:latin typeface="Roboto Condensed Bold"/>
                <a:ea typeface="Roboto Condensed Bold"/>
                <a:cs typeface="Roboto Condensed Bold"/>
                <a:sym typeface="Roboto Condensed Bold"/>
              </a:rPr>
              <a:t>рекомендації</a:t>
            </a:r>
            <a:r>
              <a:rPr lang="en-US" sz="4400" b="1" dirty="0">
                <a:solidFill>
                  <a:srgbClr val="000000"/>
                </a:solidFill>
                <a:latin typeface="Roboto Condensed Bold"/>
                <a:ea typeface="Roboto Condensed Bold"/>
                <a:cs typeface="Roboto Condensed Bold"/>
                <a:sym typeface="Roboto Condensed Bold"/>
              </a:rPr>
              <a:t> </a:t>
            </a:r>
            <a:r>
              <a:rPr lang="en-US" sz="4400" b="1" dirty="0" err="1">
                <a:solidFill>
                  <a:srgbClr val="000000"/>
                </a:solidFill>
                <a:latin typeface="Roboto Condensed Bold"/>
                <a:ea typeface="Roboto Condensed Bold"/>
                <a:cs typeface="Roboto Condensed Bold"/>
                <a:sym typeface="Roboto Condensed Bold"/>
              </a:rPr>
              <a:t>щодо</a:t>
            </a:r>
            <a:r>
              <a:rPr lang="en-US" sz="4400" b="1" dirty="0">
                <a:solidFill>
                  <a:srgbClr val="000000"/>
                </a:solidFill>
                <a:latin typeface="Roboto Condensed Bold"/>
                <a:ea typeface="Roboto Condensed Bold"/>
                <a:cs typeface="Roboto Condensed Bold"/>
                <a:sym typeface="Roboto Condensed Bold"/>
              </a:rPr>
              <a:t> </a:t>
            </a:r>
            <a:r>
              <a:rPr lang="en-US" sz="4400" b="1" dirty="0" err="1">
                <a:solidFill>
                  <a:srgbClr val="000000"/>
                </a:solidFill>
                <a:latin typeface="Roboto Condensed Bold"/>
                <a:ea typeface="Roboto Condensed Bold"/>
                <a:cs typeface="Roboto Condensed Bold"/>
                <a:sym typeface="Roboto Condensed Bold"/>
              </a:rPr>
              <a:t>застосування</a:t>
            </a:r>
            <a:r>
              <a:rPr lang="en-US" sz="4400" b="1" dirty="0">
                <a:solidFill>
                  <a:srgbClr val="000000"/>
                </a:solidFill>
                <a:latin typeface="Roboto Condensed Bold"/>
                <a:ea typeface="Roboto Condensed Bold"/>
                <a:cs typeface="Roboto Condensed Bold"/>
                <a:sym typeface="Roboto Condensed Bold"/>
              </a:rPr>
              <a:t> LEN</a:t>
            </a:r>
          </a:p>
        </p:txBody>
      </p:sp>
      <p:grpSp>
        <p:nvGrpSpPr>
          <p:cNvPr id="3" name="Group 3"/>
          <p:cNvGrpSpPr/>
          <p:nvPr/>
        </p:nvGrpSpPr>
        <p:grpSpPr>
          <a:xfrm>
            <a:off x="-1" y="1028700"/>
            <a:ext cx="18288001" cy="9414846"/>
            <a:chOff x="0" y="0"/>
            <a:chExt cx="4523762" cy="2286929"/>
          </a:xfrm>
        </p:grpSpPr>
        <p:sp>
          <p:nvSpPr>
            <p:cNvPr id="4" name="Freeform 4"/>
            <p:cNvSpPr/>
            <p:nvPr/>
          </p:nvSpPr>
          <p:spPr>
            <a:xfrm>
              <a:off x="0" y="0"/>
              <a:ext cx="4523762" cy="2286929"/>
            </a:xfrm>
            <a:custGeom>
              <a:avLst/>
              <a:gdLst/>
              <a:ahLst/>
              <a:cxnLst/>
              <a:rect l="l" t="t" r="r" b="b"/>
              <a:pathLst>
                <a:path w="4523762" h="2286929">
                  <a:moveTo>
                    <a:pt x="0" y="0"/>
                  </a:moveTo>
                  <a:lnTo>
                    <a:pt x="4523762" y="0"/>
                  </a:lnTo>
                  <a:lnTo>
                    <a:pt x="4523762" y="2286929"/>
                  </a:lnTo>
                  <a:lnTo>
                    <a:pt x="0" y="2286929"/>
                  </a:lnTo>
                  <a:close/>
                </a:path>
              </a:pathLst>
            </a:custGeom>
            <a:solidFill>
              <a:srgbClr val="FE6C39"/>
            </a:solidFill>
          </p:spPr>
        </p:sp>
        <p:sp>
          <p:nvSpPr>
            <p:cNvPr id="5" name="TextBox 5"/>
            <p:cNvSpPr txBox="1"/>
            <p:nvPr/>
          </p:nvSpPr>
          <p:spPr>
            <a:xfrm>
              <a:off x="0" y="66675"/>
              <a:ext cx="4523762" cy="2220254"/>
            </a:xfrm>
            <a:prstGeom prst="rect">
              <a:avLst/>
            </a:prstGeom>
          </p:spPr>
          <p:txBody>
            <a:bodyPr lIns="50800" tIns="50800" rIns="50800" bIns="50800" rtlCol="0" anchor="ctr"/>
            <a:lstStyle/>
            <a:p>
              <a:pPr algn="ctr">
                <a:lnSpc>
                  <a:spcPts val="1773"/>
                </a:lnSpc>
              </a:pPr>
              <a:endParaRPr sz="1600"/>
            </a:p>
          </p:txBody>
        </p:sp>
      </p:grpSp>
      <p:sp>
        <p:nvSpPr>
          <p:cNvPr id="6" name="TextBox 6"/>
          <p:cNvSpPr txBox="1"/>
          <p:nvPr/>
        </p:nvSpPr>
        <p:spPr>
          <a:xfrm>
            <a:off x="333165" y="2272995"/>
            <a:ext cx="17369724" cy="7919219"/>
          </a:xfrm>
          <a:prstGeom prst="rect">
            <a:avLst/>
          </a:prstGeom>
        </p:spPr>
        <p:txBody>
          <a:bodyPr lIns="0" tIns="0" rIns="0" bIns="0" rtlCol="0" anchor="t">
            <a:spAutoFit/>
          </a:bodyPr>
          <a:lstStyle/>
          <a:p>
            <a:pPr algn="just">
              <a:lnSpc>
                <a:spcPts val="3080"/>
              </a:lnSpc>
            </a:pPr>
            <a:r>
              <a:rPr lang="en-US" sz="2000" dirty="0" err="1">
                <a:solidFill>
                  <a:srgbClr val="FFFFFF"/>
                </a:solidFill>
                <a:latin typeface="+mj-lt"/>
                <a:ea typeface="Open Sans"/>
                <a:cs typeface="Open Sans"/>
                <a:sym typeface="Open Sans"/>
              </a:rPr>
              <a:t>Протипоказання</a:t>
            </a:r>
            <a:r>
              <a:rPr lang="en-US" sz="2000" dirty="0">
                <a:solidFill>
                  <a:srgbClr val="FFFFFF"/>
                </a:solidFill>
                <a:latin typeface="+mj-lt"/>
                <a:ea typeface="Open Sans"/>
                <a:cs typeface="Open Sans"/>
                <a:sym typeface="Open Sans"/>
              </a:rPr>
              <a:t>/</a:t>
            </a:r>
            <a:r>
              <a:rPr lang="en-US" sz="2000" dirty="0" err="1">
                <a:solidFill>
                  <a:srgbClr val="FFFFFF"/>
                </a:solidFill>
                <a:latin typeface="+mj-lt"/>
                <a:ea typeface="Open Sans"/>
                <a:cs typeface="Open Sans"/>
                <a:sym typeface="Open Sans"/>
              </a:rPr>
              <a:t>застереження</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щодо</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продовження</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застосування</a:t>
            </a:r>
            <a:r>
              <a:rPr lang="en-US" sz="2000" dirty="0">
                <a:solidFill>
                  <a:srgbClr val="FFFFFF"/>
                </a:solidFill>
                <a:latin typeface="+mj-lt"/>
                <a:ea typeface="Open Sans"/>
                <a:cs typeface="Open Sans"/>
                <a:sym typeface="Open Sans"/>
              </a:rPr>
              <a:t> LEN є </a:t>
            </a:r>
            <a:r>
              <a:rPr lang="en-US" sz="2000" dirty="0" err="1">
                <a:solidFill>
                  <a:srgbClr val="FFFFFF"/>
                </a:solidFill>
                <a:latin typeface="+mj-lt"/>
                <a:ea typeface="Open Sans"/>
                <a:cs typeface="Open Sans"/>
                <a:sym typeface="Open Sans"/>
              </a:rPr>
              <a:t>такими</a:t>
            </a:r>
            <a:r>
              <a:rPr lang="en-US" sz="2000" dirty="0">
                <a:solidFill>
                  <a:srgbClr val="FFFFFF"/>
                </a:solidFill>
                <a:latin typeface="+mj-lt"/>
                <a:ea typeface="Open Sans"/>
                <a:cs typeface="Open Sans"/>
                <a:sym typeface="Open Sans"/>
              </a:rPr>
              <a:t>:</a:t>
            </a:r>
          </a:p>
          <a:p>
            <a:pPr marL="474980" lvl="1" indent="-237490" algn="just">
              <a:lnSpc>
                <a:spcPts val="3080"/>
              </a:lnSpc>
              <a:buFont typeface="Arial"/>
              <a:buChar char="•"/>
            </a:pPr>
            <a:r>
              <a:rPr lang="en-US" sz="2000" b="1" dirty="0">
                <a:solidFill>
                  <a:srgbClr val="FFFFFF"/>
                </a:solidFill>
                <a:latin typeface="+mj-lt"/>
                <a:ea typeface="Open Sans Bold"/>
                <a:cs typeface="Open Sans Bold"/>
                <a:sym typeface="Open Sans Bold"/>
              </a:rPr>
              <a:t>ВІЛ-</a:t>
            </a:r>
            <a:r>
              <a:rPr lang="en-US" sz="2000" b="1" dirty="0" err="1">
                <a:solidFill>
                  <a:srgbClr val="FFFFFF"/>
                </a:solidFill>
                <a:latin typeface="+mj-lt"/>
                <a:ea typeface="Open Sans Bold"/>
                <a:cs typeface="Open Sans Bold"/>
                <a:sym typeface="Open Sans Bold"/>
              </a:rPr>
              <a:t>позитивний</a:t>
            </a:r>
            <a:r>
              <a:rPr lang="en-US" sz="2000" b="1" dirty="0">
                <a:solidFill>
                  <a:srgbClr val="FFFFFF"/>
                </a:solidFill>
                <a:latin typeface="+mj-lt"/>
                <a:ea typeface="Open Sans Bold"/>
                <a:cs typeface="Open Sans Bold"/>
                <a:sym typeface="Open Sans Bold"/>
              </a:rPr>
              <a:t> </a:t>
            </a:r>
            <a:r>
              <a:rPr lang="en-US" sz="2000" b="1" dirty="0" err="1">
                <a:solidFill>
                  <a:srgbClr val="FFFFFF"/>
                </a:solidFill>
                <a:latin typeface="+mj-lt"/>
                <a:ea typeface="Open Sans Bold"/>
                <a:cs typeface="Open Sans Bold"/>
                <a:sym typeface="Open Sans Bold"/>
              </a:rPr>
              <a:t>або</a:t>
            </a:r>
            <a:r>
              <a:rPr lang="en-US" sz="2000" b="1" dirty="0">
                <a:solidFill>
                  <a:srgbClr val="FFFFFF"/>
                </a:solidFill>
                <a:latin typeface="+mj-lt"/>
                <a:ea typeface="Open Sans Bold"/>
                <a:cs typeface="Open Sans Bold"/>
                <a:sym typeface="Open Sans Bold"/>
              </a:rPr>
              <a:t> </a:t>
            </a:r>
            <a:r>
              <a:rPr lang="en-US" sz="2000" b="1" dirty="0" err="1">
                <a:solidFill>
                  <a:srgbClr val="FFFFFF"/>
                </a:solidFill>
                <a:latin typeface="+mj-lt"/>
                <a:ea typeface="Open Sans Bold"/>
                <a:cs typeface="Open Sans Bold"/>
                <a:sym typeface="Open Sans Bold"/>
              </a:rPr>
              <a:t>невизначенний</a:t>
            </a:r>
            <a:r>
              <a:rPr lang="en-US" sz="2000" b="1" dirty="0">
                <a:solidFill>
                  <a:srgbClr val="FFFFFF"/>
                </a:solidFill>
                <a:latin typeface="+mj-lt"/>
                <a:ea typeface="Open Sans Bold"/>
                <a:cs typeface="Open Sans Bold"/>
                <a:sym typeface="Open Sans Bold"/>
              </a:rPr>
              <a:t> </a:t>
            </a:r>
            <a:r>
              <a:rPr lang="en-US" sz="2000" b="1" dirty="0" err="1">
                <a:solidFill>
                  <a:srgbClr val="FFFFFF"/>
                </a:solidFill>
                <a:latin typeface="+mj-lt"/>
                <a:ea typeface="Open Sans Bold"/>
                <a:cs typeface="Open Sans Bold"/>
                <a:sym typeface="Open Sans Bold"/>
              </a:rPr>
              <a:t>статус</a:t>
            </a:r>
            <a:endParaRPr lang="en-US" sz="2000" b="1" dirty="0" err="1">
              <a:solidFill>
                <a:srgbClr val="FFFFFF"/>
              </a:solidFill>
              <a:latin typeface="+mj-lt"/>
              <a:ea typeface="Open Sans Bold"/>
              <a:cs typeface="Open Sans Bold"/>
            </a:endParaRPr>
          </a:p>
          <a:p>
            <a:pPr marL="949960" lvl="2" indent="-316230" algn="just">
              <a:lnSpc>
                <a:spcPts val="3080"/>
              </a:lnSpc>
              <a:buFont typeface="Arial"/>
              <a:buChar char="⚬"/>
            </a:pPr>
            <a:r>
              <a:rPr lang="en-US" sz="2000" dirty="0" err="1">
                <a:solidFill>
                  <a:srgbClr val="FFFFFF"/>
                </a:solidFill>
                <a:latin typeface="+mj-lt"/>
                <a:ea typeface="Open Sans"/>
                <a:cs typeface="Open Sans"/>
                <a:sym typeface="Open Sans"/>
              </a:rPr>
              <a:t>Припиніть</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застосування</a:t>
            </a:r>
            <a:r>
              <a:rPr lang="en-US" sz="2000" dirty="0">
                <a:solidFill>
                  <a:srgbClr val="FFFFFF"/>
                </a:solidFill>
                <a:latin typeface="+mj-lt"/>
                <a:ea typeface="Open Sans"/>
                <a:cs typeface="Open Sans"/>
                <a:sym typeface="Open Sans"/>
              </a:rPr>
              <a:t> </a:t>
            </a:r>
            <a:r>
              <a:rPr lang="en-US" sz="2000" dirty="0">
                <a:solidFill>
                  <a:srgbClr val="FFFFFF"/>
                </a:solidFill>
                <a:latin typeface="+mj-lt"/>
                <a:ea typeface="Calibri"/>
                <a:cs typeface="Calibri"/>
                <a:sym typeface="Open Sans"/>
              </a:rPr>
              <a:t>LEN</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направте</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пацієнта</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на</a:t>
            </a:r>
            <a:r>
              <a:rPr lang="en-US" sz="2000" dirty="0">
                <a:solidFill>
                  <a:srgbClr val="FFFFFF"/>
                </a:solidFill>
                <a:latin typeface="+mj-lt"/>
                <a:ea typeface="Open Sans"/>
                <a:cs typeface="Open Sans"/>
                <a:sym typeface="Open Sans"/>
              </a:rPr>
              <a:t> АРТ</a:t>
            </a:r>
            <a:endParaRPr lang="en-US" sz="2000" dirty="0">
              <a:solidFill>
                <a:srgbClr val="FFFFFF"/>
              </a:solidFill>
              <a:latin typeface="+mj-lt"/>
              <a:ea typeface="Open Sans"/>
              <a:cs typeface="Open Sans"/>
            </a:endParaRPr>
          </a:p>
          <a:p>
            <a:pPr marL="474980" lvl="1" indent="-237490" algn="just">
              <a:lnSpc>
                <a:spcPts val="3080"/>
              </a:lnSpc>
              <a:buFont typeface="Arial"/>
              <a:buChar char="•"/>
            </a:pPr>
            <a:r>
              <a:rPr lang="en-US" sz="2000" b="1" i="1" dirty="0" err="1">
                <a:solidFill>
                  <a:srgbClr val="FFFFFF"/>
                </a:solidFill>
                <a:latin typeface="+mj-lt"/>
                <a:ea typeface="Open Sans Bold Italics"/>
                <a:cs typeface="Open Sans Bold Italics"/>
                <a:sym typeface="Open Sans Bold Italics"/>
              </a:rPr>
              <a:t>Висока</a:t>
            </a:r>
            <a:r>
              <a:rPr lang="en-US" sz="2000" b="1" i="1" dirty="0">
                <a:solidFill>
                  <a:srgbClr val="FFFFFF"/>
                </a:solidFill>
                <a:latin typeface="+mj-lt"/>
                <a:ea typeface="Open Sans Bold Italics"/>
                <a:cs typeface="Open Sans Bold Italics"/>
                <a:sym typeface="Open Sans Bold Italics"/>
              </a:rPr>
              <a:t> </a:t>
            </a:r>
            <a:r>
              <a:rPr lang="en-US" sz="2000" b="1" i="1" dirty="0" err="1">
                <a:solidFill>
                  <a:srgbClr val="FFFFFF"/>
                </a:solidFill>
                <a:latin typeface="+mj-lt"/>
                <a:ea typeface="Open Sans Bold Italics"/>
                <a:cs typeface="Open Sans Bold Italics"/>
                <a:sym typeface="Open Sans Bold Italics"/>
              </a:rPr>
              <a:t>ймовірність</a:t>
            </a:r>
            <a:r>
              <a:rPr lang="en-US" sz="2000" b="1" i="1" dirty="0">
                <a:solidFill>
                  <a:srgbClr val="FFFFFF"/>
                </a:solidFill>
                <a:latin typeface="+mj-lt"/>
                <a:ea typeface="Open Sans Bold Italics"/>
                <a:cs typeface="Open Sans Bold Italics"/>
                <a:sym typeface="Open Sans Bold Italics"/>
              </a:rPr>
              <a:t> </a:t>
            </a:r>
            <a:r>
              <a:rPr lang="en-US" sz="2000" b="1" i="1" dirty="0" err="1">
                <a:solidFill>
                  <a:srgbClr val="FFFFFF"/>
                </a:solidFill>
                <a:latin typeface="+mj-lt"/>
                <a:ea typeface="Open Sans Bold Italics"/>
                <a:cs typeface="Open Sans Bold Italics"/>
                <a:sym typeface="Open Sans Bold Italics"/>
              </a:rPr>
              <a:t>необхідності</a:t>
            </a:r>
            <a:r>
              <a:rPr lang="en-US" sz="2000" b="1" i="1" dirty="0">
                <a:solidFill>
                  <a:srgbClr val="FFFFFF"/>
                </a:solidFill>
                <a:latin typeface="+mj-lt"/>
                <a:ea typeface="Open Sans Bold Italics"/>
                <a:cs typeface="Open Sans Bold Italics"/>
                <a:sym typeface="Open Sans Bold Italics"/>
              </a:rPr>
              <a:t> ПКП</a:t>
            </a:r>
            <a:r>
              <a:rPr lang="en-US" sz="2000" dirty="0">
                <a:solidFill>
                  <a:srgbClr val="FFFFFF"/>
                </a:solidFill>
                <a:latin typeface="+mj-lt"/>
                <a:ea typeface="Open Sans"/>
                <a:cs typeface="Open Sans"/>
                <a:sym typeface="Open Sans"/>
              </a:rPr>
              <a:t>(</a:t>
            </a:r>
            <a:r>
              <a:rPr lang="en-US" sz="2000" dirty="0" err="1">
                <a:solidFill>
                  <a:srgbClr val="FFFFFF"/>
                </a:solidFill>
                <a:latin typeface="+mj-lt"/>
                <a:ea typeface="Open Sans"/>
                <a:cs typeface="Open Sans"/>
                <a:sym typeface="Open Sans"/>
              </a:rPr>
              <a:t>високий</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ризик</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зараження</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та</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значне</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відхилення</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від</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режиму</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застосування</a:t>
            </a:r>
            <a:r>
              <a:rPr lang="en-US" sz="2000" dirty="0">
                <a:solidFill>
                  <a:srgbClr val="FFFFFF"/>
                </a:solidFill>
                <a:latin typeface="+mj-lt"/>
                <a:ea typeface="Open Sans"/>
                <a:cs typeface="Open Sans"/>
                <a:sym typeface="Open Sans"/>
              </a:rPr>
              <a:t> </a:t>
            </a:r>
            <a:r>
              <a:rPr lang="en-US" sz="2000" dirty="0">
                <a:solidFill>
                  <a:srgbClr val="FFFFFF"/>
                </a:solidFill>
                <a:latin typeface="+mj-lt"/>
                <a:ea typeface="Calibri"/>
                <a:cs typeface="Calibri"/>
                <a:sym typeface="Open Sans"/>
              </a:rPr>
              <a:t>LEN</a:t>
            </a:r>
            <a:r>
              <a:rPr lang="en-US" sz="2000" dirty="0">
                <a:solidFill>
                  <a:srgbClr val="FFFFFF"/>
                </a:solidFill>
                <a:latin typeface="+mj-lt"/>
                <a:ea typeface="Open Sans"/>
                <a:cs typeface="Open Sans"/>
                <a:sym typeface="Open Sans"/>
              </a:rPr>
              <a:t>/</a:t>
            </a:r>
            <a:r>
              <a:rPr lang="en-US" sz="2000" dirty="0" err="1">
                <a:solidFill>
                  <a:srgbClr val="FFFFFF"/>
                </a:solidFill>
                <a:latin typeface="+mj-lt"/>
                <a:ea typeface="Open Sans"/>
                <a:cs typeface="Open Sans"/>
                <a:sym typeface="Open Sans"/>
              </a:rPr>
              <a:t>затримка</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ін'єкції</a:t>
            </a:r>
            <a:r>
              <a:rPr lang="en-US" sz="2000" dirty="0">
                <a:solidFill>
                  <a:srgbClr val="FFFFFF"/>
                </a:solidFill>
                <a:latin typeface="+mj-lt"/>
                <a:ea typeface="Open Sans"/>
                <a:cs typeface="Open Sans"/>
                <a:sym typeface="Open Sans"/>
              </a:rPr>
              <a:t>)</a:t>
            </a:r>
            <a:endParaRPr lang="en-US" sz="2000" dirty="0">
              <a:solidFill>
                <a:srgbClr val="FFFFFF"/>
              </a:solidFill>
              <a:latin typeface="+mj-lt"/>
              <a:ea typeface="Open Sans"/>
              <a:cs typeface="Open Sans"/>
            </a:endParaRPr>
          </a:p>
          <a:p>
            <a:pPr marL="949960" lvl="2" indent="-316230" algn="just">
              <a:lnSpc>
                <a:spcPts val="3080"/>
              </a:lnSpc>
              <a:buFont typeface="Arial"/>
              <a:buChar char="⚬"/>
            </a:pPr>
            <a:r>
              <a:rPr lang="en-US" sz="2000" dirty="0" err="1">
                <a:solidFill>
                  <a:srgbClr val="FFFFFF"/>
                </a:solidFill>
                <a:latin typeface="+mj-lt"/>
                <a:ea typeface="Open Sans"/>
                <a:cs typeface="Open Sans"/>
                <a:sym typeface="Open Sans"/>
              </a:rPr>
              <a:t>Розглянути</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можливість</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припинення</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застосування</a:t>
            </a:r>
            <a:r>
              <a:rPr lang="en-US" sz="2000" dirty="0">
                <a:solidFill>
                  <a:srgbClr val="FFFFFF"/>
                </a:solidFill>
                <a:latin typeface="+mj-lt"/>
                <a:ea typeface="Open Sans"/>
                <a:cs typeface="Open Sans"/>
                <a:sym typeface="Open Sans"/>
              </a:rPr>
              <a:t> LEN </a:t>
            </a:r>
            <a:r>
              <a:rPr lang="en-US" sz="2000" dirty="0" err="1">
                <a:solidFill>
                  <a:srgbClr val="FFFFFF"/>
                </a:solidFill>
                <a:latin typeface="+mj-lt"/>
                <a:ea typeface="Open Sans"/>
                <a:cs typeface="Open Sans"/>
                <a:sym typeface="Open Sans"/>
              </a:rPr>
              <a:t>та</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початку</a:t>
            </a:r>
            <a:r>
              <a:rPr lang="en-US" sz="2000" dirty="0">
                <a:solidFill>
                  <a:srgbClr val="FFFFFF"/>
                </a:solidFill>
                <a:latin typeface="+mj-lt"/>
                <a:ea typeface="Open Sans"/>
                <a:cs typeface="Open Sans"/>
                <a:sym typeface="Open Sans"/>
              </a:rPr>
              <a:t> 1-місячного </a:t>
            </a:r>
            <a:r>
              <a:rPr lang="en-US" sz="2000" dirty="0" err="1">
                <a:solidFill>
                  <a:srgbClr val="FFFFFF"/>
                </a:solidFill>
                <a:latin typeface="+mj-lt"/>
                <a:ea typeface="Open Sans"/>
                <a:cs typeface="Open Sans"/>
                <a:sym typeface="Open Sans"/>
              </a:rPr>
              <a:t>курсу</a:t>
            </a:r>
            <a:r>
              <a:rPr lang="en-US" sz="2000" dirty="0">
                <a:solidFill>
                  <a:srgbClr val="FFFFFF"/>
                </a:solidFill>
                <a:latin typeface="+mj-lt"/>
                <a:ea typeface="Open Sans"/>
                <a:cs typeface="Open Sans"/>
                <a:sym typeface="Open Sans"/>
              </a:rPr>
              <a:t> </a:t>
            </a:r>
            <a:r>
              <a:rPr lang="uk-UA" sz="2000" dirty="0">
                <a:solidFill>
                  <a:srgbClr val="FFFFFF"/>
                </a:solidFill>
                <a:latin typeface="+mj-lt"/>
                <a:ea typeface="Open Sans"/>
                <a:cs typeface="Open Sans"/>
                <a:sym typeface="Open Sans"/>
              </a:rPr>
              <a:t>ПКП</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після</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оцінки</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ймовірності</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дотримання</a:t>
            </a:r>
            <a:r>
              <a:rPr lang="en-US" sz="2000" dirty="0">
                <a:solidFill>
                  <a:srgbClr val="FFFFFF"/>
                </a:solidFill>
                <a:latin typeface="+mj-lt"/>
                <a:ea typeface="Open Sans"/>
                <a:cs typeface="Open Sans"/>
                <a:sym typeface="Open Sans"/>
              </a:rPr>
              <a:t>/</a:t>
            </a:r>
            <a:r>
              <a:rPr lang="en-US" sz="2000" dirty="0" err="1">
                <a:solidFill>
                  <a:srgbClr val="FFFFFF"/>
                </a:solidFill>
                <a:latin typeface="+mj-lt"/>
                <a:ea typeface="Open Sans"/>
                <a:cs typeface="Open Sans"/>
                <a:sym typeface="Open Sans"/>
              </a:rPr>
              <a:t>завершення</a:t>
            </a:r>
            <a:r>
              <a:rPr lang="en-US" sz="2000" dirty="0">
                <a:solidFill>
                  <a:srgbClr val="FFFFFF"/>
                </a:solidFill>
                <a:latin typeface="+mj-lt"/>
                <a:ea typeface="Open Sans"/>
                <a:cs typeface="Open Sans"/>
                <a:sym typeface="Open Sans"/>
              </a:rPr>
              <a:t> </a:t>
            </a:r>
            <a:r>
              <a:rPr lang="uk-UA" sz="2000" dirty="0">
                <a:solidFill>
                  <a:srgbClr val="FFFFFF"/>
                </a:solidFill>
                <a:latin typeface="+mj-lt"/>
                <a:ea typeface="Open Sans"/>
                <a:cs typeface="Open Sans"/>
                <a:sym typeface="Open Sans"/>
              </a:rPr>
              <a:t>ПКП</a:t>
            </a:r>
            <a:endParaRPr lang="en-US" sz="2000" dirty="0">
              <a:solidFill>
                <a:srgbClr val="FFFFFF"/>
              </a:solidFill>
              <a:latin typeface="+mj-lt"/>
              <a:ea typeface="Open Sans"/>
              <a:cs typeface="Open Sans"/>
            </a:endParaRPr>
          </a:p>
          <a:p>
            <a:pPr marL="474980" lvl="1" indent="-237490" algn="just">
              <a:lnSpc>
                <a:spcPts val="3080"/>
              </a:lnSpc>
              <a:buFont typeface="Arial"/>
              <a:buChar char="•"/>
            </a:pPr>
            <a:r>
              <a:rPr lang="en-US" sz="2000" b="1" i="1" dirty="0" err="1">
                <a:solidFill>
                  <a:srgbClr val="FFFFFF"/>
                </a:solidFill>
                <a:latin typeface="+mj-lt"/>
                <a:ea typeface="Open Sans Bold Italics"/>
                <a:cs typeface="Open Sans Bold Italics"/>
                <a:sym typeface="Open Sans Bold Italics"/>
              </a:rPr>
              <a:t>Висока</a:t>
            </a:r>
            <a:r>
              <a:rPr lang="en-US" sz="2000" b="1" i="1" dirty="0">
                <a:solidFill>
                  <a:srgbClr val="FFFFFF"/>
                </a:solidFill>
                <a:latin typeface="+mj-lt"/>
                <a:ea typeface="Open Sans Bold Italics"/>
                <a:cs typeface="Open Sans Bold Italics"/>
                <a:sym typeface="Open Sans Bold Italics"/>
              </a:rPr>
              <a:t> </a:t>
            </a:r>
            <a:r>
              <a:rPr lang="en-US" sz="2000" b="1" i="1" dirty="0" err="1">
                <a:solidFill>
                  <a:srgbClr val="FFFFFF"/>
                </a:solidFill>
                <a:latin typeface="+mj-lt"/>
                <a:ea typeface="Open Sans Bold Italics"/>
                <a:cs typeface="Open Sans Bold Italics"/>
                <a:sym typeface="Open Sans Bold Italics"/>
              </a:rPr>
              <a:t>ймовірність</a:t>
            </a:r>
            <a:r>
              <a:rPr lang="en-US" sz="2000" b="1" i="1" dirty="0">
                <a:solidFill>
                  <a:srgbClr val="FFFFFF"/>
                </a:solidFill>
                <a:latin typeface="+mj-lt"/>
                <a:ea typeface="Open Sans Bold Italics"/>
                <a:cs typeface="Open Sans Bold Italics"/>
                <a:sym typeface="Open Sans Bold Italics"/>
              </a:rPr>
              <a:t> </a:t>
            </a:r>
            <a:r>
              <a:rPr lang="uk-UA" sz="2000" b="1" i="1" dirty="0">
                <a:solidFill>
                  <a:srgbClr val="FFFFFF"/>
                </a:solidFill>
                <a:latin typeface="+mj-lt"/>
                <a:ea typeface="Open Sans Bold Italics"/>
                <a:cs typeface="Open Sans Bold Italics"/>
                <a:sym typeface="Open Sans Bold Italics"/>
              </a:rPr>
              <a:t>ГВІ</a:t>
            </a:r>
            <a:r>
              <a:rPr lang="en-US" sz="2000" b="1" i="1" dirty="0">
                <a:solidFill>
                  <a:srgbClr val="FFFFFF"/>
                </a:solidFill>
                <a:latin typeface="+mj-lt"/>
                <a:ea typeface="Open Sans Bold Italics"/>
                <a:cs typeface="Open Sans Bold Italics"/>
                <a:sym typeface="Open Sans Bold Italics"/>
              </a:rPr>
              <a:t> </a:t>
            </a:r>
            <a:r>
              <a:rPr lang="en-US" sz="2000" dirty="0">
                <a:solidFill>
                  <a:srgbClr val="FFFFFF"/>
                </a:solidFill>
                <a:latin typeface="+mj-lt"/>
                <a:ea typeface="Open Sans"/>
                <a:cs typeface="Open Sans"/>
                <a:sym typeface="Open Sans"/>
              </a:rPr>
              <a:t>(</a:t>
            </a:r>
            <a:r>
              <a:rPr lang="en-US" sz="2000" dirty="0" err="1">
                <a:solidFill>
                  <a:srgbClr val="FFFFFF"/>
                </a:solidFill>
                <a:latin typeface="+mj-lt"/>
                <a:ea typeface="Open Sans"/>
                <a:cs typeface="Open Sans"/>
                <a:sym typeface="Open Sans"/>
              </a:rPr>
              <a:t>ознаки</a:t>
            </a:r>
            <a:r>
              <a:rPr lang="en-US" sz="2000" dirty="0">
                <a:solidFill>
                  <a:srgbClr val="FFFFFF"/>
                </a:solidFill>
                <a:latin typeface="+mj-lt"/>
                <a:ea typeface="Open Sans"/>
                <a:cs typeface="Open Sans"/>
                <a:sym typeface="Open Sans"/>
              </a:rPr>
              <a:t>/</a:t>
            </a:r>
            <a:r>
              <a:rPr lang="en-US" sz="2000" dirty="0" err="1">
                <a:solidFill>
                  <a:srgbClr val="FFFFFF"/>
                </a:solidFill>
                <a:latin typeface="+mj-lt"/>
                <a:ea typeface="Open Sans"/>
                <a:cs typeface="Open Sans"/>
                <a:sym typeface="Open Sans"/>
              </a:rPr>
              <a:t>симптоми</a:t>
            </a:r>
            <a:r>
              <a:rPr lang="en-US" sz="2000" dirty="0">
                <a:solidFill>
                  <a:srgbClr val="FFFFFF"/>
                </a:solidFill>
                <a:latin typeface="+mj-lt"/>
                <a:ea typeface="Open Sans"/>
                <a:cs typeface="Open Sans"/>
                <a:sym typeface="Open Sans"/>
              </a:rPr>
              <a:t>/</a:t>
            </a:r>
            <a:r>
              <a:rPr lang="en-US" sz="2000" dirty="0" err="1">
                <a:solidFill>
                  <a:srgbClr val="FFFFFF"/>
                </a:solidFill>
                <a:latin typeface="+mj-lt"/>
                <a:ea typeface="Open Sans"/>
                <a:cs typeface="Open Sans"/>
                <a:sym typeface="Open Sans"/>
              </a:rPr>
              <a:t>історія</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експозиції</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та</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значне</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відхилення</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від</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використання</a:t>
            </a:r>
            <a:r>
              <a:rPr lang="en-US" sz="2000" dirty="0">
                <a:solidFill>
                  <a:srgbClr val="FFFFFF"/>
                </a:solidFill>
                <a:latin typeface="+mj-lt"/>
                <a:ea typeface="Open Sans"/>
                <a:cs typeface="Open Sans"/>
                <a:sym typeface="Open Sans"/>
              </a:rPr>
              <a:t>/</a:t>
            </a:r>
            <a:r>
              <a:rPr lang="en-US" sz="2000" dirty="0" err="1">
                <a:solidFill>
                  <a:srgbClr val="FFFFFF"/>
                </a:solidFill>
                <a:latin typeface="+mj-lt"/>
                <a:ea typeface="Open Sans"/>
                <a:cs typeface="Open Sans"/>
                <a:sym typeface="Open Sans"/>
              </a:rPr>
              <a:t>затримка</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ін'єкції</a:t>
            </a:r>
            <a:r>
              <a:rPr lang="en-US" sz="2000" dirty="0">
                <a:solidFill>
                  <a:srgbClr val="FFFFFF"/>
                </a:solidFill>
                <a:latin typeface="+mj-lt"/>
                <a:ea typeface="Open Sans"/>
                <a:cs typeface="Open Sans"/>
                <a:sym typeface="Open Sans"/>
              </a:rPr>
              <a:t>)</a:t>
            </a:r>
            <a:endParaRPr lang="en-US" sz="2000" dirty="0">
              <a:solidFill>
                <a:srgbClr val="FFFFFF"/>
              </a:solidFill>
              <a:latin typeface="+mj-lt"/>
              <a:ea typeface="Open Sans"/>
              <a:cs typeface="Open Sans"/>
            </a:endParaRPr>
          </a:p>
          <a:p>
            <a:pPr marL="949960" lvl="2" indent="-316230" algn="just">
              <a:lnSpc>
                <a:spcPts val="3080"/>
              </a:lnSpc>
              <a:buFont typeface="Arial"/>
              <a:buChar char="⚬"/>
            </a:pPr>
            <a:r>
              <a:rPr lang="en-US" sz="2000" dirty="0" err="1">
                <a:solidFill>
                  <a:srgbClr val="FFFFFF"/>
                </a:solidFill>
                <a:latin typeface="+mj-lt"/>
                <a:ea typeface="Open Sans"/>
                <a:cs typeface="Open Sans"/>
                <a:sym typeface="Open Sans"/>
              </a:rPr>
              <a:t>Розглянути</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можливість</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призупинення</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прийому</a:t>
            </a:r>
            <a:r>
              <a:rPr lang="en-US" sz="2000" dirty="0">
                <a:solidFill>
                  <a:srgbClr val="FFFFFF"/>
                </a:solidFill>
                <a:latin typeface="+mj-lt"/>
                <a:ea typeface="Open Sans"/>
                <a:cs typeface="Open Sans"/>
                <a:sym typeface="Open Sans"/>
              </a:rPr>
              <a:t> </a:t>
            </a:r>
            <a:r>
              <a:rPr lang="en-US" sz="2000" dirty="0">
                <a:solidFill>
                  <a:srgbClr val="FFFFFF"/>
                </a:solidFill>
                <a:latin typeface="+mj-lt"/>
                <a:ea typeface="Calibri"/>
                <a:cs typeface="Calibri"/>
                <a:sym typeface="Open Sans"/>
              </a:rPr>
              <a:t>LEN</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до</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повторного</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тестування</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на</a:t>
            </a:r>
            <a:r>
              <a:rPr lang="en-US" sz="2000" dirty="0">
                <a:solidFill>
                  <a:srgbClr val="FFFFFF"/>
                </a:solidFill>
                <a:latin typeface="+mj-lt"/>
                <a:ea typeface="Open Sans"/>
                <a:cs typeface="Open Sans"/>
                <a:sym typeface="Open Sans"/>
              </a:rPr>
              <a:t> ВІЛ </a:t>
            </a:r>
            <a:r>
              <a:rPr lang="en-US" sz="2000" dirty="0" err="1">
                <a:solidFill>
                  <a:srgbClr val="FFFFFF"/>
                </a:solidFill>
                <a:latin typeface="+mj-lt"/>
                <a:ea typeface="Open Sans"/>
                <a:cs typeface="Open Sans"/>
                <a:sym typeface="Open Sans"/>
              </a:rPr>
              <a:t>через</a:t>
            </a:r>
            <a:r>
              <a:rPr lang="en-US" sz="2000" dirty="0">
                <a:solidFill>
                  <a:srgbClr val="FFFFFF"/>
                </a:solidFill>
                <a:latin typeface="+mj-lt"/>
                <a:ea typeface="Open Sans"/>
                <a:cs typeface="Open Sans"/>
                <a:sym typeface="Open Sans"/>
              </a:rPr>
              <a:t> 1 </a:t>
            </a:r>
            <a:r>
              <a:rPr lang="en-US" sz="2000" dirty="0" err="1">
                <a:solidFill>
                  <a:srgbClr val="FFFFFF"/>
                </a:solidFill>
                <a:latin typeface="+mj-lt"/>
                <a:ea typeface="Open Sans"/>
                <a:cs typeface="Open Sans"/>
                <a:sym typeface="Open Sans"/>
              </a:rPr>
              <a:t>місяць</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після</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зваження</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ризиків</a:t>
            </a:r>
            <a:r>
              <a:rPr lang="en-US" sz="2000" dirty="0">
                <a:solidFill>
                  <a:srgbClr val="FFFFFF"/>
                </a:solidFill>
                <a:latin typeface="+mj-lt"/>
                <a:ea typeface="Open Sans"/>
                <a:cs typeface="Open Sans"/>
                <a:sym typeface="Open Sans"/>
              </a:rPr>
              <a:t>/</a:t>
            </a:r>
            <a:r>
              <a:rPr lang="en-US" sz="2000" dirty="0" err="1">
                <a:solidFill>
                  <a:srgbClr val="FFFFFF"/>
                </a:solidFill>
                <a:latin typeface="+mj-lt"/>
                <a:ea typeface="Open Sans"/>
                <a:cs typeface="Open Sans"/>
                <a:sym typeface="Open Sans"/>
              </a:rPr>
              <a:t>переваг</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призупинення</a:t>
            </a:r>
            <a:r>
              <a:rPr lang="en-US" sz="2000" dirty="0">
                <a:solidFill>
                  <a:srgbClr val="FFFFFF"/>
                </a:solidFill>
                <a:latin typeface="+mj-lt"/>
                <a:ea typeface="Open Sans"/>
                <a:cs typeface="Open Sans"/>
                <a:sym typeface="Open Sans"/>
              </a:rPr>
              <a:t>/</a:t>
            </a:r>
            <a:r>
              <a:rPr lang="en-US" sz="2000" dirty="0" err="1">
                <a:solidFill>
                  <a:srgbClr val="FFFFFF"/>
                </a:solidFill>
                <a:latin typeface="+mj-lt"/>
                <a:ea typeface="Open Sans"/>
                <a:cs typeface="Open Sans"/>
                <a:sym typeface="Open Sans"/>
              </a:rPr>
              <a:t>продовження</a:t>
            </a:r>
            <a:endParaRPr lang="en-US" sz="2000" dirty="0">
              <a:solidFill>
                <a:srgbClr val="FFFFFF"/>
              </a:solidFill>
              <a:latin typeface="+mj-lt"/>
              <a:ea typeface="Open Sans"/>
              <a:cs typeface="Open Sans"/>
            </a:endParaRPr>
          </a:p>
          <a:p>
            <a:pPr marL="474980" lvl="1" indent="-237490" algn="just">
              <a:lnSpc>
                <a:spcPts val="3080"/>
              </a:lnSpc>
              <a:buFont typeface="Arial"/>
              <a:buChar char="•"/>
            </a:pPr>
            <a:r>
              <a:rPr lang="en-US" sz="2000" dirty="0" err="1">
                <a:solidFill>
                  <a:srgbClr val="FFFFFF"/>
                </a:solidFill>
                <a:latin typeface="+mj-lt"/>
                <a:ea typeface="Open Sans"/>
                <a:cs typeface="Open Sans"/>
                <a:sym typeface="Open Sans"/>
              </a:rPr>
              <a:t>Взаємодія</a:t>
            </a:r>
            <a:r>
              <a:rPr lang="en-US" sz="2000" dirty="0">
                <a:solidFill>
                  <a:srgbClr val="FFFFFF"/>
                </a:solidFill>
                <a:latin typeface="+mj-lt"/>
                <a:ea typeface="Open Sans"/>
                <a:cs typeface="Open Sans"/>
                <a:sym typeface="Open Sans"/>
              </a:rPr>
              <a:t> з </a:t>
            </a:r>
            <a:r>
              <a:rPr lang="en-US" sz="2000" dirty="0" err="1">
                <a:solidFill>
                  <a:srgbClr val="FFFFFF"/>
                </a:solidFill>
                <a:latin typeface="+mj-lt"/>
                <a:ea typeface="Open Sans"/>
                <a:cs typeface="Open Sans"/>
                <a:sym typeface="Open Sans"/>
              </a:rPr>
              <a:t>іншими</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ліками</a:t>
            </a:r>
            <a:endParaRPr lang="en-US" sz="2000" dirty="0">
              <a:solidFill>
                <a:srgbClr val="FFFFFF"/>
              </a:solidFill>
              <a:latin typeface="+mj-lt"/>
              <a:ea typeface="Open Sans"/>
              <a:cs typeface="Open Sans"/>
            </a:endParaRPr>
          </a:p>
          <a:p>
            <a:pPr marL="949960" lvl="2" indent="-316230" algn="just">
              <a:lnSpc>
                <a:spcPts val="3080"/>
              </a:lnSpc>
              <a:buFont typeface="Arial"/>
              <a:buChar char="⚬"/>
            </a:pPr>
            <a:r>
              <a:rPr lang="en-US" sz="2000" dirty="0" err="1">
                <a:solidFill>
                  <a:srgbClr val="FFFFFF"/>
                </a:solidFill>
                <a:latin typeface="+mj-lt"/>
                <a:ea typeface="Open Sans"/>
                <a:cs typeface="Open Sans"/>
                <a:sym typeface="Open Sans"/>
              </a:rPr>
              <a:t>Немає</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протипоказань</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до</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застосування</a:t>
            </a:r>
            <a:r>
              <a:rPr lang="en-US" sz="2000" dirty="0">
                <a:solidFill>
                  <a:srgbClr val="FFFFFF"/>
                </a:solidFill>
                <a:latin typeface="+mj-lt"/>
                <a:ea typeface="Open Sans"/>
                <a:cs typeface="Open Sans"/>
                <a:sym typeface="Open Sans"/>
              </a:rPr>
              <a:t> LEN </a:t>
            </a:r>
            <a:r>
              <a:rPr lang="en-US" sz="2000" dirty="0" err="1">
                <a:solidFill>
                  <a:srgbClr val="FFFFFF"/>
                </a:solidFill>
                <a:latin typeface="+mj-lt"/>
                <a:ea typeface="Open Sans"/>
                <a:cs typeface="Open Sans"/>
                <a:sym typeface="Open Sans"/>
              </a:rPr>
              <a:t>через</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використання</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інших</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лікарських</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засобів</a:t>
            </a:r>
            <a:r>
              <a:rPr lang="en-US" sz="2000" dirty="0">
                <a:solidFill>
                  <a:srgbClr val="FFFFFF"/>
                </a:solidFill>
                <a:latin typeface="+mj-lt"/>
                <a:ea typeface="Open Sans"/>
                <a:cs typeface="Open Sans"/>
                <a:sym typeface="Open Sans"/>
              </a:rPr>
              <a:t>. </a:t>
            </a:r>
            <a:endParaRPr lang="en-US" sz="2000" dirty="0">
              <a:solidFill>
                <a:srgbClr val="FFFFFF"/>
              </a:solidFill>
              <a:latin typeface="+mj-lt"/>
              <a:ea typeface="Open Sans"/>
              <a:cs typeface="Open Sans"/>
            </a:endParaRPr>
          </a:p>
          <a:p>
            <a:pPr marL="949960" lvl="2" indent="-316230" algn="just">
              <a:lnSpc>
                <a:spcPts val="3080"/>
              </a:lnSpc>
              <a:buFont typeface="Arial"/>
              <a:buChar char="⚬"/>
            </a:pPr>
            <a:r>
              <a:rPr lang="en-US" sz="2000" dirty="0" err="1">
                <a:solidFill>
                  <a:srgbClr val="FFFFFF"/>
                </a:solidFill>
                <a:latin typeface="+mj-lt"/>
                <a:ea typeface="Open Sans"/>
                <a:cs typeface="Open Sans"/>
                <a:sym typeface="Open Sans"/>
              </a:rPr>
              <a:t>Застосування</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будь-якого</a:t>
            </a:r>
            <a:r>
              <a:rPr lang="en-US" sz="2000" dirty="0">
                <a:solidFill>
                  <a:srgbClr val="FFFFFF"/>
                </a:solidFill>
                <a:latin typeface="+mj-lt"/>
                <a:ea typeface="Open Sans"/>
                <a:cs typeface="Open Sans"/>
                <a:sym typeface="Open Sans"/>
              </a:rPr>
              <a:t> з </a:t>
            </a:r>
            <a:r>
              <a:rPr lang="en-US" sz="2000" dirty="0" err="1">
                <a:solidFill>
                  <a:srgbClr val="FFFFFF"/>
                </a:solidFill>
                <a:latin typeface="+mj-lt"/>
                <a:ea typeface="Open Sans"/>
                <a:cs typeface="Open Sans"/>
                <a:sym typeface="Open Sans"/>
              </a:rPr>
              <a:t>наведених</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нижче</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лікарських</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засобів</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одночасно</a:t>
            </a:r>
            <a:r>
              <a:rPr lang="en-US" sz="2000" dirty="0">
                <a:solidFill>
                  <a:srgbClr val="FFFFFF"/>
                </a:solidFill>
                <a:latin typeface="+mj-lt"/>
                <a:ea typeface="Open Sans"/>
                <a:cs typeface="Open Sans"/>
                <a:sym typeface="Open Sans"/>
              </a:rPr>
              <a:t> з LEN </a:t>
            </a:r>
            <a:r>
              <a:rPr lang="en-US" sz="2000" dirty="0" err="1">
                <a:solidFill>
                  <a:srgbClr val="FFFFFF"/>
                </a:solidFill>
                <a:latin typeface="+mj-lt"/>
                <a:ea typeface="Open Sans"/>
                <a:cs typeface="Open Sans"/>
                <a:sym typeface="Open Sans"/>
              </a:rPr>
              <a:t>або</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протягом</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місяців</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після</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припинення</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прийому</a:t>
            </a:r>
            <a:r>
              <a:rPr lang="en-US" sz="2000" dirty="0">
                <a:solidFill>
                  <a:srgbClr val="FFFFFF"/>
                </a:solidFill>
                <a:latin typeface="+mj-lt"/>
                <a:ea typeface="Open Sans"/>
                <a:cs typeface="Open Sans"/>
                <a:sym typeface="Open Sans"/>
              </a:rPr>
              <a:t> LEN </a:t>
            </a:r>
            <a:r>
              <a:rPr lang="en-US" sz="2000" dirty="0" err="1">
                <a:solidFill>
                  <a:srgbClr val="FFFFFF"/>
                </a:solidFill>
                <a:latin typeface="+mj-lt"/>
                <a:ea typeface="Open Sans"/>
                <a:cs typeface="Open Sans"/>
                <a:sym typeface="Open Sans"/>
              </a:rPr>
              <a:t>може</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вимагати</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коригування</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дози</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дози</a:t>
            </a:r>
            <a:r>
              <a:rPr lang="en-US" sz="2000" dirty="0">
                <a:solidFill>
                  <a:srgbClr val="FFFFFF"/>
                </a:solidFill>
                <a:latin typeface="+mj-lt"/>
                <a:ea typeface="Open Sans"/>
                <a:cs typeface="Open Sans"/>
                <a:sym typeface="Open Sans"/>
              </a:rPr>
              <a:t> LEN </a:t>
            </a:r>
            <a:r>
              <a:rPr lang="en-US" sz="2000" dirty="0" err="1">
                <a:solidFill>
                  <a:srgbClr val="FFFFFF"/>
                </a:solidFill>
                <a:latin typeface="+mj-lt"/>
                <a:ea typeface="Open Sans"/>
                <a:cs typeface="Open Sans"/>
                <a:sym typeface="Open Sans"/>
              </a:rPr>
              <a:t>або</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іншого</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лікарського</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засобу</a:t>
            </a:r>
            <a:r>
              <a:rPr lang="en-US" sz="2000" dirty="0">
                <a:solidFill>
                  <a:srgbClr val="FFFFFF"/>
                </a:solidFill>
                <a:latin typeface="+mj-lt"/>
                <a:ea typeface="Open Sans"/>
                <a:cs typeface="Open Sans"/>
                <a:sym typeface="Open Sans"/>
              </a:rPr>
              <a:t>):</a:t>
            </a:r>
            <a:endParaRPr lang="en-US" sz="2000" dirty="0">
              <a:solidFill>
                <a:srgbClr val="FFFFFF"/>
              </a:solidFill>
              <a:latin typeface="+mj-lt"/>
              <a:ea typeface="Open Sans"/>
              <a:cs typeface="Open Sans"/>
            </a:endParaRPr>
          </a:p>
          <a:p>
            <a:pPr marL="1424940" lvl="3" indent="-356235" algn="just">
              <a:lnSpc>
                <a:spcPts val="3080"/>
              </a:lnSpc>
              <a:buFont typeface="Arial"/>
              <a:buChar char="￭"/>
            </a:pPr>
            <a:r>
              <a:rPr lang="en-US" sz="2000" dirty="0" err="1">
                <a:solidFill>
                  <a:srgbClr val="FFFFFF"/>
                </a:solidFill>
                <a:latin typeface="+mj-lt"/>
                <a:ea typeface="Open Sans"/>
                <a:cs typeface="Open Sans"/>
                <a:sym typeface="Open Sans"/>
              </a:rPr>
              <a:t>Рифабутин</a:t>
            </a:r>
            <a:endParaRPr lang="en-US" sz="2000" dirty="0">
              <a:solidFill>
                <a:srgbClr val="FFFFFF"/>
              </a:solidFill>
              <a:latin typeface="+mj-lt"/>
              <a:ea typeface="Open Sans"/>
              <a:cs typeface="Open Sans"/>
            </a:endParaRPr>
          </a:p>
          <a:p>
            <a:pPr marL="1424940" lvl="3" indent="-356235" algn="just">
              <a:lnSpc>
                <a:spcPts val="3080"/>
              </a:lnSpc>
              <a:buFont typeface="Arial"/>
              <a:buChar char="￭"/>
            </a:pPr>
            <a:r>
              <a:rPr lang="en-US" sz="2000" dirty="0" err="1">
                <a:solidFill>
                  <a:srgbClr val="FFFFFF"/>
                </a:solidFill>
                <a:latin typeface="+mj-lt"/>
                <a:ea typeface="Open Sans"/>
                <a:cs typeface="Open Sans"/>
                <a:sym typeface="Open Sans"/>
              </a:rPr>
              <a:t>Рифампіцин</a:t>
            </a:r>
            <a:endParaRPr lang="en-US" sz="2000" dirty="0">
              <a:solidFill>
                <a:srgbClr val="FFFFFF"/>
              </a:solidFill>
              <a:latin typeface="+mj-lt"/>
              <a:ea typeface="Open Sans"/>
              <a:cs typeface="Open Sans"/>
            </a:endParaRPr>
          </a:p>
          <a:p>
            <a:pPr marL="1424940" lvl="3" indent="-356235" algn="just">
              <a:lnSpc>
                <a:spcPts val="3080"/>
              </a:lnSpc>
              <a:buFont typeface="Arial"/>
              <a:buChar char="￭"/>
            </a:pPr>
            <a:r>
              <a:rPr lang="en-US" sz="2000" dirty="0" err="1">
                <a:solidFill>
                  <a:srgbClr val="FFFFFF"/>
                </a:solidFill>
                <a:latin typeface="+mj-lt"/>
                <a:ea typeface="Open Sans"/>
                <a:cs typeface="Open Sans"/>
                <a:sym typeface="Open Sans"/>
              </a:rPr>
              <a:t>Рифапентин</a:t>
            </a:r>
            <a:endParaRPr lang="en-US" sz="2000" dirty="0">
              <a:solidFill>
                <a:srgbClr val="FFFFFF"/>
              </a:solidFill>
              <a:latin typeface="+mj-lt"/>
              <a:ea typeface="Open Sans"/>
              <a:cs typeface="Open Sans"/>
            </a:endParaRPr>
          </a:p>
          <a:p>
            <a:pPr marL="1424940" lvl="3" indent="-356235" algn="just">
              <a:lnSpc>
                <a:spcPts val="3080"/>
              </a:lnSpc>
              <a:buFont typeface="Arial"/>
              <a:buChar char="￭"/>
            </a:pPr>
            <a:r>
              <a:rPr lang="en-US" sz="2000" dirty="0" err="1">
                <a:solidFill>
                  <a:srgbClr val="FFFFFF"/>
                </a:solidFill>
                <a:latin typeface="+mj-lt"/>
                <a:ea typeface="Open Sans"/>
                <a:cs typeface="Open Sans"/>
                <a:sym typeface="Open Sans"/>
              </a:rPr>
              <a:t>Карбамазепін</a:t>
            </a:r>
            <a:endParaRPr lang="en-US" sz="2000" dirty="0">
              <a:solidFill>
                <a:srgbClr val="FFFFFF"/>
              </a:solidFill>
              <a:latin typeface="+mj-lt"/>
              <a:ea typeface="Open Sans"/>
              <a:cs typeface="Open Sans"/>
            </a:endParaRPr>
          </a:p>
          <a:p>
            <a:pPr marL="949960" lvl="2" indent="-316230" algn="just">
              <a:lnSpc>
                <a:spcPts val="3080"/>
              </a:lnSpc>
              <a:buFont typeface="Arial"/>
              <a:buChar char="⚬"/>
            </a:pPr>
            <a:r>
              <a:rPr lang="en-US" sz="2000" dirty="0" err="1">
                <a:solidFill>
                  <a:srgbClr val="FFFFFF"/>
                </a:solidFill>
                <a:latin typeface="+mj-lt"/>
                <a:ea typeface="Open Sans"/>
                <a:cs typeface="Open Sans"/>
                <a:sym typeface="Open Sans"/>
              </a:rPr>
              <a:t>Лікарі</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які</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призначають</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ці</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препарати</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повинні</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ознайомитися</a:t>
            </a:r>
            <a:r>
              <a:rPr lang="en-US" sz="2000" dirty="0">
                <a:solidFill>
                  <a:srgbClr val="FFFFFF"/>
                </a:solidFill>
                <a:latin typeface="+mj-lt"/>
                <a:ea typeface="Open Sans"/>
                <a:cs typeface="Open Sans"/>
                <a:sym typeface="Open Sans"/>
              </a:rPr>
              <a:t> з </a:t>
            </a:r>
            <a:r>
              <a:rPr lang="en-US" sz="2000" dirty="0" err="1">
                <a:solidFill>
                  <a:srgbClr val="FFFFFF"/>
                </a:solidFill>
                <a:latin typeface="+mj-lt"/>
                <a:ea typeface="Open Sans"/>
                <a:cs typeface="Open Sans"/>
                <a:sym typeface="Open Sans"/>
              </a:rPr>
              <a:t>інструкціями</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до</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обох</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препаратів</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коли</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призначають</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їх</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для</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одночасного</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застосування</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або</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коли</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інший</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препарат</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застосовується</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після</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припинення</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прийому</a:t>
            </a:r>
            <a:r>
              <a:rPr lang="en-US" sz="2000" dirty="0">
                <a:solidFill>
                  <a:srgbClr val="FFFFFF"/>
                </a:solidFill>
                <a:latin typeface="+mj-lt"/>
                <a:ea typeface="Open Sans"/>
                <a:cs typeface="Open Sans"/>
                <a:sym typeface="Open Sans"/>
              </a:rPr>
              <a:t> LEN.</a:t>
            </a:r>
            <a:endParaRPr lang="en-US" sz="2000" dirty="0">
              <a:solidFill>
                <a:srgbClr val="FFFFFF"/>
              </a:solidFill>
              <a:latin typeface="+mj-lt"/>
              <a:ea typeface="Open Sans"/>
              <a:cs typeface="Open Sans"/>
            </a:endParaRPr>
          </a:p>
          <a:p>
            <a:pPr marL="474980" lvl="1" indent="-237490" algn="just">
              <a:lnSpc>
                <a:spcPts val="3080"/>
              </a:lnSpc>
              <a:buFont typeface="Arial"/>
              <a:buChar char="•"/>
            </a:pPr>
            <a:r>
              <a:rPr lang="en-US" sz="2000" b="1" dirty="0" err="1">
                <a:solidFill>
                  <a:srgbClr val="FFFFFF"/>
                </a:solidFill>
                <a:latin typeface="+mj-lt"/>
                <a:ea typeface="Open Sans Bold"/>
                <a:cs typeface="Open Sans Bold"/>
                <a:sym typeface="Open Sans Bold"/>
              </a:rPr>
              <a:t>Алергічна</a:t>
            </a:r>
            <a:r>
              <a:rPr lang="en-US" sz="2000" b="1" dirty="0">
                <a:solidFill>
                  <a:srgbClr val="FFFFFF"/>
                </a:solidFill>
                <a:latin typeface="+mj-lt"/>
                <a:ea typeface="Open Sans Bold"/>
                <a:cs typeface="Open Sans Bold"/>
                <a:sym typeface="Open Sans Bold"/>
              </a:rPr>
              <a:t> </a:t>
            </a:r>
            <a:r>
              <a:rPr lang="en-US" sz="2000" b="1" dirty="0" err="1">
                <a:solidFill>
                  <a:srgbClr val="FFFFFF"/>
                </a:solidFill>
                <a:latin typeface="+mj-lt"/>
                <a:ea typeface="Open Sans Bold"/>
                <a:cs typeface="Open Sans Bold"/>
                <a:sym typeface="Open Sans Bold"/>
              </a:rPr>
              <a:t>реакція</a:t>
            </a:r>
            <a:r>
              <a:rPr lang="en-US" sz="2000" b="1" dirty="0">
                <a:solidFill>
                  <a:srgbClr val="FFFFFF"/>
                </a:solidFill>
                <a:latin typeface="+mj-lt"/>
                <a:ea typeface="Open Sans Bold"/>
                <a:cs typeface="Open Sans Bold"/>
                <a:sym typeface="Open Sans Bold"/>
              </a:rPr>
              <a:t> </a:t>
            </a:r>
            <a:r>
              <a:rPr lang="en-US" sz="2000" b="1" dirty="0" err="1">
                <a:solidFill>
                  <a:srgbClr val="FFFFFF"/>
                </a:solidFill>
                <a:latin typeface="+mj-lt"/>
                <a:ea typeface="Open Sans Bold"/>
                <a:cs typeface="Open Sans Bold"/>
                <a:sym typeface="Open Sans Bold"/>
              </a:rPr>
              <a:t>на</a:t>
            </a:r>
            <a:r>
              <a:rPr lang="en-US" sz="2000" b="1" dirty="0">
                <a:solidFill>
                  <a:srgbClr val="FFFFFF"/>
                </a:solidFill>
                <a:latin typeface="+mj-lt"/>
                <a:ea typeface="Open Sans Bold"/>
                <a:cs typeface="Open Sans Bold"/>
                <a:sym typeface="Open Sans Bold"/>
              </a:rPr>
              <a:t> </a:t>
            </a:r>
            <a:r>
              <a:rPr lang="en-US" sz="2000" b="1" dirty="0" err="1">
                <a:solidFill>
                  <a:srgbClr val="FFFFFF"/>
                </a:solidFill>
                <a:latin typeface="+mj-lt"/>
                <a:ea typeface="Open Sans Bold"/>
                <a:cs typeface="Open Sans Bold"/>
                <a:sym typeface="Open Sans Bold"/>
              </a:rPr>
              <a:t>ін'єкцію</a:t>
            </a:r>
            <a:r>
              <a:rPr lang="en-US" sz="2000" b="1" dirty="0">
                <a:solidFill>
                  <a:srgbClr val="FFFFFF"/>
                </a:solidFill>
                <a:latin typeface="+mj-lt"/>
                <a:ea typeface="Open Sans Bold"/>
                <a:cs typeface="Open Sans Bold"/>
                <a:sym typeface="Open Sans Bold"/>
              </a:rPr>
              <a:t> </a:t>
            </a:r>
            <a:r>
              <a:rPr lang="en-US" sz="2000" b="1" dirty="0" err="1">
                <a:solidFill>
                  <a:srgbClr val="FFFFFF"/>
                </a:solidFill>
                <a:latin typeface="+mj-lt"/>
                <a:ea typeface="Open Sans Bold"/>
                <a:cs typeface="Open Sans Bold"/>
                <a:sym typeface="Open Sans Bold"/>
              </a:rPr>
              <a:t>ленакапавіру</a:t>
            </a:r>
            <a:r>
              <a:rPr lang="en-US" sz="2000" b="1" dirty="0">
                <a:solidFill>
                  <a:srgbClr val="FFFFFF"/>
                </a:solidFill>
                <a:latin typeface="+mj-lt"/>
                <a:ea typeface="Open Sans Bold"/>
                <a:cs typeface="Open Sans Bold"/>
                <a:sym typeface="Open Sans Bold"/>
              </a:rPr>
              <a:t>/LEN</a:t>
            </a:r>
            <a:endParaRPr lang="en-US" sz="2000" b="1" dirty="0">
              <a:solidFill>
                <a:srgbClr val="FFFFFF"/>
              </a:solidFill>
              <a:latin typeface="+mj-lt"/>
              <a:ea typeface="Open Sans Bold"/>
              <a:cs typeface="Open Sans Bold"/>
            </a:endParaRPr>
          </a:p>
          <a:p>
            <a:pPr marL="949960" lvl="2" indent="-316230" algn="just">
              <a:lnSpc>
                <a:spcPts val="3080"/>
              </a:lnSpc>
              <a:buFont typeface="Arial"/>
              <a:buChar char="⚬"/>
            </a:pPr>
            <a:r>
              <a:rPr lang="en-US" sz="2000" dirty="0" err="1">
                <a:solidFill>
                  <a:srgbClr val="FFFFFF"/>
                </a:solidFill>
                <a:latin typeface="+mj-lt"/>
                <a:ea typeface="Open Sans"/>
                <a:cs typeface="Open Sans"/>
                <a:sym typeface="Open Sans"/>
              </a:rPr>
              <a:t>Припиніть</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застосування</a:t>
            </a:r>
            <a:r>
              <a:rPr lang="en-US" sz="2000" dirty="0">
                <a:solidFill>
                  <a:srgbClr val="FFFFFF"/>
                </a:solidFill>
                <a:latin typeface="+mj-lt"/>
                <a:ea typeface="Open Sans"/>
                <a:cs typeface="Open Sans"/>
                <a:sym typeface="Open Sans"/>
              </a:rPr>
              <a:t> LEN; </a:t>
            </a:r>
            <a:r>
              <a:rPr lang="en-US" sz="2000" dirty="0" err="1">
                <a:solidFill>
                  <a:srgbClr val="FFFFFF"/>
                </a:solidFill>
                <a:latin typeface="+mj-lt"/>
                <a:ea typeface="Open Sans"/>
                <a:cs typeface="Open Sans"/>
                <a:sym typeface="Open Sans"/>
              </a:rPr>
              <a:t>може</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бути</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підходящим</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альтернативний</a:t>
            </a:r>
            <a:r>
              <a:rPr lang="en-US" sz="2000" dirty="0">
                <a:solidFill>
                  <a:srgbClr val="FFFFFF"/>
                </a:solidFill>
                <a:latin typeface="+mj-lt"/>
                <a:ea typeface="Open Sans"/>
                <a:cs typeface="Open Sans"/>
                <a:sym typeface="Open Sans"/>
              </a:rPr>
              <a:t> </a:t>
            </a:r>
            <a:r>
              <a:rPr lang="en-US" sz="2000" dirty="0" err="1">
                <a:solidFill>
                  <a:srgbClr val="FFFFFF"/>
                </a:solidFill>
                <a:latin typeface="+mj-lt"/>
                <a:ea typeface="Open Sans"/>
                <a:cs typeface="Open Sans"/>
                <a:sym typeface="Open Sans"/>
              </a:rPr>
              <a:t>препарат</a:t>
            </a:r>
            <a:r>
              <a:rPr lang="en-US" sz="2000" dirty="0">
                <a:solidFill>
                  <a:srgbClr val="FFFFFF"/>
                </a:solidFill>
                <a:latin typeface="+mj-lt"/>
                <a:ea typeface="Open Sans"/>
                <a:cs typeface="Open Sans"/>
                <a:sym typeface="Open Sans"/>
              </a:rPr>
              <a:t> </a:t>
            </a:r>
            <a:r>
              <a:rPr lang="uk-UA" sz="2000" dirty="0">
                <a:solidFill>
                  <a:srgbClr val="FFFFFF"/>
                </a:solidFill>
                <a:latin typeface="+mj-lt"/>
                <a:ea typeface="Open Sans"/>
                <a:cs typeface="Open Sans"/>
                <a:sym typeface="Open Sans"/>
              </a:rPr>
              <a:t>ДКП</a:t>
            </a:r>
            <a:endParaRPr lang="en-US" sz="2000" dirty="0">
              <a:solidFill>
                <a:srgbClr val="FFFFFF"/>
              </a:solidFill>
              <a:latin typeface="+mj-lt"/>
              <a:ea typeface="Open Sans"/>
              <a:cs typeface="Open Sans"/>
            </a:endParaRPr>
          </a:p>
        </p:txBody>
      </p:sp>
      <p:sp>
        <p:nvSpPr>
          <p:cNvPr id="7" name="TextBox 7"/>
          <p:cNvSpPr txBox="1"/>
          <p:nvPr/>
        </p:nvSpPr>
        <p:spPr>
          <a:xfrm>
            <a:off x="448364" y="1278585"/>
            <a:ext cx="17839636" cy="772795"/>
          </a:xfrm>
          <a:prstGeom prst="rect">
            <a:avLst/>
          </a:prstGeom>
        </p:spPr>
        <p:txBody>
          <a:bodyPr lIns="0" tIns="0" rIns="0" bIns="0" rtlCol="0" anchor="t">
            <a:spAutoFit/>
          </a:bodyPr>
          <a:lstStyle/>
          <a:p>
            <a:pPr algn="l">
              <a:lnSpc>
                <a:spcPts val="3079"/>
              </a:lnSpc>
              <a:spcBef>
                <a:spcPct val="0"/>
              </a:spcBef>
            </a:pPr>
            <a:r>
              <a:rPr lang="en-US" sz="2199" b="1" dirty="0" err="1">
                <a:solidFill>
                  <a:srgbClr val="FFFFFF"/>
                </a:solidFill>
                <a:latin typeface="Roboto Condensed Bold"/>
                <a:ea typeface="Roboto Condensed Bold"/>
                <a:cs typeface="Roboto Condensed Bold"/>
                <a:sym typeface="Roboto Condensed Bold"/>
              </a:rPr>
              <a:t>Деякі</a:t>
            </a:r>
            <a:r>
              <a:rPr lang="en-US" sz="2199" b="1" dirty="0">
                <a:solidFill>
                  <a:srgbClr val="FFFFFF"/>
                </a:solidFill>
                <a:latin typeface="Roboto Condensed Bold"/>
                <a:ea typeface="Roboto Condensed Bold"/>
                <a:cs typeface="Roboto Condensed Bold"/>
                <a:sym typeface="Roboto Condensed Bold"/>
              </a:rPr>
              <a:t> </a:t>
            </a:r>
            <a:r>
              <a:rPr lang="en-US" sz="2199" b="1" dirty="0" err="1">
                <a:solidFill>
                  <a:srgbClr val="FFFFFF"/>
                </a:solidFill>
                <a:latin typeface="Roboto Condensed Bold"/>
                <a:ea typeface="Roboto Condensed Bold"/>
                <a:cs typeface="Roboto Condensed Bold"/>
                <a:sym typeface="Roboto Condensed Bold"/>
              </a:rPr>
              <a:t>протипоказання</a:t>
            </a:r>
            <a:r>
              <a:rPr lang="en-US" sz="2199" b="1" dirty="0">
                <a:solidFill>
                  <a:srgbClr val="FFFFFF"/>
                </a:solidFill>
                <a:latin typeface="Roboto Condensed Bold"/>
                <a:ea typeface="Roboto Condensed Bold"/>
                <a:cs typeface="Roboto Condensed Bold"/>
                <a:sym typeface="Roboto Condensed Bold"/>
              </a:rPr>
              <a:t> </a:t>
            </a:r>
            <a:r>
              <a:rPr lang="en-US" sz="2199" b="1" dirty="0" err="1">
                <a:solidFill>
                  <a:srgbClr val="FFFFFF"/>
                </a:solidFill>
                <a:latin typeface="Roboto Condensed Bold"/>
                <a:ea typeface="Roboto Condensed Bold"/>
                <a:cs typeface="Roboto Condensed Bold"/>
                <a:sym typeface="Roboto Condensed Bold"/>
              </a:rPr>
              <a:t>стосуються</a:t>
            </a:r>
            <a:r>
              <a:rPr lang="en-US" sz="2199" b="1" dirty="0">
                <a:solidFill>
                  <a:srgbClr val="FFFFFF"/>
                </a:solidFill>
                <a:latin typeface="Roboto Condensed Bold"/>
                <a:ea typeface="Roboto Condensed Bold"/>
                <a:cs typeface="Roboto Condensed Bold"/>
                <a:sym typeface="Roboto Condensed Bold"/>
              </a:rPr>
              <a:t> </a:t>
            </a:r>
            <a:r>
              <a:rPr lang="en-US" sz="2199" b="1" dirty="0" err="1">
                <a:solidFill>
                  <a:srgbClr val="FFFFFF"/>
                </a:solidFill>
                <a:latin typeface="Roboto Condensed Bold"/>
                <a:ea typeface="Roboto Condensed Bold"/>
                <a:cs typeface="Roboto Condensed Bold"/>
                <a:sym typeface="Roboto Condensed Bold"/>
              </a:rPr>
              <a:t>лише</a:t>
            </a:r>
            <a:r>
              <a:rPr lang="en-US" sz="2199" b="1" dirty="0">
                <a:solidFill>
                  <a:srgbClr val="FFFFFF"/>
                </a:solidFill>
                <a:latin typeface="Roboto Condensed Bold"/>
                <a:ea typeface="Roboto Condensed Bold"/>
                <a:cs typeface="Roboto Condensed Bold"/>
                <a:sym typeface="Roboto Condensed Bold"/>
              </a:rPr>
              <a:t> </a:t>
            </a:r>
            <a:r>
              <a:rPr lang="en-US" sz="2199" b="1" dirty="0" err="1">
                <a:solidFill>
                  <a:srgbClr val="FFFFFF"/>
                </a:solidFill>
                <a:latin typeface="Roboto Condensed Bold"/>
                <a:ea typeface="Roboto Condensed Bold"/>
                <a:cs typeface="Roboto Condensed Bold"/>
                <a:sym typeface="Roboto Condensed Bold"/>
              </a:rPr>
              <a:t>пацієнтів</a:t>
            </a:r>
            <a:r>
              <a:rPr lang="en-US" sz="2199" b="1" dirty="0">
                <a:solidFill>
                  <a:srgbClr val="FFFFFF"/>
                </a:solidFill>
                <a:latin typeface="Roboto Condensed Bold"/>
                <a:ea typeface="Roboto Condensed Bold"/>
                <a:cs typeface="Roboto Condensed Bold"/>
                <a:sym typeface="Roboto Condensed Bold"/>
              </a:rPr>
              <a:t>, </a:t>
            </a:r>
            <a:r>
              <a:rPr lang="en-US" sz="2199" b="1" dirty="0" err="1">
                <a:solidFill>
                  <a:srgbClr val="FFFFFF"/>
                </a:solidFill>
                <a:latin typeface="Roboto Condensed Bold"/>
                <a:ea typeface="Roboto Condensed Bold"/>
                <a:cs typeface="Roboto Condensed Bold"/>
                <a:sym typeface="Roboto Condensed Bold"/>
              </a:rPr>
              <a:t>які</a:t>
            </a:r>
            <a:r>
              <a:rPr lang="en-US" sz="2199" b="1" dirty="0">
                <a:solidFill>
                  <a:srgbClr val="FFFFFF"/>
                </a:solidFill>
                <a:latin typeface="Roboto Condensed Bold"/>
                <a:ea typeface="Roboto Condensed Bold"/>
                <a:cs typeface="Roboto Condensed Bold"/>
                <a:sym typeface="Roboto Condensed Bold"/>
              </a:rPr>
              <a:t> </a:t>
            </a:r>
            <a:r>
              <a:rPr lang="en-US" sz="2199" b="1" dirty="0" err="1">
                <a:solidFill>
                  <a:srgbClr val="FFFFFF"/>
                </a:solidFill>
                <a:latin typeface="Roboto Condensed Bold"/>
                <a:ea typeface="Roboto Condensed Bold"/>
                <a:cs typeface="Roboto Condensed Bold"/>
                <a:sym typeface="Roboto Condensed Bold"/>
              </a:rPr>
              <a:t>застосовують</a:t>
            </a:r>
            <a:r>
              <a:rPr lang="en-US" sz="2199" b="1" dirty="0">
                <a:solidFill>
                  <a:srgbClr val="FFFFFF"/>
                </a:solidFill>
                <a:latin typeface="Roboto Condensed Bold"/>
                <a:ea typeface="Roboto Condensed Bold"/>
                <a:cs typeface="Roboto Condensed Bold"/>
                <a:sym typeface="Roboto Condensed Bold"/>
              </a:rPr>
              <a:t> LEN з </a:t>
            </a:r>
            <a:r>
              <a:rPr lang="en-US" sz="2199" b="1" dirty="0" err="1">
                <a:solidFill>
                  <a:srgbClr val="FFFFFF"/>
                </a:solidFill>
                <a:latin typeface="Roboto Condensed Bold"/>
                <a:ea typeface="Roboto Condensed Bold"/>
                <a:cs typeface="Roboto Condensed Bold"/>
                <a:sym typeface="Roboto Condensed Bold"/>
              </a:rPr>
              <a:t>відхиленнями</a:t>
            </a:r>
            <a:r>
              <a:rPr lang="en-US" sz="2199" b="1" dirty="0">
                <a:solidFill>
                  <a:srgbClr val="FFFFFF"/>
                </a:solidFill>
                <a:latin typeface="Roboto Condensed Bold"/>
                <a:ea typeface="Roboto Condensed Bold"/>
                <a:cs typeface="Roboto Condensed Bold"/>
                <a:sym typeface="Roboto Condensed Bold"/>
              </a:rPr>
              <a:t> </a:t>
            </a:r>
            <a:r>
              <a:rPr lang="en-US" sz="2199" b="1" dirty="0" err="1">
                <a:solidFill>
                  <a:srgbClr val="FFFFFF"/>
                </a:solidFill>
                <a:latin typeface="Roboto Condensed Bold"/>
                <a:ea typeface="Roboto Condensed Bold"/>
                <a:cs typeface="Roboto Condensed Bold"/>
                <a:sym typeface="Roboto Condensed Bold"/>
              </a:rPr>
              <a:t>від</a:t>
            </a:r>
            <a:r>
              <a:rPr lang="en-US" sz="2199" b="1" dirty="0">
                <a:solidFill>
                  <a:srgbClr val="FFFFFF"/>
                </a:solidFill>
                <a:latin typeface="Roboto Condensed Bold"/>
                <a:ea typeface="Roboto Condensed Bold"/>
                <a:cs typeface="Roboto Condensed Bold"/>
                <a:sym typeface="Roboto Condensed Bold"/>
              </a:rPr>
              <a:t> </a:t>
            </a:r>
            <a:r>
              <a:rPr lang="en-US" sz="2199" b="1" dirty="0" err="1">
                <a:solidFill>
                  <a:srgbClr val="FFFFFF"/>
                </a:solidFill>
                <a:latin typeface="Roboto Condensed Bold"/>
                <a:ea typeface="Roboto Condensed Bold"/>
                <a:cs typeface="Roboto Condensed Bold"/>
                <a:sym typeface="Roboto Condensed Bold"/>
              </a:rPr>
              <a:t>режиму</a:t>
            </a:r>
            <a:r>
              <a:rPr lang="en-US" sz="2199" b="1" dirty="0">
                <a:solidFill>
                  <a:srgbClr val="FFFFFF"/>
                </a:solidFill>
                <a:latin typeface="Roboto Condensed Bold"/>
                <a:ea typeface="Roboto Condensed Bold"/>
                <a:cs typeface="Roboto Condensed Bold"/>
                <a:sym typeface="Roboto Condensed Bold"/>
              </a:rPr>
              <a:t> </a:t>
            </a:r>
            <a:r>
              <a:rPr lang="en-US" sz="2199" b="1" dirty="0" err="1">
                <a:solidFill>
                  <a:srgbClr val="FFFFFF"/>
                </a:solidFill>
                <a:latin typeface="Roboto Condensed Bold"/>
                <a:ea typeface="Roboto Condensed Bold"/>
                <a:cs typeface="Roboto Condensed Bold"/>
                <a:sym typeface="Roboto Condensed Bold"/>
              </a:rPr>
              <a:t>застосування</a:t>
            </a:r>
            <a:r>
              <a:rPr lang="en-US" sz="2199" b="1" dirty="0">
                <a:solidFill>
                  <a:srgbClr val="FFFFFF"/>
                </a:solidFill>
                <a:latin typeface="Roboto Condensed Bold"/>
                <a:ea typeface="Roboto Condensed Bold"/>
                <a:cs typeface="Roboto Condensed Bold"/>
                <a:sym typeface="Roboto Condensed Bold"/>
              </a:rPr>
              <a:t> (</a:t>
            </a:r>
            <a:r>
              <a:rPr lang="en-US" sz="2199" b="1" dirty="0" err="1">
                <a:solidFill>
                  <a:srgbClr val="FFFFFF"/>
                </a:solidFill>
                <a:latin typeface="Roboto Condensed Bold"/>
                <a:ea typeface="Roboto Condensed Bold"/>
                <a:cs typeface="Roboto Condensed Bold"/>
                <a:sym typeface="Roboto Condensed Bold"/>
              </a:rPr>
              <a:t>затримки</a:t>
            </a:r>
            <a:r>
              <a:rPr lang="en-US" sz="2199" b="1" dirty="0">
                <a:solidFill>
                  <a:srgbClr val="FFFFFF"/>
                </a:solidFill>
                <a:latin typeface="Roboto Condensed Bold"/>
                <a:ea typeface="Roboto Condensed Bold"/>
                <a:cs typeface="Roboto Condensed Bold"/>
                <a:sym typeface="Roboto Condensed Bold"/>
              </a:rPr>
              <a:t> </a:t>
            </a:r>
            <a:r>
              <a:rPr lang="en-US" sz="2199" b="1" dirty="0" err="1">
                <a:solidFill>
                  <a:srgbClr val="FFFFFF"/>
                </a:solidFill>
                <a:latin typeface="Roboto Condensed Bold"/>
                <a:ea typeface="Roboto Condensed Bold"/>
                <a:cs typeface="Roboto Condensed Bold"/>
                <a:sym typeface="Roboto Condensed Bold"/>
              </a:rPr>
              <a:t>між</a:t>
            </a:r>
            <a:r>
              <a:rPr lang="en-US" sz="2199" b="1" dirty="0">
                <a:solidFill>
                  <a:srgbClr val="FFFFFF"/>
                </a:solidFill>
                <a:latin typeface="Roboto Condensed Bold"/>
                <a:ea typeface="Roboto Condensed Bold"/>
                <a:cs typeface="Roboto Condensed Bold"/>
                <a:sym typeface="Roboto Condensed Bold"/>
              </a:rPr>
              <a:t> </a:t>
            </a:r>
            <a:r>
              <a:rPr lang="en-US" sz="2199" b="1" dirty="0" err="1">
                <a:solidFill>
                  <a:srgbClr val="FFFFFF"/>
                </a:solidFill>
                <a:latin typeface="Roboto Condensed Bold"/>
                <a:ea typeface="Roboto Condensed Bold"/>
                <a:cs typeface="Roboto Condensed Bold"/>
                <a:sym typeface="Roboto Condensed Bold"/>
              </a:rPr>
              <a:t>ін'єкціями</a:t>
            </a:r>
            <a:r>
              <a:rPr lang="en-US" sz="2199" b="1" dirty="0">
                <a:solidFill>
                  <a:srgbClr val="FFFFFF"/>
                </a:solidFill>
                <a:latin typeface="Roboto Condensed Bold"/>
                <a:ea typeface="Roboto Condensed Bold"/>
                <a:cs typeface="Roboto Condensed Bold"/>
                <a:sym typeface="Roboto Condensed Bold"/>
              </a:rPr>
              <a:t>), </a:t>
            </a:r>
            <a:r>
              <a:rPr lang="en-US" sz="2199" b="1" dirty="0" err="1">
                <a:solidFill>
                  <a:srgbClr val="FFFFFF"/>
                </a:solidFill>
                <a:latin typeface="Roboto Condensed Bold"/>
                <a:ea typeface="Roboto Condensed Bold"/>
                <a:cs typeface="Roboto Condensed Bold"/>
                <a:sym typeface="Roboto Condensed Bold"/>
              </a:rPr>
              <a:t>що</a:t>
            </a:r>
            <a:r>
              <a:rPr lang="en-US" sz="2199" b="1" dirty="0">
                <a:solidFill>
                  <a:srgbClr val="FFFFFF"/>
                </a:solidFill>
                <a:latin typeface="Roboto Condensed Bold"/>
                <a:ea typeface="Roboto Condensed Bold"/>
                <a:cs typeface="Roboto Condensed Bold"/>
                <a:sym typeface="Roboto Condensed Bold"/>
              </a:rPr>
              <a:t> </a:t>
            </a:r>
            <a:r>
              <a:rPr lang="en-US" sz="2199" b="1" dirty="0" err="1">
                <a:solidFill>
                  <a:srgbClr val="FFFFFF"/>
                </a:solidFill>
                <a:latin typeface="Roboto Condensed Bold"/>
                <a:ea typeface="Roboto Condensed Bold"/>
                <a:cs typeface="Roboto Condensed Bold"/>
                <a:sym typeface="Roboto Condensed Bold"/>
              </a:rPr>
              <a:t>зазначено</a:t>
            </a:r>
            <a:r>
              <a:rPr lang="en-US" sz="2199" b="1" dirty="0">
                <a:solidFill>
                  <a:srgbClr val="FFFFFF"/>
                </a:solidFill>
                <a:latin typeface="Roboto Condensed Bold"/>
                <a:ea typeface="Roboto Condensed Bold"/>
                <a:cs typeface="Roboto Condensed Bold"/>
                <a:sym typeface="Roboto Condensed Bold"/>
              </a:rPr>
              <a:t> </a:t>
            </a:r>
            <a:r>
              <a:rPr lang="en-US" sz="2199" b="1" dirty="0" err="1">
                <a:solidFill>
                  <a:srgbClr val="FFFFFF"/>
                </a:solidFill>
                <a:latin typeface="Roboto Condensed Bold"/>
                <a:ea typeface="Roboto Condensed Bold"/>
                <a:cs typeface="Roboto Condensed Bold"/>
                <a:sym typeface="Roboto Condensed Bold"/>
              </a:rPr>
              <a:t>курсивом</a:t>
            </a:r>
            <a:r>
              <a:rPr lang="en-US" sz="2199" b="1" dirty="0">
                <a:solidFill>
                  <a:srgbClr val="FFFFFF"/>
                </a:solidFill>
                <a:latin typeface="Roboto Condensed Bold"/>
                <a:ea typeface="Roboto Condensed Bold"/>
                <a:cs typeface="Roboto Condensed Bold"/>
                <a:sym typeface="Roboto Condensed Bold"/>
              </a:rPr>
              <a:t> </a:t>
            </a:r>
            <a:r>
              <a:rPr lang="en-US" sz="2199" b="1" dirty="0" err="1">
                <a:solidFill>
                  <a:srgbClr val="FFFFFF"/>
                </a:solidFill>
                <a:latin typeface="Roboto Condensed Bold"/>
                <a:ea typeface="Roboto Condensed Bold"/>
                <a:cs typeface="Roboto Condensed Bold"/>
                <a:sym typeface="Roboto Condensed Bold"/>
              </a:rPr>
              <a:t>нижче</a:t>
            </a:r>
            <a:r>
              <a:rPr lang="en-US" sz="2199" b="1" dirty="0">
                <a:solidFill>
                  <a:srgbClr val="FFFFFF"/>
                </a:solidFill>
                <a:latin typeface="Roboto Condensed Bold"/>
                <a:ea typeface="Roboto Condensed Bold"/>
                <a:cs typeface="Roboto Condensed Bold"/>
                <a:sym typeface="Roboto Condensed Bold"/>
              </a:rPr>
              <a:t>, </a:t>
            </a:r>
            <a:r>
              <a:rPr lang="en-US" sz="2199" b="1" dirty="0" err="1">
                <a:solidFill>
                  <a:srgbClr val="FFFFFF"/>
                </a:solidFill>
                <a:latin typeface="Roboto Condensed Bold"/>
                <a:ea typeface="Roboto Condensed Bold"/>
                <a:cs typeface="Roboto Condensed Bold"/>
                <a:sym typeface="Roboto Condensed Bold"/>
              </a:rPr>
              <a:t>тоді</a:t>
            </a:r>
            <a:r>
              <a:rPr lang="en-US" sz="2199" b="1" dirty="0">
                <a:solidFill>
                  <a:srgbClr val="FFFFFF"/>
                </a:solidFill>
                <a:latin typeface="Roboto Condensed Bold"/>
                <a:ea typeface="Roboto Condensed Bold"/>
                <a:cs typeface="Roboto Condensed Bold"/>
                <a:sym typeface="Roboto Condensed Bold"/>
              </a:rPr>
              <a:t> </a:t>
            </a:r>
            <a:r>
              <a:rPr lang="en-US" sz="2199" b="1" dirty="0" err="1">
                <a:solidFill>
                  <a:srgbClr val="FFFFFF"/>
                </a:solidFill>
                <a:latin typeface="Roboto Condensed Bold"/>
                <a:ea typeface="Roboto Condensed Bold"/>
                <a:cs typeface="Roboto Condensed Bold"/>
                <a:sym typeface="Roboto Condensed Bold"/>
              </a:rPr>
              <a:t>як</a:t>
            </a:r>
            <a:r>
              <a:rPr lang="en-US" sz="2199" b="1" dirty="0">
                <a:solidFill>
                  <a:srgbClr val="FFFFFF"/>
                </a:solidFill>
                <a:latin typeface="Roboto Condensed Bold"/>
                <a:ea typeface="Roboto Condensed Bold"/>
                <a:cs typeface="Roboto Condensed Bold"/>
                <a:sym typeface="Roboto Condensed Bold"/>
              </a:rPr>
              <a:t> </a:t>
            </a:r>
            <a:r>
              <a:rPr lang="en-US" sz="2199" b="1" dirty="0" err="1">
                <a:solidFill>
                  <a:srgbClr val="FFFFFF"/>
                </a:solidFill>
                <a:latin typeface="Roboto Condensed Bold"/>
                <a:ea typeface="Roboto Condensed Bold"/>
                <a:cs typeface="Roboto Condensed Bold"/>
                <a:sym typeface="Roboto Condensed Bold"/>
              </a:rPr>
              <a:t>інші</a:t>
            </a:r>
            <a:r>
              <a:rPr lang="en-US" sz="2199" b="1" dirty="0">
                <a:solidFill>
                  <a:srgbClr val="FFFFFF"/>
                </a:solidFill>
                <a:latin typeface="Roboto Condensed Bold"/>
                <a:ea typeface="Roboto Condensed Bold"/>
                <a:cs typeface="Roboto Condensed Bold"/>
                <a:sym typeface="Roboto Condensed Bold"/>
              </a:rPr>
              <a:t> </a:t>
            </a:r>
            <a:r>
              <a:rPr lang="en-US" sz="2199" b="1" dirty="0" err="1">
                <a:solidFill>
                  <a:srgbClr val="FFFFFF"/>
                </a:solidFill>
                <a:latin typeface="Roboto Condensed Bold"/>
                <a:ea typeface="Roboto Condensed Bold"/>
                <a:cs typeface="Roboto Condensed Bold"/>
                <a:sym typeface="Roboto Condensed Bold"/>
              </a:rPr>
              <a:t>протипоказання</a:t>
            </a:r>
            <a:r>
              <a:rPr lang="en-US" sz="2199" b="1" dirty="0">
                <a:solidFill>
                  <a:srgbClr val="FFFFFF"/>
                </a:solidFill>
                <a:latin typeface="Roboto Condensed Bold"/>
                <a:ea typeface="Roboto Condensed Bold"/>
                <a:cs typeface="Roboto Condensed Bold"/>
                <a:sym typeface="Roboto Condensed Bold"/>
              </a:rPr>
              <a:t> </a:t>
            </a:r>
            <a:r>
              <a:rPr lang="en-US" sz="2199" b="1" dirty="0" err="1">
                <a:solidFill>
                  <a:srgbClr val="FFFFFF"/>
                </a:solidFill>
                <a:latin typeface="Roboto Condensed Bold"/>
                <a:ea typeface="Roboto Condensed Bold"/>
                <a:cs typeface="Roboto Condensed Bold"/>
                <a:sym typeface="Roboto Condensed Bold"/>
              </a:rPr>
              <a:t>стосуються</a:t>
            </a:r>
            <a:r>
              <a:rPr lang="en-US" sz="2199" b="1" dirty="0">
                <a:solidFill>
                  <a:srgbClr val="FFFFFF"/>
                </a:solidFill>
                <a:latin typeface="Roboto Condensed Bold"/>
                <a:ea typeface="Roboto Condensed Bold"/>
                <a:cs typeface="Roboto Condensed Bold"/>
                <a:sym typeface="Roboto Condensed Bold"/>
              </a:rPr>
              <a:t> </a:t>
            </a:r>
            <a:r>
              <a:rPr lang="en-US" sz="2199" b="1" dirty="0" err="1">
                <a:solidFill>
                  <a:srgbClr val="FFFFFF"/>
                </a:solidFill>
                <a:latin typeface="Roboto Condensed Bold"/>
                <a:ea typeface="Roboto Condensed Bold"/>
                <a:cs typeface="Roboto Condensed Bold"/>
                <a:sym typeface="Roboto Condensed Bold"/>
              </a:rPr>
              <a:t>всіх</a:t>
            </a:r>
            <a:r>
              <a:rPr lang="en-US" sz="2199" b="1" dirty="0">
                <a:solidFill>
                  <a:srgbClr val="FFFFFF"/>
                </a:solidFill>
                <a:latin typeface="Roboto Condensed Bold"/>
                <a:ea typeface="Roboto Condensed Bold"/>
                <a:cs typeface="Roboto Condensed Bold"/>
                <a:sym typeface="Roboto Condensed Bold"/>
              </a:rPr>
              <a:t> </a:t>
            </a:r>
            <a:r>
              <a:rPr lang="en-US" sz="2199" b="1" dirty="0" err="1">
                <a:solidFill>
                  <a:srgbClr val="FFFFFF"/>
                </a:solidFill>
                <a:latin typeface="Roboto Condensed Bold"/>
                <a:ea typeface="Roboto Condensed Bold"/>
                <a:cs typeface="Roboto Condensed Bold"/>
                <a:sym typeface="Roboto Condensed Bold"/>
              </a:rPr>
              <a:t>користувачів</a:t>
            </a:r>
            <a:r>
              <a:rPr lang="en-US" sz="2199" b="1" dirty="0">
                <a:solidFill>
                  <a:srgbClr val="FFFFFF"/>
                </a:solidFill>
                <a:latin typeface="Roboto Condensed Bold"/>
                <a:ea typeface="Roboto Condensed Bold"/>
                <a:cs typeface="Roboto Condensed Bold"/>
                <a:sym typeface="Roboto Condensed Bold"/>
              </a:rPr>
              <a:t> LEN. </a:t>
            </a:r>
          </a:p>
        </p:txBody>
      </p:sp>
      <p:sp>
        <p:nvSpPr>
          <p:cNvPr id="8" name="TextBox 8"/>
          <p:cNvSpPr txBox="1"/>
          <p:nvPr/>
        </p:nvSpPr>
        <p:spPr>
          <a:xfrm>
            <a:off x="3200400" y="6972300"/>
            <a:ext cx="4121921" cy="1563570"/>
          </a:xfrm>
          <a:prstGeom prst="rect">
            <a:avLst/>
          </a:prstGeom>
        </p:spPr>
        <p:txBody>
          <a:bodyPr lIns="0" tIns="0" rIns="0" bIns="0" rtlCol="0" anchor="t">
            <a:spAutoFit/>
          </a:bodyPr>
          <a:lstStyle/>
          <a:p>
            <a:pPr marL="1424938" lvl="3" indent="-356235" algn="l">
              <a:lnSpc>
                <a:spcPts val="3079"/>
              </a:lnSpc>
              <a:buFont typeface="Arial"/>
              <a:buChar char="￭"/>
            </a:pPr>
            <a:r>
              <a:rPr lang="en-US" sz="2000" dirty="0" err="1">
                <a:solidFill>
                  <a:srgbClr val="FFFFFF"/>
                </a:solidFill>
                <a:latin typeface="Open Sans"/>
                <a:ea typeface="Open Sans"/>
                <a:cs typeface="Open Sans"/>
                <a:sym typeface="Open Sans"/>
              </a:rPr>
              <a:t>Фенобарбітал</a:t>
            </a:r>
            <a:endParaRPr lang="en-US" sz="2000" dirty="0">
              <a:solidFill>
                <a:srgbClr val="FFFFFF"/>
              </a:solidFill>
              <a:latin typeface="Open Sans"/>
              <a:ea typeface="Open Sans"/>
              <a:cs typeface="Open Sans"/>
              <a:sym typeface="Open Sans"/>
            </a:endParaRPr>
          </a:p>
          <a:p>
            <a:pPr marL="1424938" lvl="3" indent="-356235" algn="l">
              <a:lnSpc>
                <a:spcPts val="3079"/>
              </a:lnSpc>
              <a:buFont typeface="Arial"/>
              <a:buChar char="￭"/>
            </a:pPr>
            <a:r>
              <a:rPr lang="en-US" sz="2000" dirty="0" err="1">
                <a:solidFill>
                  <a:srgbClr val="FFFFFF"/>
                </a:solidFill>
                <a:latin typeface="Open Sans"/>
                <a:ea typeface="Open Sans"/>
                <a:cs typeface="Open Sans"/>
                <a:sym typeface="Open Sans"/>
              </a:rPr>
              <a:t>Фенітоїн</a:t>
            </a:r>
            <a:endParaRPr lang="en-US" sz="2000" dirty="0">
              <a:solidFill>
                <a:srgbClr val="FFFFFF"/>
              </a:solidFill>
              <a:latin typeface="Open Sans"/>
              <a:ea typeface="Open Sans"/>
              <a:cs typeface="Open Sans"/>
              <a:sym typeface="Open Sans"/>
            </a:endParaRPr>
          </a:p>
          <a:p>
            <a:pPr marL="1424938" lvl="3" indent="-356235" algn="l">
              <a:lnSpc>
                <a:spcPts val="3079"/>
              </a:lnSpc>
              <a:buFont typeface="Arial"/>
              <a:buChar char="￭"/>
            </a:pPr>
            <a:r>
              <a:rPr lang="en-US" sz="2000" dirty="0" err="1">
                <a:solidFill>
                  <a:srgbClr val="FFFFFF"/>
                </a:solidFill>
                <a:latin typeface="Open Sans"/>
                <a:ea typeface="Open Sans"/>
                <a:cs typeface="Open Sans"/>
                <a:sym typeface="Open Sans"/>
              </a:rPr>
              <a:t>Кетамін</a:t>
            </a:r>
            <a:endParaRPr lang="en-US" sz="2000" dirty="0">
              <a:solidFill>
                <a:srgbClr val="FFFFFF"/>
              </a:solidFill>
              <a:latin typeface="Open Sans"/>
              <a:ea typeface="Open Sans"/>
              <a:cs typeface="Open Sans"/>
              <a:sym typeface="Open Sans"/>
            </a:endParaRPr>
          </a:p>
          <a:p>
            <a:pPr marL="1424938" lvl="3" indent="-356235" algn="l">
              <a:lnSpc>
                <a:spcPts val="3079"/>
              </a:lnSpc>
              <a:buFont typeface="Arial"/>
              <a:buChar char="￭"/>
            </a:pPr>
            <a:r>
              <a:rPr lang="en-US" sz="2000" dirty="0" err="1">
                <a:solidFill>
                  <a:srgbClr val="FFFFFF"/>
                </a:solidFill>
                <a:latin typeface="Open Sans"/>
                <a:ea typeface="Open Sans"/>
                <a:cs typeface="Open Sans"/>
                <a:sym typeface="Open Sans"/>
              </a:rPr>
              <a:t>Аванафіл</a:t>
            </a:r>
            <a:endParaRPr lang="en-US" sz="2000" dirty="0">
              <a:solidFill>
                <a:srgbClr val="FFFFFF"/>
              </a:solidFill>
              <a:latin typeface="Open Sans"/>
              <a:ea typeface="Open Sans"/>
              <a:cs typeface="Open Sans"/>
              <a:sym typeface="Open Sans"/>
            </a:endParaRPr>
          </a:p>
        </p:txBody>
      </p:sp>
      <p:sp>
        <p:nvSpPr>
          <p:cNvPr id="9" name="TextBox 9"/>
          <p:cNvSpPr txBox="1"/>
          <p:nvPr/>
        </p:nvSpPr>
        <p:spPr>
          <a:xfrm>
            <a:off x="6652761" y="6972300"/>
            <a:ext cx="3088448" cy="1544320"/>
          </a:xfrm>
          <a:prstGeom prst="rect">
            <a:avLst/>
          </a:prstGeom>
        </p:spPr>
        <p:txBody>
          <a:bodyPr lIns="0" tIns="0" rIns="0" bIns="0" rtlCol="0" anchor="t">
            <a:spAutoFit/>
          </a:bodyPr>
          <a:lstStyle/>
          <a:p>
            <a:pPr marL="1424938" lvl="3" indent="-356235" algn="l">
              <a:lnSpc>
                <a:spcPts val="3079"/>
              </a:lnSpc>
              <a:buFont typeface="Arial"/>
              <a:buChar char="￭"/>
            </a:pPr>
            <a:r>
              <a:rPr lang="en-US" sz="2000" dirty="0" err="1">
                <a:solidFill>
                  <a:srgbClr val="FFFFFF"/>
                </a:solidFill>
                <a:latin typeface="Open Sans"/>
                <a:ea typeface="Open Sans"/>
                <a:cs typeface="Open Sans"/>
                <a:sym typeface="Open Sans"/>
              </a:rPr>
              <a:t>Силденафіл</a:t>
            </a:r>
            <a:endParaRPr lang="en-US" sz="2000" dirty="0">
              <a:solidFill>
                <a:srgbClr val="FFFFFF"/>
              </a:solidFill>
              <a:latin typeface="Open Sans"/>
              <a:ea typeface="Open Sans"/>
              <a:cs typeface="Open Sans"/>
              <a:sym typeface="Open Sans"/>
            </a:endParaRPr>
          </a:p>
          <a:p>
            <a:pPr marL="1424938" lvl="3" indent="-356235" algn="l">
              <a:lnSpc>
                <a:spcPts val="3079"/>
              </a:lnSpc>
              <a:buFont typeface="Arial"/>
              <a:buChar char="￭"/>
            </a:pPr>
            <a:r>
              <a:rPr lang="en-US" sz="2000" dirty="0" err="1">
                <a:solidFill>
                  <a:srgbClr val="FFFFFF"/>
                </a:solidFill>
                <a:latin typeface="Open Sans"/>
                <a:ea typeface="Open Sans"/>
                <a:cs typeface="Open Sans"/>
                <a:sym typeface="Open Sans"/>
              </a:rPr>
              <a:t>Тадалафіл</a:t>
            </a:r>
            <a:endParaRPr lang="en-US" sz="2000" dirty="0">
              <a:solidFill>
                <a:srgbClr val="FFFFFF"/>
              </a:solidFill>
              <a:latin typeface="Open Sans"/>
              <a:ea typeface="Open Sans"/>
              <a:cs typeface="Open Sans"/>
              <a:sym typeface="Open Sans"/>
            </a:endParaRPr>
          </a:p>
          <a:p>
            <a:pPr marL="1424938" lvl="3" indent="-356235" algn="l">
              <a:lnSpc>
                <a:spcPts val="3079"/>
              </a:lnSpc>
              <a:buFont typeface="Arial"/>
              <a:buChar char="￭"/>
            </a:pPr>
            <a:r>
              <a:rPr lang="en-US" sz="2000" dirty="0" err="1">
                <a:solidFill>
                  <a:srgbClr val="FFFFFF"/>
                </a:solidFill>
                <a:latin typeface="Open Sans"/>
                <a:ea typeface="Open Sans"/>
                <a:cs typeface="Open Sans"/>
                <a:sym typeface="Open Sans"/>
              </a:rPr>
              <a:t>Варденафіл</a:t>
            </a:r>
            <a:endParaRPr lang="en-US" sz="2000" dirty="0">
              <a:solidFill>
                <a:srgbClr val="FFFFFF"/>
              </a:solidFill>
              <a:latin typeface="Open Sans"/>
              <a:ea typeface="Open Sans"/>
              <a:cs typeface="Open Sans"/>
              <a:sym typeface="Open Sans"/>
            </a:endParaRPr>
          </a:p>
          <a:p>
            <a:pPr algn="l">
              <a:lnSpc>
                <a:spcPts val="3079"/>
              </a:lnSpc>
            </a:pPr>
            <a:endParaRPr lang="en-US" sz="2000" dirty="0">
              <a:solidFill>
                <a:srgbClr val="FFFFFF"/>
              </a:solidFill>
              <a:latin typeface="Open Sans"/>
              <a:ea typeface="Open Sans"/>
              <a:cs typeface="Open Sans"/>
              <a:sym typeface="Open Sans"/>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48364" y="198120"/>
            <a:ext cx="15497243" cy="830580"/>
          </a:xfrm>
          <a:prstGeom prst="rect">
            <a:avLst/>
          </a:prstGeom>
        </p:spPr>
        <p:txBody>
          <a:bodyPr lIns="0" tIns="0" rIns="0" bIns="0" rtlCol="0" anchor="t">
            <a:spAutoFit/>
          </a:bodyPr>
          <a:lstStyle/>
          <a:p>
            <a:pPr algn="l">
              <a:lnSpc>
                <a:spcPts val="6719"/>
              </a:lnSpc>
            </a:pPr>
            <a:r>
              <a:rPr lang="en-US" sz="4800" b="1" dirty="0" err="1">
                <a:solidFill>
                  <a:srgbClr val="000000"/>
                </a:solidFill>
                <a:latin typeface="Roboto Condensed Bold"/>
                <a:ea typeface="Roboto Condensed Bold"/>
                <a:cs typeface="Roboto Condensed Bold"/>
                <a:sym typeface="Roboto Condensed Bold"/>
              </a:rPr>
              <a:t>Резюме</a:t>
            </a:r>
            <a:r>
              <a:rPr lang="en-US" sz="4800" b="1" dirty="0">
                <a:solidFill>
                  <a:srgbClr val="000000"/>
                </a:solidFill>
                <a:latin typeface="Roboto Condensed Bold"/>
                <a:ea typeface="Roboto Condensed Bold"/>
                <a:cs typeface="Roboto Condensed Bold"/>
                <a:sym typeface="Roboto Condensed Bold"/>
              </a:rPr>
              <a:t>: </a:t>
            </a:r>
            <a:r>
              <a:rPr lang="en-US" sz="4800" b="1" dirty="0" err="1">
                <a:solidFill>
                  <a:srgbClr val="000000"/>
                </a:solidFill>
                <a:latin typeface="Roboto Condensed Bold"/>
                <a:ea typeface="Roboto Condensed Bold"/>
                <a:cs typeface="Roboto Condensed Bold"/>
                <a:sym typeface="Roboto Condensed Bold"/>
              </a:rPr>
              <a:t>Побічні</a:t>
            </a:r>
            <a:r>
              <a:rPr lang="en-US" sz="4800" b="1" dirty="0">
                <a:solidFill>
                  <a:srgbClr val="000000"/>
                </a:solidFill>
                <a:latin typeface="Roboto Condensed Bold"/>
                <a:ea typeface="Roboto Condensed Bold"/>
                <a:cs typeface="Roboto Condensed Bold"/>
                <a:sym typeface="Roboto Condensed Bold"/>
              </a:rPr>
              <a:t> </a:t>
            </a:r>
            <a:r>
              <a:rPr lang="en-US" sz="4800" b="1" dirty="0" err="1">
                <a:solidFill>
                  <a:srgbClr val="000000"/>
                </a:solidFill>
                <a:latin typeface="Roboto Condensed Bold"/>
                <a:ea typeface="Roboto Condensed Bold"/>
                <a:cs typeface="Roboto Condensed Bold"/>
                <a:sym typeface="Roboto Condensed Bold"/>
              </a:rPr>
              <a:t>ефекти</a:t>
            </a:r>
            <a:r>
              <a:rPr lang="en-US" sz="4800" b="1" dirty="0">
                <a:solidFill>
                  <a:srgbClr val="000000"/>
                </a:solidFill>
                <a:latin typeface="Roboto Condensed Bold"/>
                <a:ea typeface="Roboto Condensed Bold"/>
                <a:cs typeface="Roboto Condensed Bold"/>
                <a:sym typeface="Roboto Condensed Bold"/>
              </a:rPr>
              <a:t> LEN</a:t>
            </a:r>
          </a:p>
        </p:txBody>
      </p:sp>
      <p:grpSp>
        <p:nvGrpSpPr>
          <p:cNvPr id="3" name="Group 3"/>
          <p:cNvGrpSpPr/>
          <p:nvPr/>
        </p:nvGrpSpPr>
        <p:grpSpPr>
          <a:xfrm>
            <a:off x="-103277" y="1234947"/>
            <a:ext cx="18623458" cy="9414846"/>
            <a:chOff x="0" y="0"/>
            <a:chExt cx="4523762" cy="2286929"/>
          </a:xfrm>
        </p:grpSpPr>
        <p:sp>
          <p:nvSpPr>
            <p:cNvPr id="4" name="Freeform 4"/>
            <p:cNvSpPr/>
            <p:nvPr/>
          </p:nvSpPr>
          <p:spPr>
            <a:xfrm>
              <a:off x="0" y="0"/>
              <a:ext cx="4523762" cy="2286929"/>
            </a:xfrm>
            <a:custGeom>
              <a:avLst/>
              <a:gdLst/>
              <a:ahLst/>
              <a:cxnLst/>
              <a:rect l="l" t="t" r="r" b="b"/>
              <a:pathLst>
                <a:path w="4523762" h="2286929">
                  <a:moveTo>
                    <a:pt x="0" y="0"/>
                  </a:moveTo>
                  <a:lnTo>
                    <a:pt x="4523762" y="0"/>
                  </a:lnTo>
                  <a:lnTo>
                    <a:pt x="4523762" y="2286929"/>
                  </a:lnTo>
                  <a:lnTo>
                    <a:pt x="0" y="2286929"/>
                  </a:lnTo>
                  <a:close/>
                </a:path>
              </a:pathLst>
            </a:custGeom>
            <a:solidFill>
              <a:srgbClr val="FE6C39"/>
            </a:solidFill>
          </p:spPr>
        </p:sp>
        <p:sp>
          <p:nvSpPr>
            <p:cNvPr id="5" name="TextBox 5"/>
            <p:cNvSpPr txBox="1"/>
            <p:nvPr/>
          </p:nvSpPr>
          <p:spPr>
            <a:xfrm>
              <a:off x="0" y="47625"/>
              <a:ext cx="4523762" cy="2239304"/>
            </a:xfrm>
            <a:prstGeom prst="rect">
              <a:avLst/>
            </a:prstGeom>
          </p:spPr>
          <p:txBody>
            <a:bodyPr lIns="50800" tIns="50800" rIns="50800" bIns="50800" rtlCol="0" anchor="ctr"/>
            <a:lstStyle/>
            <a:p>
              <a:pPr algn="ctr">
                <a:lnSpc>
                  <a:spcPts val="1602"/>
                </a:lnSpc>
              </a:pPr>
              <a:endParaRPr/>
            </a:p>
          </p:txBody>
        </p:sp>
      </p:grpSp>
      <p:sp>
        <p:nvSpPr>
          <p:cNvPr id="6" name="TextBox 6"/>
          <p:cNvSpPr txBox="1"/>
          <p:nvPr/>
        </p:nvSpPr>
        <p:spPr>
          <a:xfrm>
            <a:off x="735349" y="1650077"/>
            <a:ext cx="16817303" cy="7857401"/>
          </a:xfrm>
          <a:prstGeom prst="rect">
            <a:avLst/>
          </a:prstGeom>
        </p:spPr>
        <p:txBody>
          <a:bodyPr lIns="0" tIns="0" rIns="0" bIns="0" rtlCol="0" anchor="t">
            <a:spAutoFit/>
          </a:bodyPr>
          <a:lstStyle/>
          <a:p>
            <a:pPr algn="l">
              <a:lnSpc>
                <a:spcPts val="3314"/>
              </a:lnSpc>
            </a:pPr>
            <a:r>
              <a:rPr lang="en-US" sz="2000" dirty="0">
                <a:solidFill>
                  <a:srgbClr val="FFFFFF"/>
                </a:solidFill>
                <a:latin typeface="Open Sans"/>
                <a:ea typeface="Open Sans"/>
                <a:cs typeface="Open Sans"/>
                <a:sym typeface="Open Sans"/>
              </a:rPr>
              <a:t>У </a:t>
            </a:r>
            <a:r>
              <a:rPr lang="en-US" sz="2000" dirty="0" err="1">
                <a:solidFill>
                  <a:srgbClr val="FFFFFF"/>
                </a:solidFill>
                <a:latin typeface="Open Sans"/>
                <a:ea typeface="Open Sans"/>
                <a:cs typeface="Open Sans"/>
                <a:sym typeface="Open Sans"/>
              </a:rPr>
              <a:t>пацієнтів</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які</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отримують</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ін'єкції</a:t>
            </a:r>
            <a:r>
              <a:rPr lang="en-US" sz="2000" dirty="0">
                <a:solidFill>
                  <a:srgbClr val="FFFFFF"/>
                </a:solidFill>
                <a:latin typeface="Open Sans"/>
                <a:ea typeface="Open Sans"/>
                <a:cs typeface="Open Sans"/>
                <a:sym typeface="Open Sans"/>
              </a:rPr>
              <a:t> LEN, </a:t>
            </a:r>
            <a:r>
              <a:rPr lang="en-US" sz="2000" dirty="0" err="1">
                <a:solidFill>
                  <a:srgbClr val="FFFFFF"/>
                </a:solidFill>
                <a:latin typeface="Open Sans"/>
                <a:ea typeface="Open Sans"/>
                <a:cs typeface="Open Sans"/>
                <a:sym typeface="Open Sans"/>
              </a:rPr>
              <a:t>можуть</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спостерігатися</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такі</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побічні</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ефекти</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як</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правило</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легкої</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або</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помірної</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тяжкості</a:t>
            </a:r>
            <a:r>
              <a:rPr lang="en-US" sz="2000" dirty="0">
                <a:solidFill>
                  <a:srgbClr val="FFFFFF"/>
                </a:solidFill>
                <a:latin typeface="Open Sans"/>
                <a:ea typeface="Open Sans"/>
                <a:cs typeface="Open Sans"/>
                <a:sym typeface="Open Sans"/>
              </a:rPr>
              <a:t>:</a:t>
            </a:r>
          </a:p>
          <a:p>
            <a:pPr marL="511118" lvl="1" indent="-255559" algn="l">
              <a:lnSpc>
                <a:spcPts val="3314"/>
              </a:lnSpc>
              <a:buFont typeface="Arial"/>
              <a:buChar char="•"/>
            </a:pPr>
            <a:r>
              <a:rPr lang="en-US" sz="2000" dirty="0" err="1">
                <a:solidFill>
                  <a:srgbClr val="FFFFFF"/>
                </a:solidFill>
                <a:latin typeface="Open Sans"/>
                <a:ea typeface="Open Sans"/>
                <a:cs typeface="Open Sans"/>
                <a:sym typeface="Open Sans"/>
              </a:rPr>
              <a:t>Реакції</a:t>
            </a:r>
            <a:r>
              <a:rPr lang="en-US" sz="2000" dirty="0">
                <a:solidFill>
                  <a:srgbClr val="FFFFFF"/>
                </a:solidFill>
                <a:latin typeface="Open Sans"/>
                <a:ea typeface="Open Sans"/>
                <a:cs typeface="Open Sans"/>
                <a:sym typeface="Open Sans"/>
              </a:rPr>
              <a:t> в </a:t>
            </a:r>
            <a:r>
              <a:rPr lang="en-US" sz="2000" dirty="0" err="1">
                <a:solidFill>
                  <a:srgbClr val="FFFFFF"/>
                </a:solidFill>
                <a:latin typeface="Open Sans"/>
                <a:ea typeface="Open Sans"/>
                <a:cs typeface="Open Sans"/>
                <a:sym typeface="Open Sans"/>
              </a:rPr>
              <a:t>місці</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ін'єкції</a:t>
            </a:r>
            <a:endParaRPr lang="en-US" sz="2000" dirty="0">
              <a:solidFill>
                <a:srgbClr val="FFFFFF"/>
              </a:solidFill>
              <a:latin typeface="Open Sans"/>
              <a:ea typeface="Open Sans"/>
              <a:cs typeface="Open Sans"/>
              <a:sym typeface="Open Sans"/>
            </a:endParaRPr>
          </a:p>
          <a:p>
            <a:pPr marL="1022237" lvl="2" indent="-340746" algn="l">
              <a:lnSpc>
                <a:spcPts val="3314"/>
              </a:lnSpc>
              <a:buFont typeface="Arial"/>
              <a:buChar char="⚬"/>
            </a:pPr>
            <a:r>
              <a:rPr lang="en-US" sz="2000" dirty="0" err="1">
                <a:solidFill>
                  <a:srgbClr val="FFFFFF"/>
                </a:solidFill>
                <a:latin typeface="Open Sans"/>
                <a:ea typeface="Open Sans"/>
                <a:cs typeface="Open Sans"/>
                <a:sym typeface="Open Sans"/>
              </a:rPr>
              <a:t>Вузлики</a:t>
            </a:r>
            <a:endParaRPr lang="en-US" sz="2000" dirty="0">
              <a:solidFill>
                <a:srgbClr val="FFFFFF"/>
              </a:solidFill>
              <a:latin typeface="Open Sans"/>
              <a:ea typeface="Open Sans"/>
              <a:cs typeface="Open Sans"/>
              <a:sym typeface="Open Sans"/>
            </a:endParaRPr>
          </a:p>
          <a:p>
            <a:pPr marL="1022237" lvl="2" indent="-340746" algn="l">
              <a:lnSpc>
                <a:spcPts val="3314"/>
              </a:lnSpc>
              <a:buFont typeface="Arial"/>
              <a:buChar char="⚬"/>
            </a:pPr>
            <a:r>
              <a:rPr lang="en-US" sz="2000" dirty="0" err="1">
                <a:solidFill>
                  <a:srgbClr val="FFFFFF"/>
                </a:solidFill>
                <a:latin typeface="Open Sans"/>
                <a:ea typeface="Open Sans"/>
                <a:cs typeface="Open Sans"/>
                <a:sym typeface="Open Sans"/>
              </a:rPr>
              <a:t>Біль</a:t>
            </a:r>
            <a:endParaRPr lang="en-US" sz="2000" dirty="0">
              <a:solidFill>
                <a:srgbClr val="FFFFFF"/>
              </a:solidFill>
              <a:latin typeface="Open Sans"/>
              <a:ea typeface="Open Sans"/>
              <a:cs typeface="Open Sans"/>
              <a:sym typeface="Open Sans"/>
            </a:endParaRPr>
          </a:p>
          <a:p>
            <a:pPr marL="1022237" lvl="2" indent="-340746" algn="l">
              <a:lnSpc>
                <a:spcPts val="3314"/>
              </a:lnSpc>
              <a:buFont typeface="Arial"/>
              <a:buChar char="⚬"/>
            </a:pPr>
            <a:r>
              <a:rPr lang="en-US" sz="2000" dirty="0" err="1">
                <a:solidFill>
                  <a:srgbClr val="FFFFFF"/>
                </a:solidFill>
                <a:latin typeface="Open Sans"/>
                <a:ea typeface="Open Sans"/>
                <a:cs typeface="Open Sans"/>
                <a:sym typeface="Open Sans"/>
              </a:rPr>
              <a:t>Почервоніння</a:t>
            </a:r>
            <a:r>
              <a:rPr lang="en-US" sz="2000" dirty="0">
                <a:solidFill>
                  <a:srgbClr val="FFFFFF"/>
                </a:solidFill>
                <a:latin typeface="Open Sans"/>
                <a:ea typeface="Open Sans"/>
                <a:cs typeface="Open Sans"/>
                <a:sym typeface="Open Sans"/>
              </a:rPr>
              <a:t>/</a:t>
            </a:r>
            <a:r>
              <a:rPr lang="en-US" sz="2000" dirty="0" err="1">
                <a:solidFill>
                  <a:srgbClr val="FFFFFF"/>
                </a:solidFill>
                <a:latin typeface="Open Sans"/>
                <a:ea typeface="Open Sans"/>
                <a:cs typeface="Open Sans"/>
                <a:sym typeface="Open Sans"/>
              </a:rPr>
              <a:t>синці</a:t>
            </a:r>
            <a:endParaRPr lang="en-US" sz="2000" dirty="0">
              <a:solidFill>
                <a:srgbClr val="FFFFFF"/>
              </a:solidFill>
              <a:latin typeface="Open Sans"/>
              <a:ea typeface="Open Sans"/>
              <a:cs typeface="Open Sans"/>
              <a:sym typeface="Open Sans"/>
            </a:endParaRPr>
          </a:p>
          <a:p>
            <a:pPr marL="1022237" lvl="2" indent="-340746" algn="l">
              <a:lnSpc>
                <a:spcPts val="3314"/>
              </a:lnSpc>
              <a:buFont typeface="Arial"/>
              <a:buChar char="⚬"/>
            </a:pPr>
            <a:r>
              <a:rPr lang="en-US" sz="2000" dirty="0" err="1">
                <a:solidFill>
                  <a:srgbClr val="FFFFFF"/>
                </a:solidFill>
                <a:latin typeface="Open Sans"/>
                <a:ea typeface="Open Sans"/>
                <a:cs typeface="Open Sans"/>
                <a:sym typeface="Open Sans"/>
              </a:rPr>
              <a:t>Ущільнення</a:t>
            </a:r>
            <a:endParaRPr lang="en-US" sz="2000" dirty="0">
              <a:solidFill>
                <a:srgbClr val="FFFFFF"/>
              </a:solidFill>
              <a:latin typeface="Open Sans"/>
              <a:ea typeface="Open Sans"/>
              <a:cs typeface="Open Sans"/>
              <a:sym typeface="Open Sans"/>
            </a:endParaRPr>
          </a:p>
          <a:p>
            <a:pPr marL="1022237" lvl="2" indent="-340746" algn="l">
              <a:lnSpc>
                <a:spcPts val="3314"/>
              </a:lnSpc>
              <a:buFont typeface="Arial"/>
              <a:buChar char="⚬"/>
            </a:pPr>
            <a:r>
              <a:rPr lang="en-US" sz="2000" dirty="0" err="1">
                <a:solidFill>
                  <a:srgbClr val="FFFFFF"/>
                </a:solidFill>
                <a:latin typeface="Open Sans"/>
                <a:ea typeface="Open Sans"/>
                <a:cs typeface="Open Sans"/>
                <a:sym typeface="Open Sans"/>
              </a:rPr>
              <a:t>Набряк</a:t>
            </a:r>
            <a:endParaRPr lang="en-US" sz="2000" dirty="0">
              <a:solidFill>
                <a:srgbClr val="FFFFFF"/>
              </a:solidFill>
              <a:latin typeface="Open Sans"/>
              <a:ea typeface="Open Sans"/>
              <a:cs typeface="Open Sans"/>
              <a:sym typeface="Open Sans"/>
            </a:endParaRPr>
          </a:p>
          <a:p>
            <a:pPr marL="1022237" lvl="2" indent="-340746" algn="l">
              <a:lnSpc>
                <a:spcPts val="3314"/>
              </a:lnSpc>
              <a:buFont typeface="Arial"/>
              <a:buChar char="⚬"/>
            </a:pPr>
            <a:r>
              <a:rPr lang="en-US" sz="2000" dirty="0" err="1">
                <a:solidFill>
                  <a:srgbClr val="FFFFFF"/>
                </a:solidFill>
                <a:latin typeface="Open Sans"/>
                <a:ea typeface="Open Sans"/>
                <a:cs typeface="Open Sans"/>
                <a:sym typeface="Open Sans"/>
              </a:rPr>
              <a:t>Свербіж</a:t>
            </a:r>
            <a:endParaRPr lang="en-US" sz="2000" dirty="0">
              <a:solidFill>
                <a:srgbClr val="FFFFFF"/>
              </a:solidFill>
              <a:latin typeface="Open Sans"/>
              <a:ea typeface="Open Sans"/>
              <a:cs typeface="Open Sans"/>
              <a:sym typeface="Open Sans"/>
            </a:endParaRPr>
          </a:p>
          <a:p>
            <a:pPr marL="511118" lvl="1" indent="-255559" algn="l">
              <a:lnSpc>
                <a:spcPts val="3314"/>
              </a:lnSpc>
              <a:buFont typeface="Arial"/>
              <a:buChar char="•"/>
            </a:pPr>
            <a:r>
              <a:rPr lang="en-US" sz="2000" dirty="0" err="1">
                <a:solidFill>
                  <a:srgbClr val="FFFFFF"/>
                </a:solidFill>
                <a:latin typeface="Open Sans"/>
                <a:ea typeface="Open Sans"/>
                <a:cs typeface="Open Sans"/>
                <a:sym typeface="Open Sans"/>
              </a:rPr>
              <a:t>Головний</a:t>
            </a:r>
            <a:endParaRPr lang="en-US" sz="2000" dirty="0">
              <a:solidFill>
                <a:srgbClr val="FFFFFF"/>
              </a:solidFill>
              <a:latin typeface="Open Sans"/>
              <a:ea typeface="Open Sans"/>
              <a:cs typeface="Open Sans"/>
              <a:sym typeface="Open Sans"/>
            </a:endParaRPr>
          </a:p>
          <a:p>
            <a:pPr marL="511118" lvl="1" indent="-255559" algn="l">
              <a:lnSpc>
                <a:spcPts val="3314"/>
              </a:lnSpc>
              <a:buFont typeface="Arial"/>
              <a:buChar char="•"/>
            </a:pPr>
            <a:r>
              <a:rPr lang="en-US" sz="2000" dirty="0" err="1">
                <a:solidFill>
                  <a:srgbClr val="FFFFFF"/>
                </a:solidFill>
                <a:latin typeface="Open Sans"/>
                <a:ea typeface="Open Sans"/>
                <a:cs typeface="Open Sans"/>
                <a:sym typeface="Open Sans"/>
              </a:rPr>
              <a:t>Нудота</a:t>
            </a:r>
            <a:endParaRPr lang="en-US" sz="2000" dirty="0">
              <a:solidFill>
                <a:srgbClr val="FFFFFF"/>
              </a:solidFill>
              <a:latin typeface="Open Sans"/>
              <a:ea typeface="Open Sans"/>
              <a:cs typeface="Open Sans"/>
              <a:sym typeface="Open Sans"/>
            </a:endParaRPr>
          </a:p>
          <a:p>
            <a:pPr marL="511118" lvl="1" indent="-255559" algn="l">
              <a:lnSpc>
                <a:spcPts val="3314"/>
              </a:lnSpc>
              <a:buFont typeface="Arial"/>
              <a:buChar char="•"/>
            </a:pPr>
            <a:r>
              <a:rPr lang="en-US" sz="2000" dirty="0" err="1">
                <a:solidFill>
                  <a:srgbClr val="FFFFFF"/>
                </a:solidFill>
                <a:latin typeface="Open Sans"/>
                <a:ea typeface="Open Sans"/>
                <a:cs typeface="Open Sans"/>
                <a:sym typeface="Open Sans"/>
              </a:rPr>
              <a:t>Діарея</a:t>
            </a:r>
            <a:endParaRPr lang="en-US" sz="2000" dirty="0">
              <a:solidFill>
                <a:srgbClr val="FFFFFF"/>
              </a:solidFill>
              <a:latin typeface="Open Sans"/>
              <a:ea typeface="Open Sans"/>
              <a:cs typeface="Open Sans"/>
              <a:sym typeface="Open Sans"/>
            </a:endParaRPr>
          </a:p>
          <a:p>
            <a:pPr marL="511118" lvl="1" indent="-255559" algn="l">
              <a:lnSpc>
                <a:spcPts val="3314"/>
              </a:lnSpc>
              <a:buFont typeface="Arial"/>
              <a:buChar char="•"/>
            </a:pPr>
            <a:r>
              <a:rPr lang="en-US" sz="2000" dirty="0" err="1">
                <a:solidFill>
                  <a:srgbClr val="FFFFFF"/>
                </a:solidFill>
                <a:latin typeface="Open Sans"/>
                <a:ea typeface="Open Sans"/>
                <a:cs typeface="Open Sans"/>
                <a:sym typeface="Open Sans"/>
              </a:rPr>
              <a:t>Втома</a:t>
            </a:r>
            <a:endParaRPr lang="en-US" sz="2000" dirty="0">
              <a:solidFill>
                <a:srgbClr val="FFFFFF"/>
              </a:solidFill>
              <a:latin typeface="Open Sans"/>
              <a:ea typeface="Open Sans"/>
              <a:cs typeface="Open Sans"/>
              <a:sym typeface="Open Sans"/>
            </a:endParaRPr>
          </a:p>
          <a:p>
            <a:pPr algn="l">
              <a:lnSpc>
                <a:spcPts val="3314"/>
              </a:lnSpc>
            </a:pPr>
            <a:endParaRPr lang="en-US" sz="2000" dirty="0">
              <a:solidFill>
                <a:srgbClr val="FFFFFF"/>
              </a:solidFill>
              <a:latin typeface="Open Sans"/>
              <a:ea typeface="Open Sans"/>
              <a:cs typeface="Open Sans"/>
              <a:sym typeface="Open Sans"/>
            </a:endParaRPr>
          </a:p>
          <a:p>
            <a:pPr algn="l">
              <a:lnSpc>
                <a:spcPts val="3314"/>
              </a:lnSpc>
            </a:pPr>
            <a:r>
              <a:rPr lang="en-US" sz="2000" dirty="0" err="1">
                <a:solidFill>
                  <a:srgbClr val="FFFFFF"/>
                </a:solidFill>
                <a:latin typeface="Open Sans"/>
                <a:ea typeface="Open Sans"/>
                <a:cs typeface="Open Sans"/>
                <a:sym typeface="Open Sans"/>
              </a:rPr>
              <a:t>Реакції</a:t>
            </a:r>
            <a:r>
              <a:rPr lang="en-US" sz="2000" dirty="0">
                <a:solidFill>
                  <a:srgbClr val="FFFFFF"/>
                </a:solidFill>
                <a:latin typeface="Open Sans"/>
                <a:ea typeface="Open Sans"/>
                <a:cs typeface="Open Sans"/>
                <a:sym typeface="Open Sans"/>
              </a:rPr>
              <a:t> в </a:t>
            </a:r>
            <a:r>
              <a:rPr lang="en-US" sz="2000" dirty="0" err="1">
                <a:solidFill>
                  <a:srgbClr val="FFFFFF"/>
                </a:solidFill>
                <a:latin typeface="Open Sans"/>
                <a:ea typeface="Open Sans"/>
                <a:cs typeface="Open Sans"/>
                <a:sym typeface="Open Sans"/>
              </a:rPr>
              <a:t>місці</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ін'єкції</a:t>
            </a:r>
            <a:r>
              <a:rPr lang="en-US" sz="2000" dirty="0">
                <a:solidFill>
                  <a:srgbClr val="FFFFFF"/>
                </a:solidFill>
                <a:latin typeface="Open Sans"/>
                <a:ea typeface="Open Sans"/>
                <a:cs typeface="Open Sans"/>
                <a:sym typeface="Open Sans"/>
              </a:rPr>
              <a:t> є </a:t>
            </a:r>
            <a:r>
              <a:rPr lang="en-US" sz="2000" dirty="0" err="1">
                <a:solidFill>
                  <a:srgbClr val="FFFFFF"/>
                </a:solidFill>
                <a:latin typeface="Open Sans"/>
                <a:ea typeface="Open Sans"/>
                <a:cs typeface="Open Sans"/>
                <a:sym typeface="Open Sans"/>
              </a:rPr>
              <a:t>найпоширенішими</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побічними</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ефектами</a:t>
            </a:r>
            <a:r>
              <a:rPr lang="en-US" sz="2000" dirty="0">
                <a:solidFill>
                  <a:srgbClr val="FFFFFF"/>
                </a:solidFill>
                <a:latin typeface="Open Sans"/>
                <a:ea typeface="Open Sans"/>
                <a:cs typeface="Open Sans"/>
                <a:sym typeface="Open Sans"/>
              </a:rPr>
              <a:t> і </a:t>
            </a:r>
            <a:r>
              <a:rPr lang="en-US" sz="2000" dirty="0" err="1">
                <a:solidFill>
                  <a:srgbClr val="FFFFFF"/>
                </a:solidFill>
                <a:latin typeface="Open Sans"/>
                <a:ea typeface="Open Sans"/>
                <a:cs typeface="Open Sans"/>
                <a:sym typeface="Open Sans"/>
              </a:rPr>
              <a:t>можуть</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бути</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мінімізовані</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за</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допомогою</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льоду</a:t>
            </a:r>
            <a:r>
              <a:rPr lang="en-US" sz="2000" dirty="0">
                <a:solidFill>
                  <a:srgbClr val="FFFFFF"/>
                </a:solidFill>
                <a:latin typeface="Open Sans"/>
                <a:ea typeface="Open Sans"/>
                <a:cs typeface="Open Sans"/>
                <a:sym typeface="Open Sans"/>
              </a:rPr>
              <a:t>/</a:t>
            </a:r>
            <a:r>
              <a:rPr lang="en-US" sz="2000" dirty="0" err="1">
                <a:solidFill>
                  <a:srgbClr val="FFFFFF"/>
                </a:solidFill>
                <a:latin typeface="Open Sans"/>
                <a:ea typeface="Open Sans"/>
                <a:cs typeface="Open Sans"/>
                <a:sym typeface="Open Sans"/>
              </a:rPr>
              <a:t>холодних</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компресів</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та</a:t>
            </a:r>
            <a:r>
              <a:rPr lang="en-US" sz="2000" dirty="0">
                <a:solidFill>
                  <a:srgbClr val="FFFFFF"/>
                </a:solidFill>
                <a:latin typeface="Open Sans"/>
                <a:ea typeface="Open Sans"/>
                <a:cs typeface="Open Sans"/>
                <a:sym typeface="Open Sans"/>
              </a:rPr>
              <a:t> НПЗЗ </a:t>
            </a:r>
            <a:r>
              <a:rPr lang="en-US" sz="2000" dirty="0" err="1">
                <a:solidFill>
                  <a:srgbClr val="FFFFFF"/>
                </a:solidFill>
                <a:latin typeface="Open Sans"/>
                <a:ea typeface="Open Sans"/>
                <a:cs typeface="Open Sans"/>
                <a:sym typeface="Open Sans"/>
              </a:rPr>
              <a:t>до</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та</a:t>
            </a:r>
            <a:r>
              <a:rPr lang="en-US" sz="2000" dirty="0">
                <a:solidFill>
                  <a:srgbClr val="FFFFFF"/>
                </a:solidFill>
                <a:latin typeface="Open Sans"/>
                <a:ea typeface="Open Sans"/>
                <a:cs typeface="Open Sans"/>
                <a:sym typeface="Open Sans"/>
              </a:rPr>
              <a:t>/</a:t>
            </a:r>
            <a:r>
              <a:rPr lang="en-US" sz="2000" dirty="0" err="1">
                <a:solidFill>
                  <a:srgbClr val="FFFFFF"/>
                </a:solidFill>
                <a:latin typeface="Open Sans"/>
                <a:ea typeface="Open Sans"/>
                <a:cs typeface="Open Sans"/>
                <a:sym typeface="Open Sans"/>
              </a:rPr>
              <a:t>або</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після</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ін'єкцій</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Ущільнення</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та</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затвердіння</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можуть</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зберігатися</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довше</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ніж</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інші</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реакції</a:t>
            </a:r>
            <a:r>
              <a:rPr lang="en-US" sz="2000" dirty="0">
                <a:solidFill>
                  <a:srgbClr val="FFFFFF"/>
                </a:solidFill>
                <a:latin typeface="Open Sans"/>
                <a:ea typeface="Open Sans"/>
                <a:cs typeface="Open Sans"/>
                <a:sym typeface="Open Sans"/>
              </a:rPr>
              <a:t> в </a:t>
            </a:r>
            <a:r>
              <a:rPr lang="en-US" sz="2000" dirty="0" err="1">
                <a:solidFill>
                  <a:srgbClr val="FFFFFF"/>
                </a:solidFill>
                <a:latin typeface="Open Sans"/>
                <a:ea typeface="Open Sans"/>
                <a:cs typeface="Open Sans"/>
                <a:sym typeface="Open Sans"/>
              </a:rPr>
              <a:t>місці</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ін'єкції</a:t>
            </a:r>
            <a:r>
              <a:rPr lang="en-US" sz="2000" dirty="0">
                <a:solidFill>
                  <a:srgbClr val="FFFFFF"/>
                </a:solidFill>
                <a:latin typeface="Open Sans"/>
                <a:ea typeface="Open Sans"/>
                <a:cs typeface="Open Sans"/>
                <a:sym typeface="Open Sans"/>
              </a:rPr>
              <a:t>.</a:t>
            </a:r>
          </a:p>
          <a:p>
            <a:pPr algn="l">
              <a:lnSpc>
                <a:spcPts val="3314"/>
              </a:lnSpc>
            </a:pPr>
            <a:endParaRPr lang="en-US" sz="2000" dirty="0">
              <a:solidFill>
                <a:srgbClr val="FFFFFF"/>
              </a:solidFill>
              <a:latin typeface="Open Sans"/>
              <a:ea typeface="Open Sans"/>
              <a:cs typeface="Open Sans"/>
              <a:sym typeface="Open Sans"/>
            </a:endParaRPr>
          </a:p>
          <a:p>
            <a:pPr algn="l">
              <a:lnSpc>
                <a:spcPts val="3314"/>
              </a:lnSpc>
            </a:pPr>
            <a:r>
              <a:rPr lang="en-US" sz="2000" dirty="0" err="1">
                <a:solidFill>
                  <a:srgbClr val="FFFFFF"/>
                </a:solidFill>
                <a:latin typeface="Open Sans"/>
                <a:ea typeface="Open Sans"/>
                <a:cs typeface="Open Sans"/>
                <a:sym typeface="Open Sans"/>
              </a:rPr>
              <a:t>Більшість</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інших</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побічних</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ефектів</a:t>
            </a:r>
            <a:r>
              <a:rPr lang="en-US" sz="2000" dirty="0">
                <a:solidFill>
                  <a:srgbClr val="FFFFFF"/>
                </a:solidFill>
                <a:latin typeface="Open Sans"/>
                <a:ea typeface="Open Sans"/>
                <a:cs typeface="Open Sans"/>
                <a:sym typeface="Open Sans"/>
              </a:rPr>
              <a:t> є </a:t>
            </a:r>
            <a:r>
              <a:rPr lang="en-US" sz="2000" dirty="0" err="1">
                <a:solidFill>
                  <a:srgbClr val="FFFFFF"/>
                </a:solidFill>
                <a:latin typeface="Open Sans"/>
                <a:ea typeface="Open Sans"/>
                <a:cs typeface="Open Sans"/>
                <a:sym typeface="Open Sans"/>
              </a:rPr>
              <a:t>рідкісними</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легкими</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можуть</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лікуватися</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симптоматично</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за</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допомогою</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безрецептурних</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ліків</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якщо</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це</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показано</a:t>
            </a:r>
            <a:r>
              <a:rPr lang="en-US" sz="2000" dirty="0">
                <a:solidFill>
                  <a:srgbClr val="FFFFFF"/>
                </a:solidFill>
                <a:latin typeface="Open Sans"/>
                <a:ea typeface="Open Sans"/>
                <a:cs typeface="Open Sans"/>
                <a:sym typeface="Open Sans"/>
              </a:rPr>
              <a:t>, і </a:t>
            </a:r>
            <a:r>
              <a:rPr lang="en-US" sz="2000" dirty="0" err="1">
                <a:solidFill>
                  <a:srgbClr val="FFFFFF"/>
                </a:solidFill>
                <a:latin typeface="Open Sans"/>
                <a:ea typeface="Open Sans"/>
                <a:cs typeface="Open Sans"/>
                <a:sym typeface="Open Sans"/>
              </a:rPr>
              <a:t>зазвичай</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проходять</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без</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необхідності</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припинення</a:t>
            </a:r>
            <a:r>
              <a:rPr lang="en-US" sz="2000" dirty="0">
                <a:solidFill>
                  <a:srgbClr val="FFFFFF"/>
                </a:solidFill>
                <a:latin typeface="Open Sans"/>
                <a:ea typeface="Open Sans"/>
                <a:cs typeface="Open Sans"/>
                <a:sym typeface="Open Sans"/>
              </a:rPr>
              <a:t> </a:t>
            </a:r>
            <a:r>
              <a:rPr lang="en-US" sz="2000" dirty="0" err="1">
                <a:solidFill>
                  <a:srgbClr val="FFFFFF"/>
                </a:solidFill>
                <a:latin typeface="Open Sans"/>
                <a:ea typeface="Open Sans"/>
                <a:cs typeface="Open Sans"/>
                <a:sym typeface="Open Sans"/>
              </a:rPr>
              <a:t>прийому</a:t>
            </a:r>
            <a:r>
              <a:rPr lang="en-US" sz="2000" dirty="0">
                <a:solidFill>
                  <a:srgbClr val="FFFFFF"/>
                </a:solidFill>
                <a:latin typeface="Open Sans"/>
                <a:ea typeface="Open Sans"/>
                <a:cs typeface="Open Sans"/>
                <a:sym typeface="Open Sans"/>
              </a:rPr>
              <a:t> LEN.</a:t>
            </a: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reeform 2"/>
          <p:cNvSpPr/>
          <p:nvPr/>
        </p:nvSpPr>
        <p:spPr>
          <a:xfrm>
            <a:off x="12474842" y="3941811"/>
            <a:ext cx="3778031" cy="2928928"/>
          </a:xfrm>
          <a:custGeom>
            <a:avLst/>
            <a:gdLst/>
            <a:ahLst/>
            <a:cxnLst/>
            <a:rect l="l" t="t" r="r" b="b"/>
            <a:pathLst>
              <a:path w="3778031" h="2928928">
                <a:moveTo>
                  <a:pt x="0" y="0"/>
                </a:moveTo>
                <a:lnTo>
                  <a:pt x="3778031" y="0"/>
                </a:lnTo>
                <a:lnTo>
                  <a:pt x="3778031" y="2928928"/>
                </a:lnTo>
                <a:lnTo>
                  <a:pt x="0" y="2928928"/>
                </a:lnTo>
                <a:lnTo>
                  <a:pt x="0" y="0"/>
                </a:lnTo>
                <a:close/>
              </a:path>
            </a:pathLst>
          </a:custGeom>
          <a:blipFill>
            <a:blip r:embed="rId2"/>
            <a:stretch>
              <a:fillRect/>
            </a:stretch>
          </a:blipFill>
          <a:ln w="9525" cap="sq">
            <a:solidFill>
              <a:srgbClr val="10A0DB"/>
            </a:solidFill>
            <a:prstDash val="solid"/>
            <a:miter/>
          </a:ln>
        </p:spPr>
      </p:sp>
      <p:sp>
        <p:nvSpPr>
          <p:cNvPr id="3" name="Freeform 3"/>
          <p:cNvSpPr/>
          <p:nvPr/>
        </p:nvSpPr>
        <p:spPr>
          <a:xfrm>
            <a:off x="12572286" y="6888110"/>
            <a:ext cx="3746400" cy="2866564"/>
          </a:xfrm>
          <a:custGeom>
            <a:avLst/>
            <a:gdLst/>
            <a:ahLst/>
            <a:cxnLst/>
            <a:rect l="l" t="t" r="r" b="b"/>
            <a:pathLst>
              <a:path w="3746400" h="2866564">
                <a:moveTo>
                  <a:pt x="0" y="0"/>
                </a:moveTo>
                <a:lnTo>
                  <a:pt x="3746401" y="0"/>
                </a:lnTo>
                <a:lnTo>
                  <a:pt x="3746401" y="2866564"/>
                </a:lnTo>
                <a:lnTo>
                  <a:pt x="0" y="2866564"/>
                </a:lnTo>
                <a:lnTo>
                  <a:pt x="0" y="0"/>
                </a:lnTo>
                <a:close/>
              </a:path>
            </a:pathLst>
          </a:custGeom>
          <a:blipFill>
            <a:blip r:embed="rId3"/>
            <a:stretch>
              <a:fillRect/>
            </a:stretch>
          </a:blipFill>
          <a:ln w="9525" cap="sq">
            <a:solidFill>
              <a:srgbClr val="10A0DB"/>
            </a:solidFill>
            <a:prstDash val="solid"/>
            <a:miter/>
          </a:ln>
        </p:spPr>
      </p:sp>
      <p:sp>
        <p:nvSpPr>
          <p:cNvPr id="4" name="Freeform 4"/>
          <p:cNvSpPr/>
          <p:nvPr/>
        </p:nvSpPr>
        <p:spPr>
          <a:xfrm>
            <a:off x="265546" y="5143500"/>
            <a:ext cx="2640400" cy="3454479"/>
          </a:xfrm>
          <a:custGeom>
            <a:avLst/>
            <a:gdLst/>
            <a:ahLst/>
            <a:cxnLst/>
            <a:rect l="l" t="t" r="r" b="b"/>
            <a:pathLst>
              <a:path w="2640400" h="3454479">
                <a:moveTo>
                  <a:pt x="0" y="0"/>
                </a:moveTo>
                <a:lnTo>
                  <a:pt x="2640400" y="0"/>
                </a:lnTo>
                <a:lnTo>
                  <a:pt x="2640400" y="3454479"/>
                </a:lnTo>
                <a:lnTo>
                  <a:pt x="0" y="3454479"/>
                </a:lnTo>
                <a:lnTo>
                  <a:pt x="0" y="0"/>
                </a:lnTo>
                <a:close/>
              </a:path>
            </a:pathLst>
          </a:custGeom>
          <a:blipFill>
            <a:blip r:embed="rId4"/>
            <a:stretch>
              <a:fillRect/>
            </a:stretch>
          </a:blipFill>
          <a:ln w="9525" cap="sq">
            <a:solidFill>
              <a:srgbClr val="1D9EDE"/>
            </a:solidFill>
            <a:prstDash val="solid"/>
            <a:miter/>
          </a:ln>
        </p:spPr>
      </p:sp>
      <p:sp>
        <p:nvSpPr>
          <p:cNvPr id="5" name="Freeform 5"/>
          <p:cNvSpPr/>
          <p:nvPr/>
        </p:nvSpPr>
        <p:spPr>
          <a:xfrm>
            <a:off x="3016283" y="5143500"/>
            <a:ext cx="2649033" cy="3455027"/>
          </a:xfrm>
          <a:custGeom>
            <a:avLst/>
            <a:gdLst/>
            <a:ahLst/>
            <a:cxnLst/>
            <a:rect l="l" t="t" r="r" b="b"/>
            <a:pathLst>
              <a:path w="2649033" h="3455027">
                <a:moveTo>
                  <a:pt x="0" y="0"/>
                </a:moveTo>
                <a:lnTo>
                  <a:pt x="2649034" y="0"/>
                </a:lnTo>
                <a:lnTo>
                  <a:pt x="2649034" y="3455027"/>
                </a:lnTo>
                <a:lnTo>
                  <a:pt x="0" y="3455027"/>
                </a:lnTo>
                <a:lnTo>
                  <a:pt x="0" y="0"/>
                </a:lnTo>
                <a:close/>
              </a:path>
            </a:pathLst>
          </a:custGeom>
          <a:blipFill>
            <a:blip r:embed="rId5"/>
            <a:stretch>
              <a:fillRect/>
            </a:stretch>
          </a:blipFill>
          <a:ln w="9525" cap="sq">
            <a:solidFill>
              <a:srgbClr val="1D9EDE"/>
            </a:solidFill>
            <a:prstDash val="solid"/>
            <a:miter/>
          </a:ln>
        </p:spPr>
      </p:sp>
      <p:sp>
        <p:nvSpPr>
          <p:cNvPr id="6" name="Freeform 6"/>
          <p:cNvSpPr/>
          <p:nvPr/>
        </p:nvSpPr>
        <p:spPr>
          <a:xfrm>
            <a:off x="5775654" y="5177692"/>
            <a:ext cx="2646434" cy="3420836"/>
          </a:xfrm>
          <a:custGeom>
            <a:avLst/>
            <a:gdLst/>
            <a:ahLst/>
            <a:cxnLst/>
            <a:rect l="l" t="t" r="r" b="b"/>
            <a:pathLst>
              <a:path w="2646434" h="3420836">
                <a:moveTo>
                  <a:pt x="0" y="0"/>
                </a:moveTo>
                <a:lnTo>
                  <a:pt x="2646434" y="0"/>
                </a:lnTo>
                <a:lnTo>
                  <a:pt x="2646434" y="3420835"/>
                </a:lnTo>
                <a:lnTo>
                  <a:pt x="0" y="3420835"/>
                </a:lnTo>
                <a:lnTo>
                  <a:pt x="0" y="0"/>
                </a:lnTo>
                <a:close/>
              </a:path>
            </a:pathLst>
          </a:custGeom>
          <a:blipFill>
            <a:blip r:embed="rId6"/>
            <a:stretch>
              <a:fillRect/>
            </a:stretch>
          </a:blipFill>
          <a:ln w="9525" cap="sq">
            <a:solidFill>
              <a:srgbClr val="1D9EDE"/>
            </a:solidFill>
            <a:prstDash val="solid"/>
            <a:miter/>
          </a:ln>
        </p:spPr>
      </p:sp>
      <p:sp>
        <p:nvSpPr>
          <p:cNvPr id="7" name="Freeform 7"/>
          <p:cNvSpPr/>
          <p:nvPr/>
        </p:nvSpPr>
        <p:spPr>
          <a:xfrm>
            <a:off x="8590374" y="5174224"/>
            <a:ext cx="2622608" cy="3393032"/>
          </a:xfrm>
          <a:custGeom>
            <a:avLst/>
            <a:gdLst/>
            <a:ahLst/>
            <a:cxnLst/>
            <a:rect l="l" t="t" r="r" b="b"/>
            <a:pathLst>
              <a:path w="2622608" h="3393032">
                <a:moveTo>
                  <a:pt x="0" y="0"/>
                </a:moveTo>
                <a:lnTo>
                  <a:pt x="2622608" y="0"/>
                </a:lnTo>
                <a:lnTo>
                  <a:pt x="2622608" y="3393032"/>
                </a:lnTo>
                <a:lnTo>
                  <a:pt x="0" y="3393032"/>
                </a:lnTo>
                <a:lnTo>
                  <a:pt x="0" y="0"/>
                </a:lnTo>
                <a:close/>
              </a:path>
            </a:pathLst>
          </a:custGeom>
          <a:blipFill>
            <a:blip r:embed="rId7"/>
            <a:stretch>
              <a:fillRect/>
            </a:stretch>
          </a:blipFill>
          <a:ln w="9525" cap="sq">
            <a:solidFill>
              <a:srgbClr val="1D9EDE"/>
            </a:solidFill>
            <a:prstDash val="solid"/>
            <a:miter/>
          </a:ln>
        </p:spPr>
      </p:sp>
      <p:sp>
        <p:nvSpPr>
          <p:cNvPr id="8" name="TextBox 8"/>
          <p:cNvSpPr txBox="1"/>
          <p:nvPr/>
        </p:nvSpPr>
        <p:spPr>
          <a:xfrm>
            <a:off x="725150" y="614542"/>
            <a:ext cx="15497243" cy="798295"/>
          </a:xfrm>
          <a:prstGeom prst="rect">
            <a:avLst/>
          </a:prstGeom>
        </p:spPr>
        <p:txBody>
          <a:bodyPr lIns="0" tIns="0" rIns="0" bIns="0" rtlCol="0" anchor="t">
            <a:spAutoFit/>
          </a:bodyPr>
          <a:lstStyle/>
          <a:p>
            <a:pPr algn="l">
              <a:lnSpc>
                <a:spcPts val="6719"/>
              </a:lnSpc>
            </a:pPr>
            <a:r>
              <a:rPr lang="en-US" sz="4800" b="1" dirty="0" err="1">
                <a:solidFill>
                  <a:srgbClr val="000000"/>
                </a:solidFill>
                <a:latin typeface="Roboto Condensed Bold"/>
                <a:ea typeface="Roboto Condensed Bold"/>
                <a:cs typeface="Roboto Condensed Bold"/>
                <a:sym typeface="Roboto Condensed Bold"/>
              </a:rPr>
              <a:t>Матеріали</a:t>
            </a:r>
            <a:r>
              <a:rPr lang="en-US" sz="4800" b="1" dirty="0">
                <a:solidFill>
                  <a:srgbClr val="000000"/>
                </a:solidFill>
                <a:latin typeface="Roboto Condensed Bold"/>
                <a:ea typeface="Roboto Condensed Bold"/>
                <a:cs typeface="Roboto Condensed Bold"/>
                <a:sym typeface="Roboto Condensed Bold"/>
              </a:rPr>
              <a:t> </a:t>
            </a:r>
            <a:r>
              <a:rPr lang="en-US" sz="4800" b="1" dirty="0" err="1">
                <a:solidFill>
                  <a:srgbClr val="000000"/>
                </a:solidFill>
                <a:latin typeface="Roboto Condensed Bold"/>
                <a:ea typeface="Roboto Condensed Bold"/>
                <a:cs typeface="Roboto Condensed Bold"/>
                <a:sym typeface="Roboto Condensed Bold"/>
              </a:rPr>
              <a:t>до</a:t>
            </a:r>
            <a:r>
              <a:rPr lang="en-US" sz="4800" b="1" dirty="0">
                <a:solidFill>
                  <a:srgbClr val="000000"/>
                </a:solidFill>
                <a:latin typeface="Roboto Condensed Bold"/>
                <a:ea typeface="Roboto Condensed Bold"/>
                <a:cs typeface="Roboto Condensed Bold"/>
                <a:sym typeface="Roboto Condensed Bold"/>
              </a:rPr>
              <a:t> </a:t>
            </a:r>
            <a:r>
              <a:rPr lang="en-US" sz="4800" b="1" dirty="0" err="1">
                <a:solidFill>
                  <a:srgbClr val="000000"/>
                </a:solidFill>
                <a:latin typeface="Roboto Condensed Bold"/>
                <a:ea typeface="Roboto Condensed Bold"/>
                <a:cs typeface="Roboto Condensed Bold"/>
                <a:sym typeface="Roboto Condensed Bold"/>
              </a:rPr>
              <a:t>уроку</a:t>
            </a:r>
            <a:r>
              <a:rPr lang="en-US" sz="4800" b="1" dirty="0">
                <a:solidFill>
                  <a:srgbClr val="000000"/>
                </a:solidFill>
                <a:latin typeface="Roboto Condensed Bold"/>
                <a:ea typeface="Roboto Condensed Bold"/>
                <a:cs typeface="Roboto Condensed Bold"/>
                <a:sym typeface="Roboto Condensed Bold"/>
              </a:rPr>
              <a:t> 4:</a:t>
            </a:r>
          </a:p>
        </p:txBody>
      </p:sp>
      <p:sp>
        <p:nvSpPr>
          <p:cNvPr id="9" name="TextBox 9"/>
          <p:cNvSpPr txBox="1"/>
          <p:nvPr/>
        </p:nvSpPr>
        <p:spPr>
          <a:xfrm>
            <a:off x="725150" y="1715686"/>
            <a:ext cx="15909045" cy="1233038"/>
          </a:xfrm>
          <a:prstGeom prst="rect">
            <a:avLst/>
          </a:prstGeom>
        </p:spPr>
        <p:txBody>
          <a:bodyPr lIns="0" tIns="0" rIns="0" bIns="0" rtlCol="0" anchor="t">
            <a:spAutoFit/>
          </a:bodyPr>
          <a:lstStyle/>
          <a:p>
            <a:pPr algn="l">
              <a:lnSpc>
                <a:spcPts val="5012"/>
              </a:lnSpc>
              <a:spcBef>
                <a:spcPct val="0"/>
              </a:spcBef>
            </a:pPr>
            <a:r>
              <a:rPr lang="en-US" sz="2800" dirty="0" err="1">
                <a:solidFill>
                  <a:srgbClr val="000000"/>
                </a:solidFill>
                <a:latin typeface="Open Sans"/>
                <a:ea typeface="Open Sans"/>
                <a:cs typeface="Open Sans"/>
                <a:sym typeface="Open Sans"/>
              </a:rPr>
              <a:t>Зміст</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цього</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уроку</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також</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висвітлюється</a:t>
            </a:r>
            <a:r>
              <a:rPr lang="en-US" sz="2800" dirty="0">
                <a:solidFill>
                  <a:srgbClr val="000000"/>
                </a:solidFill>
                <a:latin typeface="Open Sans"/>
                <a:ea typeface="Open Sans"/>
                <a:cs typeface="Open Sans"/>
                <a:sym typeface="Open Sans"/>
              </a:rPr>
              <a:t> у </a:t>
            </a:r>
            <a:r>
              <a:rPr lang="en-US" sz="2800" dirty="0" err="1">
                <a:solidFill>
                  <a:srgbClr val="000000"/>
                </a:solidFill>
                <a:latin typeface="Open Sans"/>
                <a:ea typeface="Open Sans"/>
                <a:cs typeface="Open Sans"/>
                <a:sym typeface="Open Sans"/>
              </a:rPr>
              <a:t>матеріалах</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які</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можна</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знайти</a:t>
            </a:r>
            <a:r>
              <a:rPr lang="en-US" sz="2800" dirty="0">
                <a:solidFill>
                  <a:srgbClr val="000000"/>
                </a:solidFill>
                <a:latin typeface="Open Sans"/>
                <a:ea typeface="Open Sans"/>
                <a:cs typeface="Open Sans"/>
                <a:sym typeface="Open Sans"/>
              </a:rPr>
              <a:t> </a:t>
            </a:r>
            <a:r>
              <a:rPr lang="en-US" sz="2800" dirty="0" err="1">
                <a:solidFill>
                  <a:srgbClr val="000000"/>
                </a:solidFill>
                <a:latin typeface="Open Sans"/>
                <a:ea typeface="Open Sans"/>
                <a:cs typeface="Open Sans"/>
                <a:sym typeface="Open Sans"/>
              </a:rPr>
              <a:t>тут</a:t>
            </a:r>
            <a:r>
              <a:rPr lang="en-US" sz="2800" dirty="0">
                <a:solidFill>
                  <a:srgbClr val="000000"/>
                </a:solidFill>
                <a:latin typeface="Open Sans"/>
                <a:ea typeface="Open Sans"/>
                <a:cs typeface="Open Sans"/>
                <a:sym typeface="Open Sans"/>
              </a:rPr>
              <a:t>: </a:t>
            </a:r>
            <a:r>
              <a:rPr lang="en-US" sz="2800" u="sng" dirty="0">
                <a:solidFill>
                  <a:srgbClr val="FE6C39"/>
                </a:solidFill>
                <a:latin typeface="Open Sans"/>
                <a:ea typeface="Open Sans"/>
                <a:cs typeface="Open Sans"/>
                <a:sym typeface="Open Sans"/>
                <a:hlinkClick r:id="rId8" tooltip="https://drive.google.com/drive/folders/14ecBBRPd7wF4a2vVZyKAIPq8CzYhxJCi?usp=drive_link"/>
              </a:rPr>
              <a:t> Урок 4 Допоміжні матеріали</a:t>
            </a:r>
          </a:p>
        </p:txBody>
      </p:sp>
      <p:sp>
        <p:nvSpPr>
          <p:cNvPr id="10" name="TextBox 10"/>
          <p:cNvSpPr txBox="1"/>
          <p:nvPr/>
        </p:nvSpPr>
        <p:spPr>
          <a:xfrm>
            <a:off x="1069373" y="3195341"/>
            <a:ext cx="7997190" cy="1214820"/>
          </a:xfrm>
          <a:prstGeom prst="rect">
            <a:avLst/>
          </a:prstGeom>
        </p:spPr>
        <p:txBody>
          <a:bodyPr wrap="square" lIns="0" tIns="0" rIns="0" bIns="0" rtlCol="0" anchor="t">
            <a:spAutoFit/>
          </a:bodyPr>
          <a:lstStyle/>
          <a:p>
            <a:pPr algn="ctr">
              <a:lnSpc>
                <a:spcPts val="5012"/>
              </a:lnSpc>
              <a:spcBef>
                <a:spcPct val="0"/>
              </a:spcBef>
            </a:pPr>
            <a:r>
              <a:rPr lang="en-US" sz="2800" b="1" dirty="0" err="1">
                <a:solidFill>
                  <a:srgbClr val="000000"/>
                </a:solidFill>
                <a:latin typeface="Open Sans"/>
                <a:ea typeface="Open Sans"/>
                <a:cs typeface="Open Sans"/>
                <a:sym typeface="Open Sans"/>
              </a:rPr>
              <a:t>Оцінка</a:t>
            </a:r>
            <a:r>
              <a:rPr lang="en-US" sz="2800" b="1" dirty="0">
                <a:solidFill>
                  <a:srgbClr val="000000"/>
                </a:solidFill>
                <a:latin typeface="Open Sans"/>
                <a:ea typeface="Open Sans"/>
                <a:cs typeface="Open Sans"/>
                <a:sym typeface="Open Sans"/>
              </a:rPr>
              <a:t> </a:t>
            </a:r>
            <a:r>
              <a:rPr lang="en-US" sz="2800" b="1" dirty="0" err="1">
                <a:solidFill>
                  <a:srgbClr val="000000"/>
                </a:solidFill>
                <a:latin typeface="Open Sans"/>
                <a:ea typeface="Open Sans"/>
                <a:cs typeface="Open Sans"/>
                <a:sym typeface="Open Sans"/>
              </a:rPr>
              <a:t>відхилень</a:t>
            </a:r>
            <a:r>
              <a:rPr lang="en-US" sz="2800" b="1" dirty="0">
                <a:solidFill>
                  <a:srgbClr val="000000"/>
                </a:solidFill>
                <a:latin typeface="Open Sans"/>
                <a:ea typeface="Open Sans"/>
                <a:cs typeface="Open Sans"/>
                <a:sym typeface="Open Sans"/>
              </a:rPr>
              <a:t> у </a:t>
            </a:r>
            <a:r>
              <a:rPr lang="en-US" sz="2800" b="1" dirty="0" err="1">
                <a:solidFill>
                  <a:srgbClr val="000000"/>
                </a:solidFill>
                <a:latin typeface="Open Sans"/>
                <a:ea typeface="Open Sans"/>
                <a:cs typeface="Open Sans"/>
                <a:sym typeface="Open Sans"/>
              </a:rPr>
              <a:t>застосуванні</a:t>
            </a:r>
            <a:r>
              <a:rPr lang="en-US" sz="2800" b="1" dirty="0">
                <a:solidFill>
                  <a:srgbClr val="000000"/>
                </a:solidFill>
                <a:latin typeface="Open Sans"/>
                <a:ea typeface="Open Sans"/>
                <a:cs typeface="Open Sans"/>
                <a:sym typeface="Open Sans"/>
              </a:rPr>
              <a:t> </a:t>
            </a:r>
            <a:r>
              <a:rPr lang="uk-UA" sz="2800" b="1" dirty="0">
                <a:solidFill>
                  <a:srgbClr val="000000"/>
                </a:solidFill>
                <a:latin typeface="Open Sans"/>
                <a:ea typeface="Open Sans"/>
                <a:cs typeface="Open Sans"/>
                <a:sym typeface="Open Sans"/>
              </a:rPr>
              <a:t>ДКП</a:t>
            </a:r>
            <a:r>
              <a:rPr lang="en-US" sz="2800" b="1" dirty="0">
                <a:solidFill>
                  <a:srgbClr val="000000"/>
                </a:solidFill>
                <a:latin typeface="Open Sans"/>
                <a:ea typeface="Open Sans"/>
                <a:cs typeface="Open Sans"/>
                <a:sym typeface="Open Sans"/>
              </a:rPr>
              <a:t> </a:t>
            </a:r>
            <a:r>
              <a:rPr lang="en-US" sz="2800" b="1" dirty="0" err="1">
                <a:solidFill>
                  <a:srgbClr val="000000"/>
                </a:solidFill>
                <a:latin typeface="Open Sans"/>
                <a:ea typeface="Open Sans"/>
                <a:cs typeface="Open Sans"/>
                <a:sym typeface="Open Sans"/>
              </a:rPr>
              <a:t>під</a:t>
            </a:r>
            <a:r>
              <a:rPr lang="en-US" sz="2800" b="1" dirty="0">
                <a:solidFill>
                  <a:srgbClr val="000000"/>
                </a:solidFill>
                <a:latin typeface="Open Sans"/>
                <a:ea typeface="Open Sans"/>
                <a:cs typeface="Open Sans"/>
                <a:sym typeface="Open Sans"/>
              </a:rPr>
              <a:t> </a:t>
            </a:r>
            <a:r>
              <a:rPr lang="en-US" sz="2800" b="1" dirty="0" err="1">
                <a:solidFill>
                  <a:srgbClr val="000000"/>
                </a:solidFill>
                <a:latin typeface="Open Sans"/>
                <a:ea typeface="Open Sans"/>
                <a:cs typeface="Open Sans"/>
                <a:sym typeface="Open Sans"/>
              </a:rPr>
              <a:t>час</a:t>
            </a:r>
            <a:r>
              <a:rPr lang="en-US" sz="2800" b="1" dirty="0">
                <a:solidFill>
                  <a:srgbClr val="000000"/>
                </a:solidFill>
                <a:latin typeface="Open Sans"/>
                <a:ea typeface="Open Sans"/>
                <a:cs typeface="Open Sans"/>
                <a:sym typeface="Open Sans"/>
              </a:rPr>
              <a:t> </a:t>
            </a:r>
            <a:r>
              <a:rPr lang="en-US" sz="2800" b="1" dirty="0" err="1">
                <a:solidFill>
                  <a:srgbClr val="000000"/>
                </a:solidFill>
                <a:latin typeface="Open Sans"/>
                <a:ea typeface="Open Sans"/>
                <a:cs typeface="Open Sans"/>
                <a:sym typeface="Open Sans"/>
              </a:rPr>
              <a:t>подальшого</a:t>
            </a:r>
            <a:r>
              <a:rPr lang="en-US" sz="2800" b="1" dirty="0">
                <a:solidFill>
                  <a:srgbClr val="000000"/>
                </a:solidFill>
                <a:latin typeface="Open Sans"/>
                <a:ea typeface="Open Sans"/>
                <a:cs typeface="Open Sans"/>
                <a:sym typeface="Open Sans"/>
              </a:rPr>
              <a:t> </a:t>
            </a:r>
            <a:r>
              <a:rPr lang="en-US" sz="2800" b="1" dirty="0" err="1">
                <a:solidFill>
                  <a:srgbClr val="000000"/>
                </a:solidFill>
                <a:latin typeface="Open Sans"/>
                <a:ea typeface="Open Sans"/>
                <a:cs typeface="Open Sans"/>
                <a:sym typeface="Open Sans"/>
              </a:rPr>
              <a:t>спостереження</a:t>
            </a:r>
            <a:endParaRPr lang="en-US" sz="2800" b="1" dirty="0">
              <a:solidFill>
                <a:srgbClr val="000000"/>
              </a:solidFill>
              <a:latin typeface="Open Sans"/>
              <a:ea typeface="Open Sans"/>
              <a:cs typeface="Open Sans"/>
              <a:sym typeface="Open Sans"/>
            </a:endParaRPr>
          </a:p>
        </p:txBody>
      </p:sp>
      <p:sp>
        <p:nvSpPr>
          <p:cNvPr id="11" name="TextBox 11"/>
          <p:cNvSpPr txBox="1"/>
          <p:nvPr/>
        </p:nvSpPr>
        <p:spPr>
          <a:xfrm>
            <a:off x="11658600" y="2495577"/>
            <a:ext cx="6141411" cy="1214820"/>
          </a:xfrm>
          <a:prstGeom prst="rect">
            <a:avLst/>
          </a:prstGeom>
        </p:spPr>
        <p:txBody>
          <a:bodyPr wrap="square" lIns="0" tIns="0" rIns="0" bIns="0" rtlCol="0" anchor="t">
            <a:spAutoFit/>
          </a:bodyPr>
          <a:lstStyle/>
          <a:p>
            <a:pPr algn="ctr">
              <a:lnSpc>
                <a:spcPts val="5012"/>
              </a:lnSpc>
              <a:spcBef>
                <a:spcPct val="0"/>
              </a:spcBef>
            </a:pPr>
            <a:r>
              <a:rPr lang="en-US" sz="2800" b="1" dirty="0" err="1">
                <a:solidFill>
                  <a:srgbClr val="000000"/>
                </a:solidFill>
                <a:latin typeface="Open Sans"/>
                <a:ea typeface="Open Sans"/>
                <a:cs typeface="Open Sans"/>
                <a:sym typeface="Open Sans"/>
              </a:rPr>
              <a:t>Побічні</a:t>
            </a:r>
            <a:r>
              <a:rPr lang="en-US" sz="2800" b="1" dirty="0">
                <a:solidFill>
                  <a:srgbClr val="000000"/>
                </a:solidFill>
                <a:latin typeface="Open Sans"/>
                <a:ea typeface="Open Sans"/>
                <a:cs typeface="Open Sans"/>
                <a:sym typeface="Open Sans"/>
              </a:rPr>
              <a:t> </a:t>
            </a:r>
            <a:r>
              <a:rPr lang="en-US" sz="2800" b="1" dirty="0" err="1">
                <a:solidFill>
                  <a:srgbClr val="000000"/>
                </a:solidFill>
                <a:latin typeface="Open Sans"/>
                <a:ea typeface="Open Sans"/>
                <a:cs typeface="Open Sans"/>
                <a:sym typeface="Open Sans"/>
              </a:rPr>
              <a:t>ефекти</a:t>
            </a:r>
            <a:r>
              <a:rPr lang="en-US" sz="2800" b="1" dirty="0">
                <a:solidFill>
                  <a:srgbClr val="000000"/>
                </a:solidFill>
                <a:latin typeface="Open Sans"/>
                <a:ea typeface="Open Sans"/>
                <a:cs typeface="Open Sans"/>
                <a:sym typeface="Open Sans"/>
              </a:rPr>
              <a:t> </a:t>
            </a:r>
            <a:r>
              <a:rPr lang="uk-UA" sz="2800" b="1" dirty="0">
                <a:solidFill>
                  <a:srgbClr val="000000"/>
                </a:solidFill>
                <a:latin typeface="Open Sans"/>
                <a:ea typeface="Open Sans"/>
                <a:cs typeface="Open Sans"/>
                <a:sym typeface="Open Sans"/>
              </a:rPr>
              <a:t>ДКП</a:t>
            </a:r>
            <a:r>
              <a:rPr lang="en-US" sz="2800" b="1" dirty="0">
                <a:solidFill>
                  <a:srgbClr val="000000"/>
                </a:solidFill>
                <a:latin typeface="Open Sans"/>
                <a:ea typeface="Open Sans"/>
                <a:cs typeface="Open Sans"/>
                <a:sym typeface="Open Sans"/>
              </a:rPr>
              <a:t> </a:t>
            </a:r>
            <a:r>
              <a:rPr lang="en-US" sz="2800" b="1" dirty="0" err="1">
                <a:solidFill>
                  <a:srgbClr val="000000"/>
                </a:solidFill>
                <a:latin typeface="Open Sans"/>
                <a:ea typeface="Open Sans"/>
                <a:cs typeface="Open Sans"/>
                <a:sym typeface="Open Sans"/>
              </a:rPr>
              <a:t>та</a:t>
            </a:r>
            <a:r>
              <a:rPr lang="en-US" sz="2800" b="1" dirty="0">
                <a:solidFill>
                  <a:srgbClr val="000000"/>
                </a:solidFill>
                <a:latin typeface="Open Sans"/>
                <a:ea typeface="Open Sans"/>
                <a:cs typeface="Open Sans"/>
                <a:sym typeface="Open Sans"/>
              </a:rPr>
              <a:t> </a:t>
            </a:r>
            <a:r>
              <a:rPr lang="en-US" sz="2800" b="1" dirty="0" err="1">
                <a:solidFill>
                  <a:srgbClr val="000000"/>
                </a:solidFill>
                <a:latin typeface="Open Sans"/>
                <a:ea typeface="Open Sans"/>
                <a:cs typeface="Open Sans"/>
                <a:sym typeface="Open Sans"/>
              </a:rPr>
              <a:t>інші</a:t>
            </a:r>
            <a:r>
              <a:rPr lang="en-US" sz="2800" b="1" dirty="0">
                <a:solidFill>
                  <a:srgbClr val="000000"/>
                </a:solidFill>
                <a:latin typeface="Open Sans"/>
                <a:ea typeface="Open Sans"/>
                <a:cs typeface="Open Sans"/>
                <a:sym typeface="Open Sans"/>
              </a:rPr>
              <a:t> </a:t>
            </a:r>
            <a:r>
              <a:rPr lang="en-US" sz="2800" b="1" dirty="0" err="1">
                <a:solidFill>
                  <a:srgbClr val="000000"/>
                </a:solidFill>
                <a:latin typeface="Open Sans"/>
                <a:ea typeface="Open Sans"/>
                <a:cs typeface="Open Sans"/>
                <a:sym typeface="Open Sans"/>
              </a:rPr>
              <a:t>ускладнення</a:t>
            </a:r>
            <a:r>
              <a:rPr lang="en-US" sz="2800" b="1" dirty="0">
                <a:solidFill>
                  <a:srgbClr val="000000"/>
                </a:solidFill>
                <a:latin typeface="Open Sans"/>
                <a:ea typeface="Open Sans"/>
                <a:cs typeface="Open Sans"/>
                <a:sym typeface="Open Sans"/>
              </a:rPr>
              <a:t> </a:t>
            </a: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2"/>
          <p:cNvGrpSpPr/>
          <p:nvPr/>
        </p:nvGrpSpPr>
        <p:grpSpPr>
          <a:xfrm>
            <a:off x="354829" y="63070"/>
            <a:ext cx="4600156" cy="2169899"/>
            <a:chOff x="0" y="0"/>
            <a:chExt cx="1211564" cy="571496"/>
          </a:xfrm>
        </p:grpSpPr>
        <p:sp>
          <p:nvSpPr>
            <p:cNvPr id="3" name="Freeform 3"/>
            <p:cNvSpPr/>
            <p:nvPr/>
          </p:nvSpPr>
          <p:spPr>
            <a:xfrm>
              <a:off x="0" y="0"/>
              <a:ext cx="1211564" cy="571496"/>
            </a:xfrm>
            <a:custGeom>
              <a:avLst/>
              <a:gdLst/>
              <a:ahLst/>
              <a:cxnLst/>
              <a:rect l="l" t="t" r="r" b="b"/>
              <a:pathLst>
                <a:path w="1211564" h="571496">
                  <a:moveTo>
                    <a:pt x="58904" y="0"/>
                  </a:moveTo>
                  <a:lnTo>
                    <a:pt x="1152660" y="0"/>
                  </a:lnTo>
                  <a:cubicBezTo>
                    <a:pt x="1168282" y="0"/>
                    <a:pt x="1183265" y="6206"/>
                    <a:pt x="1194311" y="17253"/>
                  </a:cubicBezTo>
                  <a:cubicBezTo>
                    <a:pt x="1205358" y="28299"/>
                    <a:pt x="1211564" y="43282"/>
                    <a:pt x="1211564" y="58904"/>
                  </a:cubicBezTo>
                  <a:lnTo>
                    <a:pt x="1211564" y="512592"/>
                  </a:lnTo>
                  <a:cubicBezTo>
                    <a:pt x="1211564" y="545124"/>
                    <a:pt x="1185192" y="571496"/>
                    <a:pt x="1152660" y="571496"/>
                  </a:cubicBezTo>
                  <a:lnTo>
                    <a:pt x="58904" y="571496"/>
                  </a:lnTo>
                  <a:cubicBezTo>
                    <a:pt x="26372" y="571496"/>
                    <a:pt x="0" y="545124"/>
                    <a:pt x="0" y="512592"/>
                  </a:cubicBezTo>
                  <a:lnTo>
                    <a:pt x="0" y="58904"/>
                  </a:lnTo>
                  <a:cubicBezTo>
                    <a:pt x="0" y="26372"/>
                    <a:pt x="26372" y="0"/>
                    <a:pt x="58904" y="0"/>
                  </a:cubicBezTo>
                  <a:close/>
                </a:path>
              </a:pathLst>
            </a:custGeom>
            <a:solidFill>
              <a:srgbClr val="FFFFFF"/>
            </a:solidFill>
          </p:spPr>
        </p:sp>
        <p:sp>
          <p:nvSpPr>
            <p:cNvPr id="4" name="TextBox 4"/>
            <p:cNvSpPr txBox="1"/>
            <p:nvPr/>
          </p:nvSpPr>
          <p:spPr>
            <a:xfrm>
              <a:off x="0" y="-47625"/>
              <a:ext cx="1211564" cy="619121"/>
            </a:xfrm>
            <a:prstGeom prst="rect">
              <a:avLst/>
            </a:prstGeom>
          </p:spPr>
          <p:txBody>
            <a:bodyPr lIns="50800" tIns="50800" rIns="50800" bIns="50800" rtlCol="0" anchor="ctr"/>
            <a:lstStyle/>
            <a:p>
              <a:pPr algn="ctr">
                <a:lnSpc>
                  <a:spcPts val="2659"/>
                </a:lnSpc>
              </a:pPr>
              <a:endParaRPr/>
            </a:p>
          </p:txBody>
        </p:sp>
      </p:grpSp>
      <p:sp>
        <p:nvSpPr>
          <p:cNvPr id="5" name="Freeform 5"/>
          <p:cNvSpPr/>
          <p:nvPr/>
        </p:nvSpPr>
        <p:spPr>
          <a:xfrm>
            <a:off x="1937538" y="153339"/>
            <a:ext cx="1987012" cy="1495841"/>
          </a:xfrm>
          <a:custGeom>
            <a:avLst/>
            <a:gdLst/>
            <a:ahLst/>
            <a:cxnLst/>
            <a:rect l="l" t="t" r="r" b="b"/>
            <a:pathLst>
              <a:path w="1987012" h="1495841">
                <a:moveTo>
                  <a:pt x="0" y="0"/>
                </a:moveTo>
                <a:lnTo>
                  <a:pt x="1987012" y="0"/>
                </a:lnTo>
                <a:lnTo>
                  <a:pt x="1987012" y="1495840"/>
                </a:lnTo>
                <a:lnTo>
                  <a:pt x="0" y="1495840"/>
                </a:lnTo>
                <a:lnTo>
                  <a:pt x="0" y="0"/>
                </a:lnTo>
                <a:close/>
              </a:path>
            </a:pathLst>
          </a:custGeom>
          <a:blipFill>
            <a:blip r:embed="rId2"/>
            <a:stretch>
              <a:fillRect/>
            </a:stretch>
          </a:blipFill>
        </p:spPr>
      </p:sp>
      <p:sp>
        <p:nvSpPr>
          <p:cNvPr id="6" name="Freeform 6"/>
          <p:cNvSpPr/>
          <p:nvPr/>
        </p:nvSpPr>
        <p:spPr>
          <a:xfrm>
            <a:off x="276841" y="70690"/>
            <a:ext cx="1503719" cy="1578489"/>
          </a:xfrm>
          <a:custGeom>
            <a:avLst/>
            <a:gdLst/>
            <a:ahLst/>
            <a:cxnLst/>
            <a:rect l="l" t="t" r="r" b="b"/>
            <a:pathLst>
              <a:path w="1503719" h="1578489">
                <a:moveTo>
                  <a:pt x="0" y="0"/>
                </a:moveTo>
                <a:lnTo>
                  <a:pt x="1503718" y="0"/>
                </a:lnTo>
                <a:lnTo>
                  <a:pt x="1503718" y="1578489"/>
                </a:lnTo>
                <a:lnTo>
                  <a:pt x="0" y="1578489"/>
                </a:lnTo>
                <a:lnTo>
                  <a:pt x="0" y="0"/>
                </a:lnTo>
                <a:close/>
              </a:path>
            </a:pathLst>
          </a:custGeom>
          <a:blipFill>
            <a:blip r:embed="rId3"/>
            <a:stretch>
              <a:fillRect/>
            </a:stretch>
          </a:blipFill>
        </p:spPr>
      </p:sp>
      <p:sp>
        <p:nvSpPr>
          <p:cNvPr id="7" name="TextBox 7"/>
          <p:cNvSpPr txBox="1"/>
          <p:nvPr/>
        </p:nvSpPr>
        <p:spPr>
          <a:xfrm>
            <a:off x="535188" y="3098363"/>
            <a:ext cx="17217624" cy="1398427"/>
          </a:xfrm>
          <a:prstGeom prst="rect">
            <a:avLst/>
          </a:prstGeom>
        </p:spPr>
        <p:txBody>
          <a:bodyPr lIns="0" tIns="0" rIns="0" bIns="0" rtlCol="0" anchor="t">
            <a:spAutoFit/>
          </a:bodyPr>
          <a:lstStyle/>
          <a:p>
            <a:pPr algn="ctr">
              <a:lnSpc>
                <a:spcPts val="10676"/>
              </a:lnSpc>
            </a:pPr>
            <a:r>
              <a:rPr lang="en-US" sz="9885" b="1" spc="-49">
                <a:solidFill>
                  <a:srgbClr val="48AEA8"/>
                </a:solidFill>
                <a:latin typeface="Roboto Condensed Bold"/>
                <a:ea typeface="Roboto Condensed Bold"/>
                <a:cs typeface="Roboto Condensed Bold"/>
                <a:sym typeface="Roboto Condensed Bold"/>
              </a:rPr>
              <a:t>Дякуємо!</a:t>
            </a:r>
          </a:p>
        </p:txBody>
      </p:sp>
      <p:sp>
        <p:nvSpPr>
          <p:cNvPr id="8" name="TextBox 8"/>
          <p:cNvSpPr txBox="1"/>
          <p:nvPr/>
        </p:nvSpPr>
        <p:spPr>
          <a:xfrm>
            <a:off x="369537" y="7761664"/>
            <a:ext cx="17537414" cy="1957214"/>
          </a:xfrm>
          <a:prstGeom prst="rect">
            <a:avLst/>
          </a:prstGeom>
        </p:spPr>
        <p:txBody>
          <a:bodyPr lIns="0" tIns="0" rIns="0" bIns="0" rtlCol="0" anchor="t">
            <a:spAutoFit/>
          </a:bodyPr>
          <a:lstStyle/>
          <a:p>
            <a:pPr algn="ctr">
              <a:lnSpc>
                <a:spcPts val="3947"/>
              </a:lnSpc>
            </a:pPr>
            <a:r>
              <a:rPr lang="en-US" sz="2819" i="1">
                <a:solidFill>
                  <a:srgbClr val="000000"/>
                </a:solidFill>
                <a:latin typeface="Open Sans Italics"/>
                <a:ea typeface="Open Sans Italics"/>
                <a:cs typeface="Open Sans Italics"/>
                <a:sym typeface="Open Sans Italics"/>
              </a:rPr>
              <a:t>Цей ресурс став можливим завдяки підтримці та технічному внеску компаній Gilead Sciences, Inc., Viiv Healthcare, Population Council, Всесвітньої організації охорони здоров'я, Jhpiego та програми RISE, що фінансується урядом США, відповідно до умов угоди про співпрацю 7200AA19CA00003. Відповідальність за зміст несе Jhpiego, і він не обов'язково відображає точку зору уряду США.</a:t>
            </a:r>
          </a:p>
        </p:txBody>
      </p:sp>
      <p:sp>
        <p:nvSpPr>
          <p:cNvPr id="9" name="TextBox 9"/>
          <p:cNvSpPr txBox="1"/>
          <p:nvPr/>
        </p:nvSpPr>
        <p:spPr>
          <a:xfrm>
            <a:off x="1937538" y="5156531"/>
            <a:ext cx="14401412" cy="1481183"/>
          </a:xfrm>
          <a:prstGeom prst="rect">
            <a:avLst/>
          </a:prstGeom>
        </p:spPr>
        <p:txBody>
          <a:bodyPr lIns="0" tIns="0" rIns="0" bIns="0" rtlCol="0" anchor="t">
            <a:spAutoFit/>
          </a:bodyPr>
          <a:lstStyle/>
          <a:p>
            <a:pPr algn="ctr">
              <a:lnSpc>
                <a:spcPts val="5740"/>
              </a:lnSpc>
            </a:pPr>
            <a:r>
              <a:rPr lang="en-US" sz="5315" b="1" spc="-26" dirty="0" err="1">
                <a:solidFill>
                  <a:srgbClr val="000000"/>
                </a:solidFill>
                <a:latin typeface="Roboto Condensed Bold"/>
                <a:ea typeface="Roboto Condensed Bold"/>
                <a:cs typeface="Roboto Condensed Bold"/>
                <a:sym typeface="Roboto Condensed Bold"/>
              </a:rPr>
              <a:t>Для</a:t>
            </a:r>
            <a:r>
              <a:rPr lang="en-US" sz="5315" b="1" spc="-26" dirty="0">
                <a:solidFill>
                  <a:srgbClr val="000000"/>
                </a:solidFill>
                <a:latin typeface="Roboto Condensed Bold"/>
                <a:ea typeface="Roboto Condensed Bold"/>
                <a:cs typeface="Roboto Condensed Bold"/>
                <a:sym typeface="Roboto Condensed Bold"/>
              </a:rPr>
              <a:t> </a:t>
            </a:r>
            <a:r>
              <a:rPr lang="en-US" sz="5315" b="1" spc="-26" dirty="0" err="1">
                <a:solidFill>
                  <a:srgbClr val="000000"/>
                </a:solidFill>
                <a:latin typeface="Roboto Condensed Bold"/>
                <a:ea typeface="Roboto Condensed Bold"/>
                <a:cs typeface="Roboto Condensed Bold"/>
                <a:sym typeface="Roboto Condensed Bold"/>
              </a:rPr>
              <a:t>отримання</a:t>
            </a:r>
            <a:r>
              <a:rPr lang="en-US" sz="5315" b="1" spc="-26" dirty="0">
                <a:solidFill>
                  <a:srgbClr val="000000"/>
                </a:solidFill>
                <a:latin typeface="Roboto Condensed Bold"/>
                <a:ea typeface="Roboto Condensed Bold"/>
                <a:cs typeface="Roboto Condensed Bold"/>
                <a:sym typeface="Roboto Condensed Bold"/>
              </a:rPr>
              <a:t> </a:t>
            </a:r>
            <a:r>
              <a:rPr lang="en-US" sz="5315" b="1" spc="-26" dirty="0" err="1">
                <a:solidFill>
                  <a:srgbClr val="000000"/>
                </a:solidFill>
                <a:latin typeface="Roboto Condensed Bold"/>
                <a:ea typeface="Roboto Condensed Bold"/>
                <a:cs typeface="Roboto Condensed Bold"/>
                <a:sym typeface="Roboto Condensed Bold"/>
              </a:rPr>
              <a:t>додаткової</a:t>
            </a:r>
            <a:r>
              <a:rPr lang="en-US" sz="5315" b="1" spc="-26" dirty="0">
                <a:solidFill>
                  <a:srgbClr val="000000"/>
                </a:solidFill>
                <a:latin typeface="Roboto Condensed Bold"/>
                <a:ea typeface="Roboto Condensed Bold"/>
                <a:cs typeface="Roboto Condensed Bold"/>
                <a:sym typeface="Roboto Condensed Bold"/>
              </a:rPr>
              <a:t> </a:t>
            </a:r>
            <a:r>
              <a:rPr lang="en-US" sz="5315" b="1" spc="-26" dirty="0" err="1">
                <a:solidFill>
                  <a:srgbClr val="000000"/>
                </a:solidFill>
                <a:latin typeface="Roboto Condensed Bold"/>
                <a:ea typeface="Roboto Condensed Bold"/>
                <a:cs typeface="Roboto Condensed Bold"/>
                <a:sym typeface="Roboto Condensed Bold"/>
              </a:rPr>
              <a:t>інформації</a:t>
            </a:r>
            <a:r>
              <a:rPr lang="en-US" sz="5315" b="1" spc="-26" dirty="0">
                <a:solidFill>
                  <a:srgbClr val="000000"/>
                </a:solidFill>
                <a:latin typeface="Roboto Condensed Bold"/>
                <a:ea typeface="Roboto Condensed Bold"/>
                <a:cs typeface="Roboto Condensed Bold"/>
                <a:sym typeface="Roboto Condensed Bold"/>
              </a:rPr>
              <a:t> </a:t>
            </a:r>
            <a:r>
              <a:rPr lang="en-US" sz="5315" b="1" spc="-26" dirty="0" err="1">
                <a:solidFill>
                  <a:srgbClr val="000000"/>
                </a:solidFill>
                <a:latin typeface="Roboto Condensed Bold"/>
                <a:ea typeface="Roboto Condensed Bold"/>
                <a:cs typeface="Roboto Condensed Bold"/>
                <a:sym typeface="Roboto Condensed Bold"/>
              </a:rPr>
              <a:t>відвідайте</a:t>
            </a:r>
            <a:r>
              <a:rPr lang="en-US" sz="5315" b="1" spc="-26" dirty="0">
                <a:solidFill>
                  <a:srgbClr val="000000"/>
                </a:solidFill>
                <a:latin typeface="Roboto Condensed Bold"/>
                <a:ea typeface="Roboto Condensed Bold"/>
                <a:cs typeface="Roboto Condensed Bold"/>
                <a:sym typeface="Roboto Condensed Bold"/>
              </a:rPr>
              <a:t>: </a:t>
            </a:r>
            <a:r>
              <a:rPr lang="en-US" sz="5315" b="1" spc="-26" dirty="0">
                <a:solidFill>
                  <a:srgbClr val="FE6C39"/>
                </a:solidFill>
                <a:latin typeface="Roboto Condensed Bold"/>
                <a:ea typeface="Roboto Condensed Bold"/>
                <a:cs typeface="Roboto Condensed Bold"/>
                <a:sym typeface="Roboto Condensed Bold"/>
              </a:rPr>
              <a:t>www.jhpiego.org/HIVPrEPtoolkit</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671150" y="542883"/>
            <a:ext cx="16407437" cy="827150"/>
          </a:xfrm>
          <a:prstGeom prst="rect">
            <a:avLst/>
          </a:prstGeom>
        </p:spPr>
        <p:txBody>
          <a:bodyPr lIns="0" tIns="0" rIns="0" bIns="0" rtlCol="0" anchor="t">
            <a:spAutoFit/>
          </a:bodyPr>
          <a:lstStyle/>
          <a:p>
            <a:pPr algn="l">
              <a:lnSpc>
                <a:spcPts val="7042"/>
              </a:lnSpc>
            </a:pPr>
            <a:r>
              <a:rPr lang="en-US" sz="4800" b="1" dirty="0" err="1">
                <a:solidFill>
                  <a:srgbClr val="000000"/>
                </a:solidFill>
                <a:latin typeface="Roboto Condensed Bold"/>
                <a:ea typeface="Roboto Condensed Bold"/>
                <a:cs typeface="Roboto Condensed Bold"/>
                <a:sym typeface="Roboto Condensed Bold"/>
              </a:rPr>
              <a:t>Відхилення</a:t>
            </a:r>
            <a:r>
              <a:rPr lang="en-US" sz="4800" b="1" dirty="0">
                <a:solidFill>
                  <a:srgbClr val="000000"/>
                </a:solidFill>
                <a:latin typeface="Roboto Condensed Bold"/>
                <a:ea typeface="Roboto Condensed Bold"/>
                <a:cs typeface="Roboto Condensed Bold"/>
                <a:sym typeface="Roboto Condensed Bold"/>
              </a:rPr>
              <a:t> у </a:t>
            </a:r>
            <a:r>
              <a:rPr lang="en-US" sz="4800" b="1" dirty="0" err="1">
                <a:solidFill>
                  <a:srgbClr val="000000"/>
                </a:solidFill>
                <a:latin typeface="Roboto Condensed Bold"/>
                <a:ea typeface="Roboto Condensed Bold"/>
                <a:cs typeface="Roboto Condensed Bold"/>
                <a:sym typeface="Roboto Condensed Bold"/>
              </a:rPr>
              <a:t>застосуванні</a:t>
            </a:r>
            <a:r>
              <a:rPr lang="en-US" sz="4800" b="1" dirty="0">
                <a:solidFill>
                  <a:srgbClr val="000000"/>
                </a:solidFill>
                <a:latin typeface="Roboto Condensed Bold"/>
                <a:ea typeface="Roboto Condensed Bold"/>
                <a:cs typeface="Roboto Condensed Bold"/>
                <a:sym typeface="Roboto Condensed Bold"/>
              </a:rPr>
              <a:t> </a:t>
            </a:r>
            <a:r>
              <a:rPr lang="uk-UA" sz="4800" b="1" dirty="0">
                <a:solidFill>
                  <a:srgbClr val="000000"/>
                </a:solidFill>
                <a:latin typeface="Roboto Condensed Bold"/>
                <a:ea typeface="Roboto Condensed Bold"/>
                <a:cs typeface="Roboto Condensed Bold"/>
                <a:sym typeface="Roboto Condensed Bold"/>
              </a:rPr>
              <a:t>ДКП</a:t>
            </a:r>
            <a:r>
              <a:rPr lang="en-US" sz="4800" b="1" dirty="0">
                <a:solidFill>
                  <a:srgbClr val="000000"/>
                </a:solidFill>
                <a:latin typeface="Roboto Condensed Bold"/>
                <a:ea typeface="Roboto Condensed Bold"/>
                <a:cs typeface="Roboto Condensed Bold"/>
                <a:sym typeface="Roboto Condensed Bold"/>
              </a:rPr>
              <a:t> </a:t>
            </a:r>
            <a:r>
              <a:rPr lang="en-US" sz="4800" b="1" dirty="0" err="1">
                <a:solidFill>
                  <a:srgbClr val="000000"/>
                </a:solidFill>
                <a:latin typeface="Roboto Condensed Bold"/>
                <a:ea typeface="Roboto Condensed Bold"/>
                <a:cs typeface="Roboto Condensed Bold"/>
                <a:sym typeface="Roboto Condensed Bold"/>
              </a:rPr>
              <a:t>та</a:t>
            </a:r>
            <a:r>
              <a:rPr lang="en-US" sz="4800" b="1" dirty="0">
                <a:solidFill>
                  <a:srgbClr val="000000"/>
                </a:solidFill>
                <a:latin typeface="Roboto Condensed Bold"/>
                <a:ea typeface="Roboto Condensed Bold"/>
                <a:cs typeface="Roboto Condensed Bold"/>
                <a:sym typeface="Roboto Condensed Bold"/>
              </a:rPr>
              <a:t> </a:t>
            </a:r>
            <a:r>
              <a:rPr lang="en-US" sz="4800" b="1" dirty="0" err="1">
                <a:solidFill>
                  <a:srgbClr val="000000"/>
                </a:solidFill>
                <a:latin typeface="Roboto Condensed Bold"/>
                <a:ea typeface="Roboto Condensed Bold"/>
                <a:cs typeface="Roboto Condensed Bold"/>
                <a:sym typeface="Roboto Condensed Bold"/>
              </a:rPr>
              <a:t>право</a:t>
            </a:r>
            <a:r>
              <a:rPr lang="en-US" sz="4800" b="1" dirty="0">
                <a:solidFill>
                  <a:srgbClr val="000000"/>
                </a:solidFill>
                <a:latin typeface="Roboto Condensed Bold"/>
                <a:ea typeface="Roboto Condensed Bold"/>
                <a:cs typeface="Roboto Condensed Bold"/>
                <a:sym typeface="Roboto Condensed Bold"/>
              </a:rPr>
              <a:t> </a:t>
            </a:r>
            <a:r>
              <a:rPr lang="en-US" sz="4800" b="1" dirty="0" err="1">
                <a:solidFill>
                  <a:srgbClr val="000000"/>
                </a:solidFill>
                <a:latin typeface="Roboto Condensed Bold"/>
                <a:ea typeface="Roboto Condensed Bold"/>
                <a:cs typeface="Roboto Condensed Bold"/>
                <a:sym typeface="Roboto Condensed Bold"/>
              </a:rPr>
              <a:t>на</a:t>
            </a:r>
            <a:r>
              <a:rPr lang="en-US" sz="4800" b="1" dirty="0">
                <a:solidFill>
                  <a:srgbClr val="000000"/>
                </a:solidFill>
                <a:latin typeface="Roboto Condensed Bold"/>
                <a:ea typeface="Roboto Condensed Bold"/>
                <a:cs typeface="Roboto Condensed Bold"/>
                <a:sym typeface="Roboto Condensed Bold"/>
              </a:rPr>
              <a:t> </a:t>
            </a:r>
            <a:r>
              <a:rPr lang="en-US" sz="4800" b="1" dirty="0" err="1">
                <a:solidFill>
                  <a:srgbClr val="000000"/>
                </a:solidFill>
                <a:latin typeface="Roboto Condensed Bold"/>
                <a:ea typeface="Roboto Condensed Bold"/>
                <a:cs typeface="Roboto Condensed Bold"/>
                <a:sym typeface="Roboto Condensed Bold"/>
              </a:rPr>
              <a:t>продовження</a:t>
            </a:r>
            <a:r>
              <a:rPr lang="en-US" sz="4800" b="1" dirty="0">
                <a:solidFill>
                  <a:srgbClr val="000000"/>
                </a:solidFill>
                <a:latin typeface="Roboto Condensed Bold"/>
                <a:ea typeface="Roboto Condensed Bold"/>
                <a:cs typeface="Roboto Condensed Bold"/>
                <a:sym typeface="Roboto Condensed Bold"/>
              </a:rPr>
              <a:t> </a:t>
            </a:r>
            <a:r>
              <a:rPr lang="uk-UA" sz="4800" b="1" dirty="0">
                <a:solidFill>
                  <a:srgbClr val="000000"/>
                </a:solidFill>
                <a:latin typeface="Roboto Condensed Bold"/>
                <a:ea typeface="Roboto Condensed Bold"/>
                <a:cs typeface="Roboto Condensed Bold"/>
                <a:sym typeface="Roboto Condensed Bold"/>
              </a:rPr>
              <a:t>ДКП</a:t>
            </a:r>
            <a:endParaRPr lang="en-US" sz="4800" b="1" dirty="0">
              <a:solidFill>
                <a:srgbClr val="000000"/>
              </a:solidFill>
              <a:latin typeface="Roboto Condensed Bold"/>
              <a:ea typeface="Roboto Condensed Bold"/>
              <a:cs typeface="Roboto Condensed Bold"/>
              <a:sym typeface="Roboto Condensed Bold"/>
            </a:endParaRPr>
          </a:p>
        </p:txBody>
      </p:sp>
      <p:sp>
        <p:nvSpPr>
          <p:cNvPr id="3" name="TextBox 3"/>
          <p:cNvSpPr txBox="1"/>
          <p:nvPr/>
        </p:nvSpPr>
        <p:spPr>
          <a:xfrm>
            <a:off x="671150" y="1619078"/>
            <a:ext cx="16230600" cy="1653209"/>
          </a:xfrm>
          <a:prstGeom prst="rect">
            <a:avLst/>
          </a:prstGeom>
        </p:spPr>
        <p:txBody>
          <a:bodyPr lIns="0" tIns="0" rIns="0" bIns="0" rtlCol="0" anchor="t">
            <a:spAutoFit/>
          </a:bodyPr>
          <a:lstStyle/>
          <a:p>
            <a:pPr algn="l">
              <a:lnSpc>
                <a:spcPts val="4480"/>
              </a:lnSpc>
              <a:spcBef>
                <a:spcPct val="0"/>
              </a:spcBef>
            </a:pPr>
            <a:r>
              <a:rPr lang="en-US" sz="2000" dirty="0" err="1">
                <a:solidFill>
                  <a:srgbClr val="000000"/>
                </a:solidFill>
                <a:latin typeface="Open Sans"/>
                <a:ea typeface="Open Sans"/>
                <a:cs typeface="Open Sans"/>
                <a:sym typeface="Open Sans"/>
              </a:rPr>
              <a:t>Етапи</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оцінки</a:t>
            </a:r>
            <a:r>
              <a:rPr lang="en-US" sz="2000" dirty="0">
                <a:solidFill>
                  <a:srgbClr val="000000"/>
                </a:solidFill>
                <a:latin typeface="Open Sans"/>
                <a:ea typeface="Open Sans"/>
                <a:cs typeface="Open Sans"/>
                <a:sym typeface="Open Sans"/>
              </a:rPr>
              <a:t> </a:t>
            </a:r>
            <a:r>
              <a:rPr lang="uk-UA" sz="2000" dirty="0">
                <a:solidFill>
                  <a:srgbClr val="000000"/>
                </a:solidFill>
                <a:latin typeface="Open Sans"/>
                <a:ea typeface="Open Sans"/>
                <a:cs typeface="Open Sans"/>
                <a:sym typeface="Open Sans"/>
              </a:rPr>
              <a:t>ПКП</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та</a:t>
            </a:r>
            <a:r>
              <a:rPr lang="en-US" sz="2000" dirty="0">
                <a:solidFill>
                  <a:srgbClr val="000000"/>
                </a:solidFill>
                <a:latin typeface="Open Sans"/>
                <a:ea typeface="Open Sans"/>
                <a:cs typeface="Open Sans"/>
                <a:sym typeface="Open Sans"/>
              </a:rPr>
              <a:t> </a:t>
            </a:r>
            <a:r>
              <a:rPr lang="uk-UA" sz="2000" dirty="0">
                <a:solidFill>
                  <a:srgbClr val="000000"/>
                </a:solidFill>
                <a:latin typeface="Open Sans"/>
                <a:ea typeface="Open Sans"/>
                <a:cs typeface="Open Sans"/>
                <a:sym typeface="Open Sans"/>
              </a:rPr>
              <a:t>ГВІ</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що</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проводяться</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під</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час</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контрольних</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візитів</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повинні</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включати</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додатковий</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компонент</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оцінки</a:t>
            </a:r>
            <a:r>
              <a:rPr lang="en-US" sz="2000" dirty="0">
                <a:solidFill>
                  <a:srgbClr val="000000"/>
                </a:solidFill>
                <a:latin typeface="Open Sans"/>
                <a:ea typeface="Open Sans"/>
                <a:cs typeface="Open Sans"/>
                <a:sym typeface="Open Sans"/>
              </a:rPr>
              <a:t>: </a:t>
            </a:r>
            <a:r>
              <a:rPr lang="en-US" sz="2000" b="1" dirty="0" err="1">
                <a:solidFill>
                  <a:srgbClr val="000000"/>
                </a:solidFill>
                <a:latin typeface="Open Sans Bold"/>
                <a:ea typeface="Open Sans Bold"/>
                <a:cs typeface="Open Sans Bold"/>
                <a:sym typeface="Open Sans Bold"/>
              </a:rPr>
              <a:t>чи</a:t>
            </a:r>
            <a:r>
              <a:rPr lang="en-US" sz="2000" b="1" dirty="0">
                <a:solidFill>
                  <a:srgbClr val="000000"/>
                </a:solidFill>
                <a:latin typeface="Open Sans Bold"/>
                <a:ea typeface="Open Sans Bold"/>
                <a:cs typeface="Open Sans Bold"/>
                <a:sym typeface="Open Sans Bold"/>
              </a:rPr>
              <a:t> </a:t>
            </a:r>
            <a:r>
              <a:rPr lang="en-US" sz="2000" b="1" dirty="0" err="1">
                <a:solidFill>
                  <a:srgbClr val="000000"/>
                </a:solidFill>
                <a:latin typeface="Open Sans Bold"/>
                <a:ea typeface="Open Sans Bold"/>
                <a:cs typeface="Open Sans Bold"/>
                <a:sym typeface="Open Sans Bold"/>
              </a:rPr>
              <a:t>відбулися</a:t>
            </a:r>
            <a:r>
              <a:rPr lang="en-US" sz="2000" b="1" dirty="0">
                <a:solidFill>
                  <a:srgbClr val="000000"/>
                </a:solidFill>
                <a:latin typeface="Open Sans Bold"/>
                <a:ea typeface="Open Sans Bold"/>
                <a:cs typeface="Open Sans Bold"/>
                <a:sym typeface="Open Sans Bold"/>
              </a:rPr>
              <a:t> </a:t>
            </a:r>
            <a:r>
              <a:rPr lang="en-US" sz="2000" b="1" dirty="0" err="1">
                <a:solidFill>
                  <a:srgbClr val="000000"/>
                </a:solidFill>
                <a:latin typeface="Open Sans Bold"/>
                <a:ea typeface="Open Sans Bold"/>
                <a:cs typeface="Open Sans Bold"/>
                <a:sym typeface="Open Sans Bold"/>
              </a:rPr>
              <a:t>відхилення</a:t>
            </a:r>
            <a:r>
              <a:rPr lang="en-US" sz="2000" b="1" dirty="0">
                <a:solidFill>
                  <a:srgbClr val="000000"/>
                </a:solidFill>
                <a:latin typeface="Open Sans Bold"/>
                <a:ea typeface="Open Sans Bold"/>
                <a:cs typeface="Open Sans Bold"/>
                <a:sym typeface="Open Sans Bold"/>
              </a:rPr>
              <a:t> у </a:t>
            </a:r>
            <a:r>
              <a:rPr lang="en-US" sz="2000" b="1" dirty="0" err="1">
                <a:solidFill>
                  <a:srgbClr val="000000"/>
                </a:solidFill>
                <a:latin typeface="Open Sans Bold"/>
                <a:ea typeface="Open Sans Bold"/>
                <a:cs typeface="Open Sans Bold"/>
                <a:sym typeface="Open Sans Bold"/>
              </a:rPr>
              <a:t>застосуванні</a:t>
            </a:r>
            <a:r>
              <a:rPr lang="en-US" sz="2000" b="1" dirty="0">
                <a:solidFill>
                  <a:srgbClr val="000000"/>
                </a:solidFill>
                <a:latin typeface="Open Sans Bold"/>
                <a:ea typeface="Open Sans Bold"/>
                <a:cs typeface="Open Sans Bold"/>
                <a:sym typeface="Open Sans Bold"/>
              </a:rPr>
              <a:t> </a:t>
            </a:r>
            <a:r>
              <a:rPr lang="uk-UA" sz="2000" b="1" dirty="0">
                <a:solidFill>
                  <a:srgbClr val="000000"/>
                </a:solidFill>
                <a:latin typeface="Open Sans Bold"/>
                <a:ea typeface="Open Sans Bold"/>
                <a:cs typeface="Open Sans Bold"/>
                <a:sym typeface="Open Sans Bold"/>
              </a:rPr>
              <a:t>ДКП</a:t>
            </a:r>
            <a:r>
              <a:rPr lang="en-US" sz="2000" b="1" dirty="0">
                <a:solidFill>
                  <a:srgbClr val="000000"/>
                </a:solidFill>
                <a:latin typeface="Open Sans Bold"/>
                <a:ea typeface="Open Sans Bold"/>
                <a:cs typeface="Open Sans Bold"/>
                <a:sym typeface="Open Sans Bold"/>
              </a:rPr>
              <a:t> з </a:t>
            </a:r>
            <a:r>
              <a:rPr lang="en-US" sz="2000" b="1" dirty="0" err="1">
                <a:solidFill>
                  <a:srgbClr val="000000"/>
                </a:solidFill>
                <a:latin typeface="Open Sans Bold"/>
                <a:ea typeface="Open Sans Bold"/>
                <a:cs typeface="Open Sans Bold"/>
                <a:sym typeface="Open Sans Bold"/>
              </a:rPr>
              <a:t>часу</a:t>
            </a:r>
            <a:r>
              <a:rPr lang="en-US" sz="2000" b="1" dirty="0">
                <a:solidFill>
                  <a:srgbClr val="000000"/>
                </a:solidFill>
                <a:latin typeface="Open Sans Bold"/>
                <a:ea typeface="Open Sans Bold"/>
                <a:cs typeface="Open Sans Bold"/>
                <a:sym typeface="Open Sans Bold"/>
              </a:rPr>
              <a:t> </a:t>
            </a:r>
            <a:r>
              <a:rPr lang="en-US" sz="2000" b="1" dirty="0" err="1">
                <a:solidFill>
                  <a:srgbClr val="000000"/>
                </a:solidFill>
                <a:latin typeface="Open Sans Bold"/>
                <a:ea typeface="Open Sans Bold"/>
                <a:cs typeface="Open Sans Bold"/>
                <a:sym typeface="Open Sans Bold"/>
              </a:rPr>
              <a:t>останнього</a:t>
            </a:r>
            <a:r>
              <a:rPr lang="en-US" sz="2000" b="1" dirty="0">
                <a:solidFill>
                  <a:srgbClr val="000000"/>
                </a:solidFill>
                <a:latin typeface="Open Sans Bold"/>
                <a:ea typeface="Open Sans Bold"/>
                <a:cs typeface="Open Sans Bold"/>
                <a:sym typeface="Open Sans Bold"/>
              </a:rPr>
              <a:t> </a:t>
            </a:r>
            <a:r>
              <a:rPr lang="en-US" sz="2000" b="1" dirty="0" err="1">
                <a:solidFill>
                  <a:srgbClr val="000000"/>
                </a:solidFill>
                <a:latin typeface="Open Sans Bold"/>
                <a:ea typeface="Open Sans Bold"/>
                <a:cs typeface="Open Sans Bold"/>
                <a:sym typeface="Open Sans Bold"/>
              </a:rPr>
              <a:t>візиту</a:t>
            </a:r>
            <a:r>
              <a:rPr lang="en-US" sz="2000" b="1" dirty="0">
                <a:solidFill>
                  <a:srgbClr val="000000"/>
                </a:solidFill>
                <a:latin typeface="Open Sans Bold"/>
                <a:ea typeface="Open Sans Bold"/>
                <a:cs typeface="Open Sans Bold"/>
                <a:sym typeface="Open Sans Bold"/>
              </a:rPr>
              <a:t> </a:t>
            </a:r>
            <a:r>
              <a:rPr lang="en-US" sz="2000" dirty="0">
                <a:solidFill>
                  <a:srgbClr val="000000"/>
                </a:solidFill>
                <a:latin typeface="Open Sans"/>
                <a:ea typeface="Open Sans"/>
                <a:cs typeface="Open Sans"/>
                <a:sym typeface="Open Sans"/>
              </a:rPr>
              <a:t>(</a:t>
            </a:r>
            <a:r>
              <a:rPr lang="en-US" sz="2000" dirty="0" err="1">
                <a:solidFill>
                  <a:srgbClr val="000000"/>
                </a:solidFill>
                <a:latin typeface="Open Sans"/>
                <a:ea typeface="Open Sans"/>
                <a:cs typeface="Open Sans"/>
                <a:sym typeface="Open Sans"/>
              </a:rPr>
              <a:t>тобто</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пропущені</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пероральні</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дози</a:t>
            </a:r>
            <a:r>
              <a:rPr lang="en-US" sz="2000" dirty="0">
                <a:solidFill>
                  <a:srgbClr val="000000"/>
                </a:solidFill>
                <a:latin typeface="Open Sans"/>
                <a:ea typeface="Open Sans"/>
                <a:cs typeface="Open Sans"/>
                <a:sym typeface="Open Sans"/>
              </a:rPr>
              <a:t> </a:t>
            </a:r>
            <a:r>
              <a:rPr lang="uk-UA" sz="2000" dirty="0">
                <a:solidFill>
                  <a:srgbClr val="000000"/>
                </a:solidFill>
                <a:latin typeface="Open Sans"/>
                <a:ea typeface="Open Sans"/>
                <a:cs typeface="Open Sans"/>
                <a:sym typeface="Open Sans"/>
              </a:rPr>
              <a:t>ДКП</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на</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основі</a:t>
            </a:r>
            <a:r>
              <a:rPr lang="en-US" sz="2000" dirty="0">
                <a:solidFill>
                  <a:srgbClr val="000000"/>
                </a:solidFill>
                <a:latin typeface="Open Sans"/>
                <a:ea typeface="Open Sans"/>
                <a:cs typeface="Open Sans"/>
                <a:sym typeface="Open Sans"/>
              </a:rPr>
              <a:t> TDF, </a:t>
            </a:r>
            <a:r>
              <a:rPr lang="en-US" sz="2000" dirty="0" err="1">
                <a:solidFill>
                  <a:srgbClr val="000000"/>
                </a:solidFill>
                <a:latin typeface="Open Sans"/>
                <a:ea typeface="Open Sans"/>
                <a:cs typeface="Open Sans"/>
                <a:sym typeface="Open Sans"/>
              </a:rPr>
              <a:t>дні</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коли</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не</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носили</a:t>
            </a:r>
            <a:r>
              <a:rPr lang="en-US" sz="2000" dirty="0">
                <a:solidFill>
                  <a:srgbClr val="000000"/>
                </a:solidFill>
                <a:latin typeface="Open Sans"/>
                <a:ea typeface="Open Sans"/>
                <a:cs typeface="Open Sans"/>
                <a:sym typeface="Open Sans"/>
              </a:rPr>
              <a:t> DVR, </a:t>
            </a:r>
            <a:r>
              <a:rPr lang="en-US" sz="2000" dirty="0" err="1">
                <a:solidFill>
                  <a:srgbClr val="000000"/>
                </a:solidFill>
                <a:latin typeface="Open Sans"/>
                <a:ea typeface="Open Sans"/>
                <a:cs typeface="Open Sans"/>
                <a:sym typeface="Open Sans"/>
              </a:rPr>
              <a:t>затримка</a:t>
            </a:r>
            <a:r>
              <a:rPr lang="en-US" sz="2000" dirty="0">
                <a:solidFill>
                  <a:srgbClr val="000000"/>
                </a:solidFill>
                <a:latin typeface="Open Sans"/>
                <a:ea typeface="Open Sans"/>
                <a:cs typeface="Open Sans"/>
                <a:sym typeface="Open Sans"/>
              </a:rPr>
              <a:t> з </a:t>
            </a:r>
            <a:r>
              <a:rPr lang="en-US" sz="2000" dirty="0" err="1">
                <a:solidFill>
                  <a:srgbClr val="000000"/>
                </a:solidFill>
                <a:latin typeface="Open Sans"/>
                <a:ea typeface="Open Sans"/>
                <a:cs typeface="Open Sans"/>
                <a:sym typeface="Open Sans"/>
              </a:rPr>
              <a:t>поверненням</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для</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повторної</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ін'єкції</a:t>
            </a:r>
            <a:r>
              <a:rPr lang="en-US" sz="2000" dirty="0">
                <a:solidFill>
                  <a:srgbClr val="000000"/>
                </a:solidFill>
                <a:latin typeface="Open Sans"/>
                <a:ea typeface="Open Sans"/>
                <a:cs typeface="Open Sans"/>
                <a:sym typeface="Open Sans"/>
              </a:rPr>
              <a:t> CAB-LA </a:t>
            </a:r>
            <a:r>
              <a:rPr lang="en-US" sz="2000" dirty="0" err="1">
                <a:solidFill>
                  <a:srgbClr val="000000"/>
                </a:solidFill>
                <a:latin typeface="Open Sans"/>
                <a:ea typeface="Open Sans"/>
                <a:cs typeface="Open Sans"/>
                <a:sym typeface="Open Sans"/>
              </a:rPr>
              <a:t>або</a:t>
            </a:r>
            <a:r>
              <a:rPr lang="en-US" sz="2000" dirty="0">
                <a:solidFill>
                  <a:srgbClr val="000000"/>
                </a:solidFill>
                <a:latin typeface="Open Sans"/>
                <a:ea typeface="Open Sans"/>
                <a:cs typeface="Open Sans"/>
                <a:sym typeface="Open Sans"/>
              </a:rPr>
              <a:t> LEN). </a:t>
            </a:r>
          </a:p>
        </p:txBody>
      </p:sp>
      <p:sp>
        <p:nvSpPr>
          <p:cNvPr id="4" name="TextBox 4"/>
          <p:cNvSpPr txBox="1"/>
          <p:nvPr/>
        </p:nvSpPr>
        <p:spPr>
          <a:xfrm>
            <a:off x="671150" y="3931151"/>
            <a:ext cx="12229320" cy="638189"/>
          </a:xfrm>
          <a:prstGeom prst="rect">
            <a:avLst/>
          </a:prstGeom>
        </p:spPr>
        <p:txBody>
          <a:bodyPr lIns="0" tIns="0" rIns="0" bIns="0" rtlCol="0" anchor="t">
            <a:spAutoFit/>
          </a:bodyPr>
          <a:lstStyle/>
          <a:p>
            <a:pPr algn="l">
              <a:lnSpc>
                <a:spcPts val="5249"/>
              </a:lnSpc>
            </a:pPr>
            <a:r>
              <a:rPr lang="en-US" sz="3749" b="1" dirty="0" err="1">
                <a:solidFill>
                  <a:srgbClr val="1D9EDE"/>
                </a:solidFill>
                <a:latin typeface="Roboto Condensed Bold"/>
                <a:ea typeface="Roboto Condensed Bold"/>
                <a:cs typeface="Roboto Condensed Bold"/>
                <a:sym typeface="Roboto Condensed Bold"/>
              </a:rPr>
              <a:t>Чому</a:t>
            </a:r>
            <a:r>
              <a:rPr lang="en-US" sz="3749" b="1" dirty="0">
                <a:solidFill>
                  <a:srgbClr val="1D9EDE"/>
                </a:solidFill>
                <a:latin typeface="Roboto Condensed Bold"/>
                <a:ea typeface="Roboto Condensed Bold"/>
                <a:cs typeface="Roboto Condensed Bold"/>
                <a:sym typeface="Roboto Condensed Bold"/>
              </a:rPr>
              <a:t> </a:t>
            </a:r>
            <a:r>
              <a:rPr lang="en-US" sz="3749" b="1" dirty="0" err="1">
                <a:solidFill>
                  <a:srgbClr val="1D9EDE"/>
                </a:solidFill>
                <a:latin typeface="Roboto Condensed Bold"/>
                <a:ea typeface="Roboto Condensed Bold"/>
                <a:cs typeface="Roboto Condensed Bold"/>
                <a:sym typeface="Roboto Condensed Bold"/>
              </a:rPr>
              <a:t>це</a:t>
            </a:r>
            <a:r>
              <a:rPr lang="en-US" sz="3749" b="1" dirty="0">
                <a:solidFill>
                  <a:srgbClr val="1D9EDE"/>
                </a:solidFill>
                <a:latin typeface="Roboto Condensed Bold"/>
                <a:ea typeface="Roboto Condensed Bold"/>
                <a:cs typeface="Roboto Condensed Bold"/>
                <a:sym typeface="Roboto Condensed Bold"/>
              </a:rPr>
              <a:t> </a:t>
            </a:r>
            <a:r>
              <a:rPr lang="en-US" sz="3749" b="1" dirty="0" err="1">
                <a:solidFill>
                  <a:srgbClr val="1D9EDE"/>
                </a:solidFill>
                <a:latin typeface="Roboto Condensed Bold"/>
                <a:ea typeface="Roboto Condensed Bold"/>
                <a:cs typeface="Roboto Condensed Bold"/>
                <a:sym typeface="Roboto Condensed Bold"/>
              </a:rPr>
              <a:t>необхідно</a:t>
            </a:r>
            <a:r>
              <a:rPr lang="en-US" sz="3749" b="1" dirty="0">
                <a:solidFill>
                  <a:srgbClr val="1D9EDE"/>
                </a:solidFill>
                <a:latin typeface="Roboto Condensed Bold"/>
                <a:ea typeface="Roboto Condensed Bold"/>
                <a:cs typeface="Roboto Condensed Bold"/>
                <a:sym typeface="Roboto Condensed Bold"/>
              </a:rPr>
              <a:t>?</a:t>
            </a:r>
          </a:p>
        </p:txBody>
      </p:sp>
      <p:sp>
        <p:nvSpPr>
          <p:cNvPr id="5" name="TextBox 5"/>
          <p:cNvSpPr txBox="1"/>
          <p:nvPr/>
        </p:nvSpPr>
        <p:spPr>
          <a:xfrm>
            <a:off x="325640" y="4762500"/>
            <a:ext cx="7943277" cy="4330224"/>
          </a:xfrm>
          <a:prstGeom prst="rect">
            <a:avLst/>
          </a:prstGeom>
        </p:spPr>
        <p:txBody>
          <a:bodyPr lIns="0" tIns="0" rIns="0" bIns="0" rtlCol="0" anchor="t">
            <a:spAutoFit/>
          </a:bodyPr>
          <a:lstStyle/>
          <a:p>
            <a:pPr marL="582930" lvl="1" indent="-291465" algn="l">
              <a:lnSpc>
                <a:spcPts val="3780"/>
              </a:lnSpc>
              <a:spcBef>
                <a:spcPct val="0"/>
              </a:spcBef>
              <a:buFont typeface="Arial"/>
              <a:buChar char="•"/>
            </a:pPr>
            <a:r>
              <a:rPr lang="en-US" sz="2000" i="1" dirty="0" err="1">
                <a:solidFill>
                  <a:srgbClr val="000000"/>
                </a:solidFill>
                <a:latin typeface="Open Sans Italics"/>
                <a:ea typeface="Open Sans Italics"/>
                <a:cs typeface="Open Sans Italics"/>
                <a:sym typeface="Open Sans Italics"/>
              </a:rPr>
              <a:t>Клієнти</a:t>
            </a:r>
            <a:r>
              <a:rPr lang="en-US" sz="2000" i="1" dirty="0">
                <a:solidFill>
                  <a:srgbClr val="000000"/>
                </a:solidFill>
                <a:latin typeface="Open Sans Italics"/>
                <a:ea typeface="Open Sans Italics"/>
                <a:cs typeface="Open Sans Italics"/>
                <a:sym typeface="Open Sans Italics"/>
              </a:rPr>
              <a:t>, </a:t>
            </a:r>
            <a:r>
              <a:rPr lang="en-US" sz="2000" i="1" dirty="0" err="1">
                <a:solidFill>
                  <a:srgbClr val="000000"/>
                </a:solidFill>
                <a:latin typeface="Open Sans Italics"/>
                <a:ea typeface="Open Sans Italics"/>
                <a:cs typeface="Open Sans Italics"/>
                <a:sym typeface="Open Sans Italics"/>
              </a:rPr>
              <a:t>які</a:t>
            </a:r>
            <a:r>
              <a:rPr lang="en-US" sz="2000" i="1" dirty="0">
                <a:solidFill>
                  <a:srgbClr val="000000"/>
                </a:solidFill>
                <a:latin typeface="Open Sans Italics"/>
                <a:ea typeface="Open Sans Italics"/>
                <a:cs typeface="Open Sans Italics"/>
                <a:sym typeface="Open Sans Italics"/>
              </a:rPr>
              <a:t> </a:t>
            </a:r>
            <a:r>
              <a:rPr lang="en-US" sz="2000" i="1" dirty="0" err="1">
                <a:solidFill>
                  <a:srgbClr val="000000"/>
                </a:solidFill>
                <a:latin typeface="Open Sans Italics"/>
                <a:ea typeface="Open Sans Italics"/>
                <a:cs typeface="Open Sans Italics"/>
                <a:sym typeface="Open Sans Italics"/>
              </a:rPr>
              <a:t>використовували</a:t>
            </a:r>
            <a:r>
              <a:rPr lang="en-US" sz="2000" i="1" dirty="0">
                <a:solidFill>
                  <a:srgbClr val="000000"/>
                </a:solidFill>
                <a:latin typeface="Open Sans Italics"/>
                <a:ea typeface="Open Sans Italics"/>
                <a:cs typeface="Open Sans Italics"/>
                <a:sym typeface="Open Sans Italics"/>
              </a:rPr>
              <a:t> </a:t>
            </a:r>
            <a:r>
              <a:rPr lang="uk-UA" sz="2000" i="1" dirty="0">
                <a:solidFill>
                  <a:srgbClr val="000000"/>
                </a:solidFill>
                <a:latin typeface="Open Sans Italics"/>
                <a:ea typeface="Open Sans Italics"/>
                <a:cs typeface="Open Sans Italics"/>
                <a:sym typeface="Open Sans Italics"/>
              </a:rPr>
              <a:t>ДКП</a:t>
            </a:r>
            <a:r>
              <a:rPr lang="en-US" sz="2000" i="1" dirty="0">
                <a:solidFill>
                  <a:srgbClr val="000000"/>
                </a:solidFill>
                <a:latin typeface="Open Sans Italics"/>
                <a:ea typeface="Open Sans Italics"/>
                <a:cs typeface="Open Sans Italics"/>
                <a:sym typeface="Open Sans Italics"/>
              </a:rPr>
              <a:t> </a:t>
            </a:r>
            <a:r>
              <a:rPr lang="en-US" sz="2000" i="1" dirty="0" err="1">
                <a:solidFill>
                  <a:srgbClr val="000000"/>
                </a:solidFill>
                <a:latin typeface="Open Sans Italics"/>
                <a:ea typeface="Open Sans Italics"/>
                <a:cs typeface="Open Sans Italics"/>
                <a:sym typeface="Open Sans Italics"/>
              </a:rPr>
              <a:t>ефективно</a:t>
            </a:r>
            <a:r>
              <a:rPr lang="en-US" sz="2000" i="1" dirty="0">
                <a:solidFill>
                  <a:srgbClr val="000000"/>
                </a:solidFill>
                <a:latin typeface="Open Sans Italics"/>
                <a:ea typeface="Open Sans Italics"/>
                <a:cs typeface="Open Sans Italics"/>
                <a:sym typeface="Open Sans Italics"/>
              </a:rPr>
              <a:t>/</a:t>
            </a:r>
            <a:r>
              <a:rPr lang="en-US" sz="2000" i="1" dirty="0" err="1">
                <a:solidFill>
                  <a:srgbClr val="000000"/>
                </a:solidFill>
                <a:latin typeface="Open Sans Italics"/>
                <a:ea typeface="Open Sans Italics"/>
                <a:cs typeface="Open Sans Italics"/>
                <a:sym typeface="Open Sans Italics"/>
              </a:rPr>
              <a:t>відповідно</a:t>
            </a:r>
            <a:r>
              <a:rPr lang="en-US" sz="2000" i="1" dirty="0">
                <a:solidFill>
                  <a:srgbClr val="000000"/>
                </a:solidFill>
                <a:latin typeface="Open Sans Italics"/>
                <a:ea typeface="Open Sans Italics"/>
                <a:cs typeface="Open Sans Italics"/>
                <a:sym typeface="Open Sans Italics"/>
              </a:rPr>
              <a:t> </a:t>
            </a:r>
            <a:r>
              <a:rPr lang="en-US" sz="2000" i="1" dirty="0" err="1">
                <a:solidFill>
                  <a:srgbClr val="000000"/>
                </a:solidFill>
                <a:latin typeface="Open Sans Italics"/>
                <a:ea typeface="Open Sans Italics"/>
                <a:cs typeface="Open Sans Italics"/>
                <a:sym typeface="Open Sans Italics"/>
              </a:rPr>
              <a:t>до</a:t>
            </a:r>
            <a:r>
              <a:rPr lang="en-US" sz="2000" i="1" dirty="0">
                <a:solidFill>
                  <a:srgbClr val="000000"/>
                </a:solidFill>
                <a:latin typeface="Open Sans Italics"/>
                <a:ea typeface="Open Sans Italics"/>
                <a:cs typeface="Open Sans Italics"/>
                <a:sym typeface="Open Sans Italics"/>
              </a:rPr>
              <a:t> </a:t>
            </a:r>
            <a:r>
              <a:rPr lang="en-US" sz="2000" i="1" dirty="0" err="1">
                <a:solidFill>
                  <a:srgbClr val="000000"/>
                </a:solidFill>
                <a:latin typeface="Open Sans Italics"/>
                <a:ea typeface="Open Sans Italics"/>
                <a:cs typeface="Open Sans Italics"/>
                <a:sym typeface="Open Sans Italics"/>
              </a:rPr>
              <a:t>інструкцій</a:t>
            </a:r>
            <a:r>
              <a:rPr lang="en-US" sz="2000" i="1" dirty="0">
                <a:solidFill>
                  <a:srgbClr val="000000"/>
                </a:solidFill>
                <a:latin typeface="Open Sans Italics"/>
                <a:ea typeface="Open Sans Italics"/>
                <a:cs typeface="Open Sans Italics"/>
                <a:sym typeface="Open Sans Italics"/>
              </a:rPr>
              <a:t> </a:t>
            </a:r>
            <a:r>
              <a:rPr lang="en-US" sz="2000" dirty="0">
                <a:solidFill>
                  <a:srgbClr val="000000"/>
                </a:solidFill>
                <a:latin typeface="Open Sans"/>
                <a:ea typeface="Open Sans"/>
                <a:cs typeface="Open Sans"/>
                <a:sym typeface="Open Sans"/>
              </a:rPr>
              <a:t>(</a:t>
            </a:r>
            <a:r>
              <a:rPr lang="en-US" sz="2000" dirty="0" err="1">
                <a:solidFill>
                  <a:srgbClr val="000000"/>
                </a:solidFill>
                <a:latin typeface="Open Sans"/>
                <a:ea typeface="Open Sans"/>
                <a:cs typeface="Open Sans"/>
                <a:sym typeface="Open Sans"/>
              </a:rPr>
              <a:t>без</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значних</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відхилень</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від</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рекомендованих</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схем</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дозування</a:t>
            </a:r>
            <a:r>
              <a:rPr lang="en-US" sz="2000" dirty="0">
                <a:solidFill>
                  <a:srgbClr val="000000"/>
                </a:solidFill>
                <a:latin typeface="Open Sans"/>
                <a:ea typeface="Open Sans"/>
                <a:cs typeface="Open Sans"/>
                <a:sym typeface="Open Sans"/>
              </a:rPr>
              <a:t>), </a:t>
            </a:r>
            <a:r>
              <a:rPr lang="en-US" sz="2000" b="1" dirty="0" err="1">
                <a:solidFill>
                  <a:srgbClr val="000000"/>
                </a:solidFill>
                <a:latin typeface="Open Sans Bold"/>
                <a:ea typeface="Open Sans Bold"/>
                <a:cs typeface="Open Sans Bold"/>
                <a:sym typeface="Open Sans Bold"/>
              </a:rPr>
              <a:t>повинні</a:t>
            </a:r>
            <a:r>
              <a:rPr lang="en-US" sz="2000" b="1" dirty="0">
                <a:solidFill>
                  <a:srgbClr val="000000"/>
                </a:solidFill>
                <a:latin typeface="Open Sans Bold"/>
                <a:ea typeface="Open Sans Bold"/>
                <a:cs typeface="Open Sans Bold"/>
                <a:sym typeface="Open Sans Bold"/>
              </a:rPr>
              <a:t> </a:t>
            </a:r>
            <a:r>
              <a:rPr lang="en-US" sz="2000" b="1" dirty="0" err="1">
                <a:solidFill>
                  <a:srgbClr val="000000"/>
                </a:solidFill>
                <a:latin typeface="Open Sans Bold"/>
                <a:ea typeface="Open Sans Bold"/>
                <a:cs typeface="Open Sans Bold"/>
                <a:sym typeface="Open Sans Bold"/>
              </a:rPr>
              <a:t>бути</a:t>
            </a:r>
            <a:r>
              <a:rPr lang="en-US" sz="2000" b="1" dirty="0">
                <a:solidFill>
                  <a:srgbClr val="000000"/>
                </a:solidFill>
                <a:latin typeface="Open Sans Bold"/>
                <a:ea typeface="Open Sans Bold"/>
                <a:cs typeface="Open Sans Bold"/>
                <a:sym typeface="Open Sans Bold"/>
              </a:rPr>
              <a:t> </a:t>
            </a:r>
            <a:r>
              <a:rPr lang="en-US" sz="2000" b="1" dirty="0" err="1">
                <a:solidFill>
                  <a:srgbClr val="000000"/>
                </a:solidFill>
                <a:latin typeface="Open Sans Bold"/>
                <a:ea typeface="Open Sans Bold"/>
                <a:cs typeface="Open Sans Bold"/>
                <a:sym typeface="Open Sans Bold"/>
              </a:rPr>
              <a:t>максимально</a:t>
            </a:r>
            <a:r>
              <a:rPr lang="en-US" sz="2000" b="1" dirty="0">
                <a:solidFill>
                  <a:srgbClr val="000000"/>
                </a:solidFill>
                <a:latin typeface="Open Sans Bold"/>
                <a:ea typeface="Open Sans Bold"/>
                <a:cs typeface="Open Sans Bold"/>
                <a:sym typeface="Open Sans Bold"/>
              </a:rPr>
              <a:t> </a:t>
            </a:r>
            <a:r>
              <a:rPr lang="en-US" sz="2000" b="1" dirty="0" err="1">
                <a:solidFill>
                  <a:srgbClr val="000000"/>
                </a:solidFill>
                <a:latin typeface="Open Sans Bold"/>
                <a:ea typeface="Open Sans Bold"/>
                <a:cs typeface="Open Sans Bold"/>
                <a:sym typeface="Open Sans Bold"/>
              </a:rPr>
              <a:t>захищені</a:t>
            </a:r>
            <a:r>
              <a:rPr lang="en-US" sz="2000" b="1" dirty="0">
                <a:solidFill>
                  <a:srgbClr val="000000"/>
                </a:solidFill>
                <a:latin typeface="Open Sans Bold"/>
                <a:ea typeface="Open Sans Bold"/>
                <a:cs typeface="Open Sans Bold"/>
                <a:sym typeface="Open Sans Bold"/>
              </a:rPr>
              <a:t> </a:t>
            </a:r>
            <a:r>
              <a:rPr lang="en-US" sz="2000" b="1" dirty="0" err="1">
                <a:solidFill>
                  <a:srgbClr val="000000"/>
                </a:solidFill>
                <a:latin typeface="Open Sans Bold"/>
                <a:ea typeface="Open Sans Bold"/>
                <a:cs typeface="Open Sans Bold"/>
                <a:sym typeface="Open Sans Bold"/>
              </a:rPr>
              <a:t>від</a:t>
            </a:r>
            <a:r>
              <a:rPr lang="en-US" sz="2000" b="1" dirty="0">
                <a:solidFill>
                  <a:srgbClr val="000000"/>
                </a:solidFill>
                <a:latin typeface="Open Sans Bold"/>
                <a:ea typeface="Open Sans Bold"/>
                <a:cs typeface="Open Sans Bold"/>
                <a:sym typeface="Open Sans Bold"/>
              </a:rPr>
              <a:t> ВІЛ </a:t>
            </a:r>
            <a:r>
              <a:rPr lang="en-US" sz="2000" b="1" dirty="0" err="1">
                <a:solidFill>
                  <a:srgbClr val="000000"/>
                </a:solidFill>
                <a:latin typeface="Open Sans Bold"/>
                <a:ea typeface="Open Sans Bold"/>
                <a:cs typeface="Open Sans Bold"/>
                <a:sym typeface="Open Sans Bold"/>
              </a:rPr>
              <a:t>за</a:t>
            </a:r>
            <a:r>
              <a:rPr lang="en-US" sz="2000" b="1" dirty="0">
                <a:solidFill>
                  <a:srgbClr val="000000"/>
                </a:solidFill>
                <a:latin typeface="Open Sans Bold"/>
                <a:ea typeface="Open Sans Bold"/>
                <a:cs typeface="Open Sans Bold"/>
                <a:sym typeface="Open Sans Bold"/>
              </a:rPr>
              <a:t> </a:t>
            </a:r>
            <a:r>
              <a:rPr lang="en-US" sz="2000" b="1" dirty="0" err="1">
                <a:solidFill>
                  <a:srgbClr val="000000"/>
                </a:solidFill>
                <a:latin typeface="Open Sans Bold"/>
                <a:ea typeface="Open Sans Bold"/>
                <a:cs typeface="Open Sans Bold"/>
                <a:sym typeface="Open Sans Bold"/>
              </a:rPr>
              <a:t>допомогою</a:t>
            </a:r>
            <a:r>
              <a:rPr lang="en-US" sz="2000" b="1" dirty="0">
                <a:solidFill>
                  <a:srgbClr val="000000"/>
                </a:solidFill>
                <a:latin typeface="Open Sans Bold"/>
                <a:ea typeface="Open Sans Bold"/>
                <a:cs typeface="Open Sans Bold"/>
                <a:sym typeface="Open Sans Bold"/>
              </a:rPr>
              <a:t> </a:t>
            </a:r>
            <a:r>
              <a:rPr lang="uk-UA" sz="2000" b="1" dirty="0">
                <a:solidFill>
                  <a:srgbClr val="000000"/>
                </a:solidFill>
                <a:latin typeface="Open Sans Bold"/>
                <a:ea typeface="Open Sans Bold"/>
                <a:cs typeface="Open Sans Bold"/>
                <a:sym typeface="Open Sans Bold"/>
              </a:rPr>
              <a:t>ДКП</a:t>
            </a:r>
            <a:r>
              <a:rPr lang="en-US" sz="2000" b="1" dirty="0">
                <a:solidFill>
                  <a:srgbClr val="000000"/>
                </a:solidFill>
                <a:latin typeface="Open Sans Bold"/>
                <a:ea typeface="Open Sans Bold"/>
                <a:cs typeface="Open Sans Bold"/>
                <a:sym typeface="Open Sans Bold"/>
              </a:rPr>
              <a:t>.</a:t>
            </a:r>
            <a:endParaRPr lang="ru-RU"/>
          </a:p>
          <a:p>
            <a:pPr marL="582930" lvl="1" indent="-291465">
              <a:lnSpc>
                <a:spcPts val="3780"/>
              </a:lnSpc>
              <a:spcBef>
                <a:spcPct val="0"/>
              </a:spcBef>
              <a:buFont typeface="Arial"/>
              <a:buChar char="•"/>
            </a:pPr>
            <a:r>
              <a:rPr lang="en-US" sz="2000" dirty="0" err="1">
                <a:solidFill>
                  <a:srgbClr val="000000"/>
                </a:solidFill>
                <a:latin typeface="Open Sans"/>
                <a:ea typeface="Open Sans"/>
                <a:cs typeface="Open Sans"/>
                <a:sym typeface="Open Sans"/>
              </a:rPr>
              <a:t>Це</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означає</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що</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ймовірність</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сильних</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показів</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до</a:t>
            </a:r>
            <a:r>
              <a:rPr lang="en-US" sz="2000" dirty="0">
                <a:solidFill>
                  <a:srgbClr val="000000"/>
                </a:solidFill>
                <a:latin typeface="Open Sans"/>
                <a:ea typeface="Open Sans"/>
                <a:cs typeface="Open Sans"/>
                <a:sym typeface="Open Sans"/>
              </a:rPr>
              <a:t> </a:t>
            </a:r>
            <a:r>
              <a:rPr lang="uk-UA" sz="2000" dirty="0">
                <a:solidFill>
                  <a:srgbClr val="000000"/>
                </a:solidFill>
                <a:latin typeface="Open Sans"/>
                <a:ea typeface="Open Sans"/>
                <a:cs typeface="Open Sans"/>
                <a:sym typeface="Open Sans"/>
              </a:rPr>
              <a:t>ПКП</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або</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високої</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підозри</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на</a:t>
            </a:r>
            <a:r>
              <a:rPr lang="en-US" sz="2000" dirty="0">
                <a:solidFill>
                  <a:srgbClr val="000000"/>
                </a:solidFill>
                <a:latin typeface="Open Sans"/>
                <a:ea typeface="Open Sans"/>
                <a:cs typeface="Open Sans"/>
                <a:sym typeface="Open Sans"/>
              </a:rPr>
              <a:t> </a:t>
            </a:r>
            <a:r>
              <a:rPr lang="uk-UA" sz="2000" dirty="0">
                <a:solidFill>
                  <a:srgbClr val="000000"/>
                </a:solidFill>
                <a:latin typeface="Open Sans"/>
                <a:ea typeface="Open Sans"/>
                <a:cs typeface="Open Sans"/>
                <a:sym typeface="Open Sans"/>
              </a:rPr>
              <a:t>ГВІ</a:t>
            </a:r>
            <a:r>
              <a:rPr lang="en-US" sz="2000" dirty="0">
                <a:solidFill>
                  <a:srgbClr val="000000"/>
                </a:solidFill>
                <a:latin typeface="Open Sans"/>
                <a:ea typeface="Open Sans"/>
                <a:cs typeface="Open Sans"/>
                <a:sym typeface="Open Sans"/>
              </a:rPr>
              <a:t> є </a:t>
            </a:r>
            <a:r>
              <a:rPr lang="en-US" sz="2000" dirty="0" err="1">
                <a:solidFill>
                  <a:srgbClr val="000000"/>
                </a:solidFill>
                <a:latin typeface="Open Sans"/>
                <a:ea typeface="Open Sans"/>
                <a:cs typeface="Open Sans"/>
                <a:sym typeface="Open Sans"/>
              </a:rPr>
              <a:t>низькою</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незалежно</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від</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поведінкових</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факторів</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та</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ознак</a:t>
            </a:r>
            <a:r>
              <a:rPr lang="en-US" sz="2000" dirty="0">
                <a:solidFill>
                  <a:srgbClr val="000000"/>
                </a:solidFill>
                <a:latin typeface="Open Sans"/>
                <a:ea typeface="Open Sans"/>
                <a:cs typeface="Open Sans"/>
                <a:sym typeface="Open Sans"/>
              </a:rPr>
              <a:t>/</a:t>
            </a:r>
            <a:r>
              <a:rPr lang="en-US" sz="2000" dirty="0" err="1">
                <a:solidFill>
                  <a:srgbClr val="000000"/>
                </a:solidFill>
                <a:latin typeface="Open Sans"/>
                <a:ea typeface="Open Sans"/>
                <a:cs typeface="Open Sans"/>
                <a:sym typeface="Open Sans"/>
              </a:rPr>
              <a:t>симптомів</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клієнтів</a:t>
            </a:r>
            <a:r>
              <a:rPr lang="en-US" sz="2000" dirty="0">
                <a:solidFill>
                  <a:srgbClr val="000000"/>
                </a:solidFill>
                <a:latin typeface="Open Sans"/>
                <a:ea typeface="Open Sans"/>
                <a:cs typeface="Open Sans"/>
                <a:sym typeface="Open Sans"/>
              </a:rPr>
              <a:t>, і </a:t>
            </a:r>
            <a:r>
              <a:rPr lang="en-US" sz="2000" dirty="0" err="1">
                <a:solidFill>
                  <a:srgbClr val="000000"/>
                </a:solidFill>
                <a:latin typeface="Open Sans"/>
                <a:ea typeface="Open Sans"/>
                <a:cs typeface="Open Sans"/>
                <a:sym typeface="Open Sans"/>
              </a:rPr>
              <a:t>продовження</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використання</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препарату</a:t>
            </a:r>
            <a:r>
              <a:rPr lang="en-US" sz="2000" dirty="0">
                <a:solidFill>
                  <a:srgbClr val="000000"/>
                </a:solidFill>
                <a:latin typeface="Open Sans"/>
                <a:ea typeface="Open Sans"/>
                <a:cs typeface="Open Sans"/>
                <a:sym typeface="Open Sans"/>
              </a:rPr>
              <a:t> </a:t>
            </a:r>
            <a:r>
              <a:rPr lang="uk-UA" sz="2000" dirty="0">
                <a:solidFill>
                  <a:srgbClr val="000000"/>
                </a:solidFill>
                <a:latin typeface="Open Sans"/>
                <a:ea typeface="Open Sans"/>
                <a:cs typeface="Open Sans"/>
                <a:sym typeface="Open Sans"/>
              </a:rPr>
              <a:t>ДКП</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ймовірно</a:t>
            </a:r>
            <a:r>
              <a:rPr lang="en-US" sz="2000" dirty="0">
                <a:solidFill>
                  <a:srgbClr val="000000"/>
                </a:solidFill>
                <a:latin typeface="Open Sans"/>
                <a:ea typeface="Open Sans"/>
                <a:cs typeface="Open Sans"/>
                <a:sym typeface="Open Sans"/>
              </a:rPr>
              <a:t>, є </a:t>
            </a:r>
            <a:r>
              <a:rPr lang="en-US" sz="2000" dirty="0" err="1">
                <a:solidFill>
                  <a:srgbClr val="000000"/>
                </a:solidFill>
                <a:latin typeface="Open Sans"/>
                <a:ea typeface="Open Sans"/>
                <a:cs typeface="Open Sans"/>
                <a:sym typeface="Open Sans"/>
              </a:rPr>
              <a:t>доцільним</a:t>
            </a:r>
            <a:r>
              <a:rPr lang="en-US" sz="2000" dirty="0">
                <a:solidFill>
                  <a:srgbClr val="000000"/>
                </a:solidFill>
                <a:latin typeface="Open Sans"/>
                <a:ea typeface="Open Sans"/>
                <a:cs typeface="Open Sans"/>
                <a:sym typeface="Open Sans"/>
              </a:rPr>
              <a:t>.</a:t>
            </a:r>
            <a:endParaRPr lang="en-US" sz="2000" dirty="0">
              <a:solidFill>
                <a:srgbClr val="000000"/>
              </a:solidFill>
              <a:latin typeface="Open Sans"/>
              <a:ea typeface="Open Sans"/>
              <a:cs typeface="Open Sans"/>
            </a:endParaRPr>
          </a:p>
        </p:txBody>
      </p:sp>
      <p:sp>
        <p:nvSpPr>
          <p:cNvPr id="6" name="TextBox 6"/>
          <p:cNvSpPr txBox="1"/>
          <p:nvPr/>
        </p:nvSpPr>
        <p:spPr>
          <a:xfrm>
            <a:off x="10050680" y="4693570"/>
            <a:ext cx="7385384" cy="4442435"/>
          </a:xfrm>
          <a:prstGeom prst="rect">
            <a:avLst/>
          </a:prstGeom>
        </p:spPr>
        <p:txBody>
          <a:bodyPr lIns="0" tIns="0" rIns="0" bIns="0" rtlCol="0" anchor="t">
            <a:spAutoFit/>
          </a:bodyPr>
          <a:lstStyle/>
          <a:p>
            <a:pPr marL="593725" lvl="1" indent="-296545" algn="l">
              <a:lnSpc>
                <a:spcPts val="3850"/>
              </a:lnSpc>
              <a:spcBef>
                <a:spcPct val="0"/>
              </a:spcBef>
              <a:buFont typeface="Arial"/>
              <a:buChar char="•"/>
            </a:pPr>
            <a:r>
              <a:rPr lang="en-US" sz="2000" i="1" err="1">
                <a:solidFill>
                  <a:srgbClr val="000000"/>
                </a:solidFill>
                <a:latin typeface="Open Sans Italics"/>
                <a:ea typeface="Open Sans Italics"/>
                <a:cs typeface="Open Sans Italics"/>
                <a:sym typeface="Open Sans Italics"/>
              </a:rPr>
              <a:t>Клієнти</a:t>
            </a:r>
            <a:r>
              <a:rPr lang="en-US" sz="2000" i="1" dirty="0">
                <a:solidFill>
                  <a:srgbClr val="000000"/>
                </a:solidFill>
                <a:latin typeface="Open Sans Italics"/>
                <a:ea typeface="Open Sans Italics"/>
                <a:cs typeface="Open Sans Italics"/>
                <a:sym typeface="Open Sans Italics"/>
              </a:rPr>
              <a:t>, </a:t>
            </a:r>
            <a:r>
              <a:rPr lang="en-US" sz="2000" i="1" err="1">
                <a:solidFill>
                  <a:srgbClr val="000000"/>
                </a:solidFill>
                <a:latin typeface="Open Sans Italics"/>
                <a:ea typeface="Open Sans Italics"/>
                <a:cs typeface="Open Sans Italics"/>
                <a:sym typeface="Open Sans Italics"/>
              </a:rPr>
              <a:t>які</a:t>
            </a:r>
            <a:r>
              <a:rPr lang="en-US" sz="2000" i="1" dirty="0">
                <a:solidFill>
                  <a:srgbClr val="000000"/>
                </a:solidFill>
                <a:latin typeface="Open Sans Italics"/>
                <a:ea typeface="Open Sans Italics"/>
                <a:cs typeface="Open Sans Italics"/>
                <a:sym typeface="Open Sans Italics"/>
              </a:rPr>
              <a:t> </a:t>
            </a:r>
            <a:r>
              <a:rPr lang="en-US" sz="2000" i="1" err="1">
                <a:solidFill>
                  <a:srgbClr val="000000"/>
                </a:solidFill>
                <a:latin typeface="Open Sans Italics"/>
                <a:ea typeface="Open Sans Italics"/>
                <a:cs typeface="Open Sans Italics"/>
                <a:sym typeface="Open Sans Italics"/>
              </a:rPr>
              <a:t>мали</a:t>
            </a:r>
            <a:r>
              <a:rPr lang="en-US" sz="2000" i="1" dirty="0">
                <a:solidFill>
                  <a:srgbClr val="000000"/>
                </a:solidFill>
                <a:latin typeface="Open Sans Italics"/>
                <a:ea typeface="Open Sans Italics"/>
                <a:cs typeface="Open Sans Italics"/>
                <a:sym typeface="Open Sans Italics"/>
              </a:rPr>
              <a:t> </a:t>
            </a:r>
            <a:r>
              <a:rPr lang="en-US" sz="2000" i="1" err="1">
                <a:solidFill>
                  <a:srgbClr val="000000"/>
                </a:solidFill>
                <a:latin typeface="Open Sans Italics"/>
                <a:ea typeface="Open Sans Italics"/>
                <a:cs typeface="Open Sans Italics"/>
                <a:sym typeface="Open Sans Italics"/>
              </a:rPr>
              <a:t>значні</a:t>
            </a:r>
            <a:r>
              <a:rPr lang="en-US" sz="2000" i="1" dirty="0">
                <a:solidFill>
                  <a:srgbClr val="000000"/>
                </a:solidFill>
                <a:latin typeface="Open Sans Italics"/>
                <a:ea typeface="Open Sans Italics"/>
                <a:cs typeface="Open Sans Italics"/>
                <a:sym typeface="Open Sans Italics"/>
              </a:rPr>
              <a:t> </a:t>
            </a:r>
            <a:r>
              <a:rPr lang="en-US" sz="2000" i="1" err="1">
                <a:solidFill>
                  <a:srgbClr val="000000"/>
                </a:solidFill>
                <a:latin typeface="Open Sans Italics"/>
                <a:ea typeface="Open Sans Italics"/>
                <a:cs typeface="Open Sans Italics"/>
                <a:sym typeface="Open Sans Italics"/>
              </a:rPr>
              <a:t>відхилення</a:t>
            </a:r>
            <a:r>
              <a:rPr lang="en-US" sz="2000" i="1" dirty="0">
                <a:solidFill>
                  <a:srgbClr val="000000"/>
                </a:solidFill>
                <a:latin typeface="Open Sans Italics"/>
                <a:ea typeface="Open Sans Italics"/>
                <a:cs typeface="Open Sans Italics"/>
                <a:sym typeface="Open Sans Italics"/>
              </a:rPr>
              <a:t> у </a:t>
            </a:r>
            <a:r>
              <a:rPr lang="en-US" sz="2000" i="1" err="1">
                <a:solidFill>
                  <a:srgbClr val="000000"/>
                </a:solidFill>
                <a:latin typeface="Open Sans Italics"/>
                <a:ea typeface="Open Sans Italics"/>
                <a:cs typeface="Open Sans Italics"/>
                <a:sym typeface="Open Sans Italics"/>
              </a:rPr>
              <a:t>застосуванні</a:t>
            </a:r>
            <a:r>
              <a:rPr lang="en-US" sz="2000" i="1" dirty="0">
                <a:solidFill>
                  <a:srgbClr val="000000"/>
                </a:solidFill>
                <a:latin typeface="Open Sans Italics"/>
                <a:ea typeface="Open Sans Italics"/>
                <a:cs typeface="Open Sans Italics"/>
                <a:sym typeface="Open Sans Italics"/>
              </a:rPr>
              <a:t> </a:t>
            </a:r>
            <a:r>
              <a:rPr lang="uk-UA" sz="2000" i="1" dirty="0">
                <a:solidFill>
                  <a:srgbClr val="000000"/>
                </a:solidFill>
                <a:latin typeface="Open Sans Italics"/>
                <a:ea typeface="Open Sans Italics"/>
                <a:cs typeface="Open Sans Italics"/>
                <a:sym typeface="Open Sans Italics"/>
              </a:rPr>
              <a:t>ДКП</a:t>
            </a:r>
            <a:r>
              <a:rPr lang="en-US" sz="2000" i="1" dirty="0">
                <a:solidFill>
                  <a:srgbClr val="000000"/>
                </a:solidFill>
                <a:latin typeface="Open Sans Italics"/>
                <a:ea typeface="Open Sans Italics"/>
                <a:cs typeface="Open Sans Italics"/>
                <a:sym typeface="Open Sans Italics"/>
              </a:rPr>
              <a:t> </a:t>
            </a:r>
            <a:r>
              <a:rPr lang="en-US" sz="2000" dirty="0">
                <a:solidFill>
                  <a:srgbClr val="000000"/>
                </a:solidFill>
                <a:latin typeface="Open Sans"/>
                <a:ea typeface="Open Sans"/>
                <a:cs typeface="Open Sans"/>
                <a:sym typeface="Open Sans"/>
              </a:rPr>
              <a:t>(</a:t>
            </a:r>
            <a:r>
              <a:rPr lang="en-US" sz="2000" err="1">
                <a:solidFill>
                  <a:srgbClr val="000000"/>
                </a:solidFill>
                <a:latin typeface="Open Sans"/>
                <a:ea typeface="Open Sans"/>
                <a:cs typeface="Open Sans"/>
                <a:sym typeface="Open Sans"/>
              </a:rPr>
              <a:t>наприклад</a:t>
            </a:r>
            <a:r>
              <a:rPr lang="en-US" sz="2000" dirty="0">
                <a:solidFill>
                  <a:srgbClr val="000000"/>
                </a:solidFill>
                <a:latin typeface="Open Sans"/>
                <a:ea typeface="Open Sans"/>
                <a:cs typeface="Open Sans"/>
                <a:sym typeface="Open Sans"/>
              </a:rPr>
              <a:t>, </a:t>
            </a:r>
            <a:r>
              <a:rPr lang="en-US" sz="2000" err="1">
                <a:solidFill>
                  <a:srgbClr val="000000"/>
                </a:solidFill>
                <a:latin typeface="Open Sans"/>
                <a:ea typeface="Open Sans"/>
                <a:cs typeface="Open Sans"/>
                <a:sym typeface="Open Sans"/>
              </a:rPr>
              <a:t>пропустили</a:t>
            </a:r>
            <a:r>
              <a:rPr lang="en-US" sz="2000" dirty="0">
                <a:solidFill>
                  <a:srgbClr val="000000"/>
                </a:solidFill>
                <a:latin typeface="Open Sans"/>
                <a:ea typeface="Open Sans"/>
                <a:cs typeface="Open Sans"/>
                <a:sym typeface="Open Sans"/>
              </a:rPr>
              <a:t> </a:t>
            </a:r>
            <a:r>
              <a:rPr lang="en-US" sz="2000" err="1">
                <a:solidFill>
                  <a:srgbClr val="000000"/>
                </a:solidFill>
                <a:latin typeface="Open Sans"/>
                <a:ea typeface="Open Sans"/>
                <a:cs typeface="Open Sans"/>
                <a:sym typeface="Open Sans"/>
              </a:rPr>
              <a:t>або</a:t>
            </a:r>
            <a:r>
              <a:rPr lang="en-US" sz="2000" dirty="0">
                <a:solidFill>
                  <a:srgbClr val="000000"/>
                </a:solidFill>
                <a:latin typeface="Open Sans"/>
                <a:ea typeface="Open Sans"/>
                <a:cs typeface="Open Sans"/>
                <a:sym typeface="Open Sans"/>
              </a:rPr>
              <a:t> </a:t>
            </a:r>
            <a:r>
              <a:rPr lang="en-US" sz="2000" err="1">
                <a:solidFill>
                  <a:srgbClr val="000000"/>
                </a:solidFill>
                <a:latin typeface="Open Sans"/>
                <a:ea typeface="Open Sans"/>
                <a:cs typeface="Open Sans"/>
                <a:sym typeface="Open Sans"/>
              </a:rPr>
              <a:t>затримали</a:t>
            </a:r>
            <a:r>
              <a:rPr lang="en-US" sz="2000" dirty="0">
                <a:solidFill>
                  <a:srgbClr val="000000"/>
                </a:solidFill>
                <a:latin typeface="Open Sans"/>
                <a:ea typeface="Open Sans"/>
                <a:cs typeface="Open Sans"/>
                <a:sym typeface="Open Sans"/>
              </a:rPr>
              <a:t> </a:t>
            </a:r>
            <a:r>
              <a:rPr lang="en-US" sz="2000" err="1">
                <a:solidFill>
                  <a:srgbClr val="000000"/>
                </a:solidFill>
                <a:latin typeface="Open Sans"/>
                <a:ea typeface="Open Sans"/>
                <a:cs typeface="Open Sans"/>
                <a:sym typeface="Open Sans"/>
              </a:rPr>
              <a:t>прийом</a:t>
            </a:r>
            <a:r>
              <a:rPr lang="en-US" sz="2000" dirty="0">
                <a:solidFill>
                  <a:srgbClr val="000000"/>
                </a:solidFill>
                <a:latin typeface="Open Sans"/>
                <a:ea typeface="Open Sans"/>
                <a:cs typeface="Open Sans"/>
                <a:sym typeface="Open Sans"/>
              </a:rPr>
              <a:t> </a:t>
            </a:r>
            <a:r>
              <a:rPr lang="en-US" sz="2000" err="1">
                <a:solidFill>
                  <a:srgbClr val="000000"/>
                </a:solidFill>
                <a:latin typeface="Open Sans"/>
                <a:ea typeface="Open Sans"/>
                <a:cs typeface="Open Sans"/>
                <a:sym typeface="Open Sans"/>
              </a:rPr>
              <a:t>доз</a:t>
            </a:r>
            <a:r>
              <a:rPr lang="en-US" sz="2000" dirty="0">
                <a:solidFill>
                  <a:srgbClr val="000000"/>
                </a:solidFill>
                <a:latin typeface="Open Sans"/>
                <a:ea typeface="Open Sans"/>
                <a:cs typeface="Open Sans"/>
                <a:sym typeface="Open Sans"/>
              </a:rPr>
              <a:t> </a:t>
            </a:r>
            <a:r>
              <a:rPr lang="uk-UA" sz="2000" dirty="0">
                <a:solidFill>
                  <a:srgbClr val="000000"/>
                </a:solidFill>
                <a:latin typeface="Open Sans"/>
                <a:ea typeface="Open Sans"/>
                <a:cs typeface="Open Sans"/>
                <a:sym typeface="Open Sans"/>
              </a:rPr>
              <a:t>ДКП</a:t>
            </a:r>
            <a:r>
              <a:rPr lang="en-US" sz="2000" dirty="0">
                <a:solidFill>
                  <a:srgbClr val="000000"/>
                </a:solidFill>
                <a:latin typeface="Open Sans"/>
                <a:ea typeface="Open Sans"/>
                <a:cs typeface="Open Sans"/>
                <a:sym typeface="Open Sans"/>
              </a:rPr>
              <a:t> </a:t>
            </a:r>
            <a:r>
              <a:rPr lang="en-US" sz="2000" err="1">
                <a:solidFill>
                  <a:srgbClr val="000000"/>
                </a:solidFill>
                <a:latin typeface="Open Sans"/>
                <a:ea typeface="Open Sans"/>
                <a:cs typeface="Open Sans"/>
                <a:sym typeface="Open Sans"/>
              </a:rPr>
              <a:t>або</a:t>
            </a:r>
            <a:r>
              <a:rPr lang="en-US" sz="2000" dirty="0">
                <a:solidFill>
                  <a:srgbClr val="000000"/>
                </a:solidFill>
                <a:latin typeface="Open Sans"/>
                <a:ea typeface="Open Sans"/>
                <a:cs typeface="Open Sans"/>
                <a:sym typeface="Open Sans"/>
              </a:rPr>
              <a:t> </a:t>
            </a:r>
            <a:r>
              <a:rPr lang="en-US" sz="2000" err="1">
                <a:solidFill>
                  <a:srgbClr val="000000"/>
                </a:solidFill>
                <a:latin typeface="Open Sans"/>
                <a:ea typeface="Open Sans"/>
                <a:cs typeface="Open Sans"/>
                <a:sym typeface="Open Sans"/>
              </a:rPr>
              <a:t>були</a:t>
            </a:r>
            <a:r>
              <a:rPr lang="en-US" sz="2000" dirty="0">
                <a:solidFill>
                  <a:srgbClr val="000000"/>
                </a:solidFill>
                <a:latin typeface="Open Sans"/>
                <a:ea typeface="Open Sans"/>
                <a:cs typeface="Open Sans"/>
                <a:sym typeface="Open Sans"/>
              </a:rPr>
              <a:t> </a:t>
            </a:r>
            <a:r>
              <a:rPr lang="en-US" sz="2000" err="1">
                <a:solidFill>
                  <a:srgbClr val="000000"/>
                </a:solidFill>
                <a:latin typeface="Open Sans"/>
                <a:ea typeface="Open Sans"/>
                <a:cs typeface="Open Sans"/>
                <a:sym typeface="Open Sans"/>
              </a:rPr>
              <a:t>періоди</a:t>
            </a:r>
            <a:r>
              <a:rPr lang="en-US" sz="2000" dirty="0">
                <a:solidFill>
                  <a:srgbClr val="000000"/>
                </a:solidFill>
                <a:latin typeface="Open Sans"/>
                <a:ea typeface="Open Sans"/>
                <a:cs typeface="Open Sans"/>
                <a:sym typeface="Open Sans"/>
              </a:rPr>
              <a:t>, </a:t>
            </a:r>
            <a:r>
              <a:rPr lang="en-US" sz="2000" err="1">
                <a:solidFill>
                  <a:srgbClr val="000000"/>
                </a:solidFill>
                <a:latin typeface="Open Sans"/>
                <a:ea typeface="Open Sans"/>
                <a:cs typeface="Open Sans"/>
                <a:sym typeface="Open Sans"/>
              </a:rPr>
              <a:t>коли</a:t>
            </a:r>
            <a:r>
              <a:rPr lang="en-US" sz="2000" dirty="0">
                <a:solidFill>
                  <a:srgbClr val="000000"/>
                </a:solidFill>
                <a:latin typeface="Open Sans"/>
                <a:ea typeface="Open Sans"/>
                <a:cs typeface="Open Sans"/>
                <a:sym typeface="Open Sans"/>
              </a:rPr>
              <a:t> </a:t>
            </a:r>
            <a:r>
              <a:rPr lang="uk-UA" sz="2000" dirty="0">
                <a:solidFill>
                  <a:srgbClr val="000000"/>
                </a:solidFill>
                <a:latin typeface="Open Sans"/>
                <a:ea typeface="Open Sans"/>
                <a:cs typeface="Open Sans"/>
                <a:sym typeface="Open Sans"/>
              </a:rPr>
              <a:t>ДКП</a:t>
            </a:r>
            <a:r>
              <a:rPr lang="en-US" sz="2000" dirty="0">
                <a:solidFill>
                  <a:srgbClr val="000000"/>
                </a:solidFill>
                <a:latin typeface="Open Sans"/>
                <a:ea typeface="Open Sans"/>
                <a:cs typeface="Open Sans"/>
                <a:sym typeface="Open Sans"/>
              </a:rPr>
              <a:t> </a:t>
            </a:r>
            <a:r>
              <a:rPr lang="en-US" sz="2000" err="1">
                <a:solidFill>
                  <a:srgbClr val="000000"/>
                </a:solidFill>
                <a:latin typeface="Open Sans"/>
                <a:ea typeface="Open Sans"/>
                <a:cs typeface="Open Sans"/>
                <a:sym typeface="Open Sans"/>
              </a:rPr>
              <a:t>не</a:t>
            </a:r>
            <a:r>
              <a:rPr lang="en-US" sz="2000" dirty="0">
                <a:solidFill>
                  <a:srgbClr val="000000"/>
                </a:solidFill>
                <a:latin typeface="Open Sans"/>
                <a:ea typeface="Open Sans"/>
                <a:cs typeface="Open Sans"/>
                <a:sym typeface="Open Sans"/>
              </a:rPr>
              <a:t> </a:t>
            </a:r>
            <a:r>
              <a:rPr lang="en-US" sz="2000" err="1">
                <a:solidFill>
                  <a:srgbClr val="000000"/>
                </a:solidFill>
                <a:latin typeface="Open Sans"/>
                <a:ea typeface="Open Sans"/>
                <a:cs typeface="Open Sans"/>
                <a:sym typeface="Open Sans"/>
              </a:rPr>
              <a:t>застосовувалась</a:t>
            </a:r>
            <a:r>
              <a:rPr lang="en-US" sz="2000">
                <a:solidFill>
                  <a:srgbClr val="000000"/>
                </a:solidFill>
                <a:latin typeface="Open Sans"/>
                <a:ea typeface="Open Sans"/>
                <a:cs typeface="Open Sans"/>
                <a:sym typeface="Open Sans"/>
              </a:rPr>
              <a:t>), </a:t>
            </a:r>
            <a:r>
              <a:rPr lang="en-US" sz="2000" b="1" err="1">
                <a:solidFill>
                  <a:srgbClr val="000000"/>
                </a:solidFill>
                <a:latin typeface="Open Sans Bold"/>
                <a:ea typeface="Open Sans Bold"/>
                <a:cs typeface="Open Sans Bold"/>
                <a:sym typeface="Open Sans Bold"/>
              </a:rPr>
              <a:t>можуть</a:t>
            </a:r>
            <a:r>
              <a:rPr lang="en-US" sz="2000" b="1" dirty="0">
                <a:solidFill>
                  <a:srgbClr val="000000"/>
                </a:solidFill>
                <a:latin typeface="Open Sans Bold"/>
                <a:ea typeface="Open Sans Bold"/>
                <a:cs typeface="Open Sans Bold"/>
                <a:sym typeface="Open Sans Bold"/>
              </a:rPr>
              <a:t> </a:t>
            </a:r>
            <a:r>
              <a:rPr lang="en-US" sz="2000" b="1" err="1">
                <a:solidFill>
                  <a:srgbClr val="000000"/>
                </a:solidFill>
                <a:latin typeface="Open Sans Bold"/>
                <a:ea typeface="Open Sans Bold"/>
                <a:cs typeface="Open Sans Bold"/>
                <a:sym typeface="Open Sans Bold"/>
              </a:rPr>
              <a:t>не</a:t>
            </a:r>
            <a:r>
              <a:rPr lang="en-US" sz="2000" b="1" dirty="0">
                <a:solidFill>
                  <a:srgbClr val="000000"/>
                </a:solidFill>
                <a:latin typeface="Open Sans Bold"/>
                <a:ea typeface="Open Sans Bold"/>
                <a:cs typeface="Open Sans Bold"/>
                <a:sym typeface="Open Sans Bold"/>
              </a:rPr>
              <a:t> </a:t>
            </a:r>
            <a:r>
              <a:rPr lang="en-US" sz="2000" b="1" err="1">
                <a:solidFill>
                  <a:srgbClr val="000000"/>
                </a:solidFill>
                <a:latin typeface="Open Sans Bold"/>
                <a:ea typeface="Open Sans Bold"/>
                <a:cs typeface="Open Sans Bold"/>
                <a:sym typeface="Open Sans Bold"/>
              </a:rPr>
              <a:t>бути</a:t>
            </a:r>
            <a:r>
              <a:rPr lang="en-US" sz="2000" b="1" dirty="0">
                <a:solidFill>
                  <a:srgbClr val="000000"/>
                </a:solidFill>
                <a:latin typeface="Open Sans Bold"/>
                <a:ea typeface="Open Sans Bold"/>
                <a:cs typeface="Open Sans Bold"/>
                <a:sym typeface="Open Sans Bold"/>
              </a:rPr>
              <a:t> </a:t>
            </a:r>
            <a:r>
              <a:rPr lang="en-US" sz="2000" b="1" err="1">
                <a:solidFill>
                  <a:srgbClr val="000000"/>
                </a:solidFill>
                <a:latin typeface="Open Sans Bold"/>
                <a:ea typeface="Open Sans Bold"/>
                <a:cs typeface="Open Sans Bold"/>
                <a:sym typeface="Open Sans Bold"/>
              </a:rPr>
              <a:t>захищені</a:t>
            </a:r>
            <a:r>
              <a:rPr lang="en-US" sz="2000" b="1" dirty="0">
                <a:solidFill>
                  <a:srgbClr val="000000"/>
                </a:solidFill>
                <a:latin typeface="Open Sans Bold"/>
                <a:ea typeface="Open Sans Bold"/>
                <a:cs typeface="Open Sans Bold"/>
                <a:sym typeface="Open Sans Bold"/>
              </a:rPr>
              <a:t> </a:t>
            </a:r>
            <a:r>
              <a:rPr lang="en-US" sz="2000" b="1" err="1">
                <a:solidFill>
                  <a:srgbClr val="000000"/>
                </a:solidFill>
                <a:latin typeface="Open Sans Bold"/>
                <a:ea typeface="Open Sans Bold"/>
                <a:cs typeface="Open Sans Bold"/>
                <a:sym typeface="Open Sans Bold"/>
              </a:rPr>
              <a:t>від</a:t>
            </a:r>
            <a:r>
              <a:rPr lang="en-US" sz="2000" b="1">
                <a:solidFill>
                  <a:srgbClr val="000000"/>
                </a:solidFill>
                <a:latin typeface="Open Sans Bold"/>
                <a:ea typeface="Open Sans Bold"/>
                <a:cs typeface="Open Sans Bold"/>
                <a:sym typeface="Open Sans Bold"/>
              </a:rPr>
              <a:t> ВІЛ </a:t>
            </a:r>
            <a:r>
              <a:rPr lang="en-US" sz="2000" b="1" err="1">
                <a:solidFill>
                  <a:srgbClr val="000000"/>
                </a:solidFill>
                <a:latin typeface="Open Sans Bold"/>
                <a:ea typeface="Open Sans Bold"/>
                <a:cs typeface="Open Sans Bold"/>
                <a:sym typeface="Open Sans Bold"/>
              </a:rPr>
              <a:t>за</a:t>
            </a:r>
            <a:r>
              <a:rPr lang="en-US" sz="2000" b="1" dirty="0">
                <a:solidFill>
                  <a:srgbClr val="000000"/>
                </a:solidFill>
                <a:latin typeface="Open Sans Bold"/>
                <a:ea typeface="Open Sans Bold"/>
                <a:cs typeface="Open Sans Bold"/>
                <a:sym typeface="Open Sans Bold"/>
              </a:rPr>
              <a:t> </a:t>
            </a:r>
            <a:r>
              <a:rPr lang="en-US" sz="2000" b="1" err="1">
                <a:solidFill>
                  <a:srgbClr val="000000"/>
                </a:solidFill>
                <a:latin typeface="Open Sans Bold"/>
                <a:ea typeface="Open Sans Bold"/>
                <a:cs typeface="Open Sans Bold"/>
                <a:sym typeface="Open Sans Bold"/>
              </a:rPr>
              <a:t>допомогою</a:t>
            </a:r>
            <a:r>
              <a:rPr lang="en-US" sz="2000" b="1" dirty="0">
                <a:solidFill>
                  <a:srgbClr val="000000"/>
                </a:solidFill>
                <a:latin typeface="Open Sans Bold"/>
                <a:ea typeface="Open Sans Bold"/>
                <a:cs typeface="Open Sans Bold"/>
                <a:sym typeface="Open Sans Bold"/>
              </a:rPr>
              <a:t> </a:t>
            </a:r>
            <a:r>
              <a:rPr lang="uk-UA" sz="2000" b="1" dirty="0">
                <a:solidFill>
                  <a:srgbClr val="000000"/>
                </a:solidFill>
                <a:latin typeface="Open Sans Bold"/>
                <a:ea typeface="Open Sans Bold"/>
                <a:cs typeface="Open Sans Bold"/>
                <a:sym typeface="Open Sans Bold"/>
              </a:rPr>
              <a:t>ДКП</a:t>
            </a:r>
            <a:r>
              <a:rPr lang="en-US" sz="2000" dirty="0">
                <a:solidFill>
                  <a:srgbClr val="000000"/>
                </a:solidFill>
                <a:latin typeface="Open Sans"/>
                <a:ea typeface="Open Sans"/>
                <a:cs typeface="Open Sans"/>
                <a:sym typeface="Open Sans"/>
              </a:rPr>
              <a:t>. </a:t>
            </a:r>
            <a:endParaRPr lang="ru-RU"/>
          </a:p>
          <a:p>
            <a:pPr marL="593725" lvl="1" indent="-296545" algn="l">
              <a:lnSpc>
                <a:spcPts val="3850"/>
              </a:lnSpc>
              <a:spcBef>
                <a:spcPct val="0"/>
              </a:spcBef>
              <a:buFont typeface="Arial"/>
              <a:buChar char="•"/>
            </a:pPr>
            <a:r>
              <a:rPr lang="en-US" sz="2000" dirty="0" err="1">
                <a:solidFill>
                  <a:srgbClr val="000000"/>
                </a:solidFill>
                <a:latin typeface="Open Sans"/>
                <a:ea typeface="Open Sans"/>
                <a:cs typeface="Open Sans"/>
                <a:sym typeface="Open Sans"/>
              </a:rPr>
              <a:t>Це</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означає</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що</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може</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бути</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показане</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застосування</a:t>
            </a:r>
            <a:r>
              <a:rPr lang="en-US" sz="2000" dirty="0">
                <a:solidFill>
                  <a:srgbClr val="000000"/>
                </a:solidFill>
                <a:latin typeface="Open Sans"/>
                <a:ea typeface="Open Sans"/>
                <a:cs typeface="Open Sans"/>
                <a:sym typeface="Open Sans"/>
              </a:rPr>
              <a:t> </a:t>
            </a:r>
            <a:r>
              <a:rPr lang="uk-UA" sz="2000" dirty="0">
                <a:solidFill>
                  <a:srgbClr val="000000"/>
                </a:solidFill>
                <a:latin typeface="Open Sans"/>
                <a:ea typeface="Open Sans"/>
                <a:cs typeface="Open Sans"/>
                <a:sym typeface="Open Sans"/>
              </a:rPr>
              <a:t>ПКП</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замість</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продовження</a:t>
            </a:r>
            <a:r>
              <a:rPr lang="en-US" sz="2000" dirty="0">
                <a:solidFill>
                  <a:srgbClr val="000000"/>
                </a:solidFill>
                <a:latin typeface="Open Sans"/>
                <a:ea typeface="Open Sans"/>
                <a:cs typeface="Open Sans"/>
                <a:sym typeface="Open Sans"/>
              </a:rPr>
              <a:t> </a:t>
            </a:r>
            <a:r>
              <a:rPr lang="uk-UA" sz="2000" dirty="0">
                <a:solidFill>
                  <a:srgbClr val="000000"/>
                </a:solidFill>
                <a:latin typeface="Open Sans"/>
                <a:ea typeface="Open Sans"/>
                <a:cs typeface="Open Sans"/>
                <a:sym typeface="Open Sans"/>
              </a:rPr>
              <a:t>ДКП</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або</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може</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бути</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підозра</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на</a:t>
            </a:r>
            <a:r>
              <a:rPr lang="en-US" sz="2000" dirty="0">
                <a:solidFill>
                  <a:srgbClr val="000000"/>
                </a:solidFill>
                <a:latin typeface="Open Sans"/>
                <a:ea typeface="Open Sans"/>
                <a:cs typeface="Open Sans"/>
                <a:sym typeface="Open Sans"/>
              </a:rPr>
              <a:t> </a:t>
            </a:r>
            <a:r>
              <a:rPr lang="uk-UA" sz="2000" dirty="0">
                <a:solidFill>
                  <a:srgbClr val="000000"/>
                </a:solidFill>
                <a:latin typeface="Open Sans"/>
                <a:ea typeface="Open Sans"/>
                <a:cs typeface="Open Sans"/>
                <a:sym typeface="Open Sans"/>
              </a:rPr>
              <a:t>ГВІ</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що</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вимагає</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призупинення</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застосування</a:t>
            </a:r>
            <a:r>
              <a:rPr lang="en-US" sz="2000" dirty="0">
                <a:solidFill>
                  <a:srgbClr val="000000"/>
                </a:solidFill>
                <a:latin typeface="Open Sans"/>
                <a:ea typeface="Open Sans"/>
                <a:cs typeface="Open Sans"/>
                <a:sym typeface="Open Sans"/>
              </a:rPr>
              <a:t> </a:t>
            </a:r>
            <a:r>
              <a:rPr lang="uk-UA" sz="2000" dirty="0">
                <a:solidFill>
                  <a:srgbClr val="000000"/>
                </a:solidFill>
                <a:latin typeface="Open Sans"/>
                <a:ea typeface="Open Sans"/>
                <a:cs typeface="Open Sans"/>
                <a:sym typeface="Open Sans"/>
              </a:rPr>
              <a:t>ДКП</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принаймні</a:t>
            </a:r>
            <a:r>
              <a:rPr lang="en-US" sz="2000" dirty="0">
                <a:solidFill>
                  <a:srgbClr val="000000"/>
                </a:solidFill>
                <a:latin typeface="Open Sans"/>
                <a:ea typeface="Open Sans"/>
                <a:cs typeface="Open Sans"/>
                <a:sym typeface="Open Sans"/>
              </a:rPr>
              <a:t> </a:t>
            </a:r>
            <a:r>
              <a:rPr lang="en-US" sz="2000" dirty="0" err="1">
                <a:solidFill>
                  <a:srgbClr val="000000"/>
                </a:solidFill>
                <a:latin typeface="Open Sans"/>
                <a:ea typeface="Open Sans"/>
                <a:cs typeface="Open Sans"/>
                <a:sym typeface="Open Sans"/>
              </a:rPr>
              <a:t>тимчасово</a:t>
            </a:r>
            <a:r>
              <a:rPr lang="en-US" sz="2000" dirty="0">
                <a:solidFill>
                  <a:srgbClr val="000000"/>
                </a:solidFill>
                <a:latin typeface="Open Sans"/>
                <a:ea typeface="Open Sans"/>
                <a:cs typeface="Open Sans"/>
                <a:sym typeface="Open Sans"/>
              </a:rPr>
              <a:t>).</a:t>
            </a:r>
            <a:endParaRPr lang="en-US" sz="2000" dirty="0">
              <a:solidFill>
                <a:srgbClr val="000000"/>
              </a:solidFill>
              <a:latin typeface="Open Sans"/>
              <a:ea typeface="Open Sans"/>
              <a:cs typeface="Open Sans"/>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134</TotalTime>
  <Words>9625</Words>
  <Application>Microsoft Office PowerPoint</Application>
  <PresentationFormat>Произвольный</PresentationFormat>
  <Paragraphs>543</Paragraphs>
  <Slides>87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87</vt:i4>
      </vt:variant>
    </vt:vector>
  </HeadingPairs>
  <TitlesOfParts>
    <vt:vector size="88" baseType="lpstr">
      <vt:lpstr>Office Theme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L4 Classroom-based PPT</dc:title>
  <cp:keywords>, docId:E5349B2D5A240F30A6F5DC651B723147</cp:keywords>
  <cp:lastModifiedBy>Дмитро Мирошниченко</cp:lastModifiedBy>
  <cp:revision>234</cp:revision>
  <dcterms:created xsi:type="dcterms:W3CDTF">2006-08-16T00:00:00Z</dcterms:created>
  <dcterms:modified xsi:type="dcterms:W3CDTF">2025-11-16T22:29:31Z</dcterms:modified>
  <dc:identifier>DAGtWAvPi9Y</dc:identifier>
</cp:coreProperties>
</file>